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23" autoAdjust="0"/>
    <p:restoredTop sz="94660"/>
  </p:normalViewPr>
  <p:slideViewPr>
    <p:cSldViewPr snapToGrid="0">
      <p:cViewPr varScale="1">
        <p:scale>
          <a:sx n="76" d="100"/>
          <a:sy n="76" d="100"/>
        </p:scale>
        <p:origin x="25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B50918-F1D9-4DF6-9A8E-59046B9732EC}" type="datetimeFigureOut">
              <a:rPr lang="hu-HU" smtClean="0"/>
              <a:t>2022. 12. 26.</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smtClean="0"/>
              <a:t>Editing sample text</a:t>
            </a:r>
          </a:p>
          <a:p>
            <a:pPr lvl="1"/>
            <a:r>
              <a:rPr lang="hu-HU" smtClean="0"/>
              <a:t>Second level</a:t>
            </a:r>
          </a:p>
          <a:p>
            <a:pPr lvl="2"/>
            <a:r>
              <a:rPr lang="hu-HU" smtClean="0"/>
              <a:t>Third level</a:t>
            </a:r>
          </a:p>
          <a:p>
            <a:pPr lvl="3"/>
            <a:r>
              <a:rPr lang="hu-HU" smtClean="0"/>
              <a:t>Fourth level</a:t>
            </a:r>
          </a:p>
          <a:p>
            <a:pPr lvl="4"/>
            <a:r>
              <a:rPr lang="hu-HU" smtClean="0"/>
              <a:t>Fifth level</a:t>
            </a:r>
            <a:endParaRPr lang="hu-HU"/>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C0D5A1-4511-4BBB-98DB-83C3C2B44438}" type="slidenum">
              <a:rPr lang="hu-HU" smtClean="0"/>
              <a:t>'#'</a:t>
            </a:fld>
            <a:endParaRPr lang="hu-HU"/>
          </a:p>
        </p:txBody>
      </p:sp>
    </p:spTree>
    <p:extLst>
      <p:ext uri="{BB962C8B-B14F-4D97-AF65-F5344CB8AC3E}">
        <p14:creationId xmlns:p14="http://schemas.microsoft.com/office/powerpoint/2010/main" val="3456196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gyerekaneten.hu/tema/Jogaink_az_interneten"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dirty="0" smtClean="0"/>
              <a:t>The slides shown here </a:t>
            </a:r>
            <a:r>
              <a:rPr lang="hu-HU" dirty="0" err="1" smtClean="0"/>
              <a:t>can be projected </a:t>
            </a:r>
            <a:r>
              <a:rPr lang="hu-HU" smtClean="0"/>
              <a:t>and/or </a:t>
            </a:r>
            <a:r>
              <a:rPr lang="hu-HU" dirty="0" smtClean="0"/>
              <a:t>are for teacher preparation only, </a:t>
            </a:r>
            <a:r>
              <a:rPr lang="hu-HU" baseline="0" dirty="0" smtClean="0"/>
              <a:t>together with the article at: </a:t>
            </a:r>
            <a:r>
              <a:rPr lang="hu-HU" sz="1200" i="1" u="sng" kern="1200" dirty="0" smtClean="0">
                <a:solidFill>
                  <a:schemeClr val="tx1"/>
                </a:solidFill>
                <a:effectLst/>
                <a:latin typeface="+mn-lt"/>
                <a:ea typeface="+mn-ea"/>
                <a:cs typeface="+mn-cs"/>
                <a:hlinkClick r:id="rId3"/>
              </a:rPr>
              <a:t>https:</a:t>
            </a:r>
            <a:r>
              <a:rPr lang="hu-HU" sz="1200" i="1" kern="1200" dirty="0" smtClean="0">
                <a:solidFill>
                  <a:schemeClr val="tx1"/>
                </a:solidFill>
                <a:effectLst/>
                <a:latin typeface="+mn-lt"/>
                <a:ea typeface="+mn-ea"/>
                <a:cs typeface="+mn-cs"/>
              </a:rPr>
              <a:t>//gyerekaneten.hu/tema/Jogaink_az_interneten </a:t>
            </a:r>
            <a:endParaRPr lang="hu-HU" sz="1200" kern="1200" dirty="0" smtClean="0">
              <a:solidFill>
                <a:schemeClr val="tx1"/>
              </a:solidFill>
              <a:effectLst/>
              <a:latin typeface="+mn-lt"/>
              <a:ea typeface="+mn-ea"/>
              <a:cs typeface="+mn-cs"/>
            </a:endParaRPr>
          </a:p>
          <a:p>
            <a:endParaRPr lang="hu-HU" dirty="0"/>
          </a:p>
        </p:txBody>
      </p:sp>
      <p:sp>
        <p:nvSpPr>
          <p:cNvPr id="4" name="Dia számának helye 3"/>
          <p:cNvSpPr>
            <a:spLocks noGrp="1"/>
          </p:cNvSpPr>
          <p:nvPr>
            <p:ph type="sldNum" sz="quarter" idx="10"/>
          </p:nvPr>
        </p:nvSpPr>
        <p:spPr/>
        <p:txBody>
          <a:bodyPr/>
          <a:lstStyle/>
          <a:p>
            <a:fld id="{76C0D5A1-4511-4BBB-98DB-83C3C2B44438}" type="slidenum">
              <a:rPr lang="hu-HU" smtClean="0"/>
              <a:t>1</a:t>
            </a:fld>
            <a:endParaRPr lang="hu-HU"/>
          </a:p>
        </p:txBody>
      </p:sp>
    </p:spTree>
    <p:extLst>
      <p:ext uri="{BB962C8B-B14F-4D97-AF65-F5344CB8AC3E}">
        <p14:creationId xmlns:p14="http://schemas.microsoft.com/office/powerpoint/2010/main" val="27007622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grpSp>
        <p:nvGrpSpPr>
          <p:cNvPr id="12" name="Csoportba foglalás 11">
            <a:extLst>
              <a:ext uri="{FF2B5EF4-FFF2-40B4-BE49-F238E27FC236}">
                <a16:creationId xmlns:a16="http://schemas.microsoft.com/office/drawing/2014/main" id="{6873411C-90F2-0D65-E6D4-91151D37F8EF}"/>
              </a:ext>
            </a:extLst>
          </p:cNvPr>
          <p:cNvGrpSpPr/>
          <p:nvPr userDrawn="1"/>
        </p:nvGrpSpPr>
        <p:grpSpPr>
          <a:xfrm>
            <a:off x="0" y="0"/>
            <a:ext cx="12192000" cy="6858000"/>
            <a:chOff x="0" y="0"/>
            <a:chExt cx="12192000" cy="6858000"/>
          </a:xfrm>
        </p:grpSpPr>
        <p:pic>
          <p:nvPicPr>
            <p:cNvPr id="13" name="Kép 12">
              <a:extLst>
                <a:ext uri="{FF2B5EF4-FFF2-40B4-BE49-F238E27FC236}">
                  <a16:creationId xmlns:a16="http://schemas.microsoft.com/office/drawing/2014/main" id="{56D39011-E79A-87C4-FB8D-107306CC7F5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12" b="7812"/>
            <a:stretch/>
          </p:blipFill>
          <p:spPr>
            <a:xfrm>
              <a:off x="0" y="0"/>
              <a:ext cx="12192000" cy="6858000"/>
            </a:xfrm>
            <a:prstGeom prst="rect">
              <a:avLst/>
            </a:prstGeom>
          </p:spPr>
        </p:pic>
        <p:sp>
          <p:nvSpPr>
            <p:cNvPr id="14" name="Ellipszis 13">
              <a:extLst>
                <a:ext uri="{FF2B5EF4-FFF2-40B4-BE49-F238E27FC236}">
                  <a16:creationId xmlns:a16="http://schemas.microsoft.com/office/drawing/2014/main" id="{2889E107-199F-CBA2-3A85-51F8161F963E}"/>
                </a:ext>
              </a:extLst>
            </p:cNvPr>
            <p:cNvSpPr/>
            <p:nvPr userDrawn="1"/>
          </p:nvSpPr>
          <p:spPr>
            <a:xfrm rot="20803327" flipH="1">
              <a:off x="344279" y="1498064"/>
              <a:ext cx="139473" cy="13945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15" name="Ellipszis 14">
              <a:extLst>
                <a:ext uri="{FF2B5EF4-FFF2-40B4-BE49-F238E27FC236}">
                  <a16:creationId xmlns:a16="http://schemas.microsoft.com/office/drawing/2014/main" id="{9846EF06-E4CB-6542-45D8-0734D4AB36D3}"/>
                </a:ext>
              </a:extLst>
            </p:cNvPr>
            <p:cNvSpPr/>
            <p:nvPr userDrawn="1"/>
          </p:nvSpPr>
          <p:spPr>
            <a:xfrm rot="20803327" flipH="1">
              <a:off x="344279" y="5157716"/>
              <a:ext cx="139473" cy="13945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16" name="Ellipszis 15">
              <a:extLst>
                <a:ext uri="{FF2B5EF4-FFF2-40B4-BE49-F238E27FC236}">
                  <a16:creationId xmlns:a16="http://schemas.microsoft.com/office/drawing/2014/main" id="{6804BCB4-913B-8CE0-994B-1D8E17F63C16}"/>
                </a:ext>
              </a:extLst>
            </p:cNvPr>
            <p:cNvSpPr/>
            <p:nvPr userDrawn="1"/>
          </p:nvSpPr>
          <p:spPr>
            <a:xfrm rot="20803327" flipH="1">
              <a:off x="3088801" y="5712754"/>
              <a:ext cx="139473" cy="13945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17" name="Ellipszis 16">
              <a:extLst>
                <a:ext uri="{FF2B5EF4-FFF2-40B4-BE49-F238E27FC236}">
                  <a16:creationId xmlns:a16="http://schemas.microsoft.com/office/drawing/2014/main" id="{EDE2B4ED-0BE3-6811-ABEA-9BDBBC8A09B3}"/>
                </a:ext>
              </a:extLst>
            </p:cNvPr>
            <p:cNvSpPr/>
            <p:nvPr userDrawn="1"/>
          </p:nvSpPr>
          <p:spPr>
            <a:xfrm rot="20803327" flipH="1">
              <a:off x="1267734" y="3053260"/>
              <a:ext cx="139473" cy="13945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18" name="Ellipszis 17">
              <a:extLst>
                <a:ext uri="{FF2B5EF4-FFF2-40B4-BE49-F238E27FC236}">
                  <a16:creationId xmlns:a16="http://schemas.microsoft.com/office/drawing/2014/main" id="{6B114671-0EA6-AE50-7E60-7A98D646C2C2}"/>
                </a:ext>
              </a:extLst>
            </p:cNvPr>
            <p:cNvSpPr/>
            <p:nvPr userDrawn="1"/>
          </p:nvSpPr>
          <p:spPr>
            <a:xfrm rot="20803327" flipH="1">
              <a:off x="9490085" y="515522"/>
              <a:ext cx="139473" cy="13945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22" name="Ellipszis 21">
              <a:extLst>
                <a:ext uri="{FF2B5EF4-FFF2-40B4-BE49-F238E27FC236}">
                  <a16:creationId xmlns:a16="http://schemas.microsoft.com/office/drawing/2014/main" id="{2C5709DD-E018-F3DB-8EC9-AD1E84842234}"/>
                </a:ext>
              </a:extLst>
            </p:cNvPr>
            <p:cNvSpPr/>
            <p:nvPr userDrawn="1"/>
          </p:nvSpPr>
          <p:spPr>
            <a:xfrm rot="20803327" flipH="1">
              <a:off x="11785047" y="5030548"/>
              <a:ext cx="139473" cy="13945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23" name="Ellipszis 22">
              <a:extLst>
                <a:ext uri="{FF2B5EF4-FFF2-40B4-BE49-F238E27FC236}">
                  <a16:creationId xmlns:a16="http://schemas.microsoft.com/office/drawing/2014/main" id="{CB2B2E60-9936-5612-C28E-E9E02F26D8B3}"/>
                </a:ext>
              </a:extLst>
            </p:cNvPr>
            <p:cNvSpPr/>
            <p:nvPr userDrawn="1"/>
          </p:nvSpPr>
          <p:spPr>
            <a:xfrm rot="20803327" flipH="1">
              <a:off x="11325143" y="2618154"/>
              <a:ext cx="139473" cy="13945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24" name="Ellipszis 23">
              <a:extLst>
                <a:ext uri="{FF2B5EF4-FFF2-40B4-BE49-F238E27FC236}">
                  <a16:creationId xmlns:a16="http://schemas.microsoft.com/office/drawing/2014/main" id="{BCC06E0B-C89A-9B78-8E06-CE81EB091F54}"/>
                </a:ext>
              </a:extLst>
            </p:cNvPr>
            <p:cNvSpPr/>
            <p:nvPr userDrawn="1"/>
          </p:nvSpPr>
          <p:spPr>
            <a:xfrm rot="20803327" flipH="1">
              <a:off x="11785046" y="796347"/>
              <a:ext cx="139473" cy="13945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grpSp>
      <p:sp>
        <p:nvSpPr>
          <p:cNvPr id="57" name="Téglalap 56">
            <a:extLst>
              <a:ext uri="{FF2B5EF4-FFF2-40B4-BE49-F238E27FC236}">
                <a16:creationId xmlns:a16="http://schemas.microsoft.com/office/drawing/2014/main" id="{7C93B2EB-54E1-5992-F113-E97FD6EA1E46}"/>
              </a:ext>
            </a:extLst>
          </p:cNvPr>
          <p:cNvSpPr/>
          <p:nvPr userDrawn="1"/>
        </p:nvSpPr>
        <p:spPr>
          <a:xfrm>
            <a:off x="5528930" y="6053830"/>
            <a:ext cx="1274460" cy="8041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 name="Cím 1">
            <a:extLst>
              <a:ext uri="{FF2B5EF4-FFF2-40B4-BE49-F238E27FC236}">
                <a16:creationId xmlns:a16="http://schemas.microsoft.com/office/drawing/2014/main" id="{6ECA71BC-26CD-A8C9-8C6D-E72340A96B8B}"/>
              </a:ext>
            </a:extLst>
          </p:cNvPr>
          <p:cNvSpPr>
            <a:spLocks noGrp="1"/>
          </p:cNvSpPr>
          <p:nvPr>
            <p:ph type="ctrTitle"/>
          </p:nvPr>
        </p:nvSpPr>
        <p:spPr>
          <a:xfrm>
            <a:off x="1524000" y="1122363"/>
            <a:ext cx="9144000" cy="2387600"/>
          </a:xfrm>
        </p:spPr>
        <p:txBody>
          <a:bodyPr anchor="b">
            <a:normAutofit/>
          </a:bodyPr>
          <a:lstStyle>
            <a:lvl1pPr algn="ctr">
              <a:defRPr sz="4000">
                <a:solidFill>
                  <a:schemeClr val="accent1"/>
                </a:solidFill>
              </a:defRPr>
            </a:lvl1pPr>
          </a:lstStyle>
          <a:p>
            <a:r>
              <a:rPr lang="hu-HU" dirty="0"/>
              <a:t>Mintacím szerkesztése</a:t>
            </a:r>
          </a:p>
        </p:txBody>
      </p:sp>
      <p:sp>
        <p:nvSpPr>
          <p:cNvPr id="3" name="Alcím 2">
            <a:extLst>
              <a:ext uri="{FF2B5EF4-FFF2-40B4-BE49-F238E27FC236}">
                <a16:creationId xmlns:a16="http://schemas.microsoft.com/office/drawing/2014/main" id="{B74DC7A4-01E8-1B42-7168-907C8202FDE8}"/>
              </a:ext>
            </a:extLst>
          </p:cNvPr>
          <p:cNvSpPr>
            <a:spLocks noGrp="1"/>
          </p:cNvSpPr>
          <p:nvPr>
            <p:ph type="subTitle" idx="1"/>
          </p:nvPr>
        </p:nvSpPr>
        <p:spPr>
          <a:xfrm>
            <a:off x="1524000" y="3602038"/>
            <a:ext cx="91440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a:t>Kattintson ide az alcím mintájának szerkesztéséhez</a:t>
            </a:r>
          </a:p>
        </p:txBody>
      </p:sp>
      <p:pic>
        <p:nvPicPr>
          <p:cNvPr id="20" name="Kép 19" descr="A képen szöveg látható&#10;&#10;Automatikusan generált leírás">
            <a:extLst>
              <a:ext uri="{FF2B5EF4-FFF2-40B4-BE49-F238E27FC236}">
                <a16:creationId xmlns:a16="http://schemas.microsoft.com/office/drawing/2014/main" id="{1449E966-7B88-0500-07F2-C4F1F3FF8033}"/>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24004"/>
          <a:stretch/>
        </p:blipFill>
        <p:spPr bwMode="auto">
          <a:xfrm>
            <a:off x="1468755" y="5997614"/>
            <a:ext cx="2493645" cy="673617"/>
          </a:xfrm>
          <a:prstGeom prst="rect">
            <a:avLst/>
          </a:prstGeom>
          <a:noFill/>
          <a:ln>
            <a:noFill/>
          </a:ln>
        </p:spPr>
      </p:pic>
      <p:pic>
        <p:nvPicPr>
          <p:cNvPr id="21" name="Kép 20" descr="A képen szöveg, clipart látható&#10;&#10;Automatikusan generált leírás">
            <a:extLst>
              <a:ext uri="{FF2B5EF4-FFF2-40B4-BE49-F238E27FC236}">
                <a16:creationId xmlns:a16="http://schemas.microsoft.com/office/drawing/2014/main" id="{EDE1756A-FB74-38DD-BAF2-7CB557F20D62}"/>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991355" y="6053830"/>
            <a:ext cx="1676645" cy="561183"/>
          </a:xfrm>
          <a:prstGeom prst="rect">
            <a:avLst/>
          </a:prstGeom>
          <a:noFill/>
          <a:ln>
            <a:noFill/>
          </a:ln>
        </p:spPr>
      </p:pic>
      <p:sp>
        <p:nvSpPr>
          <p:cNvPr id="19" name="Szövegdoboz 2">
            <a:extLst>
              <a:ext uri="{FF2B5EF4-FFF2-40B4-BE49-F238E27FC236}">
                <a16:creationId xmlns:a16="http://schemas.microsoft.com/office/drawing/2014/main" id="{72AADE86-6502-6C3D-50EE-87DE5CA372DC}"/>
              </a:ext>
            </a:extLst>
          </p:cNvPr>
          <p:cNvSpPr txBox="1">
            <a:spLocks noChangeArrowheads="1"/>
          </p:cNvSpPr>
          <p:nvPr userDrawn="1"/>
        </p:nvSpPr>
        <p:spPr bwMode="auto">
          <a:xfrm>
            <a:off x="3405505" y="4508499"/>
            <a:ext cx="5380990" cy="1015795"/>
          </a:xfrm>
          <a:prstGeom prst="rect">
            <a:avLst/>
          </a:prstGeom>
          <a:noFill/>
          <a:ln w="9525">
            <a:noFill/>
            <a:miter lim="800000"/>
            <a:headEnd/>
            <a:tailEnd/>
          </a:ln>
        </p:spPr>
        <p:txBody>
          <a:bodyPr rot="0" vert="horz" wrap="square" lIns="91440" tIns="45720" rIns="91440" bIns="45720" anchor="t" anchorCtr="0">
            <a:noAutofit/>
          </a:bodyPr>
          <a:lstStyle/>
          <a:p>
            <a:pPr algn="ctr">
              <a:lnSpc>
                <a:spcPct val="107000"/>
              </a:lnSpc>
              <a:spcBef>
                <a:spcPts val="1800"/>
              </a:spcBef>
              <a:spcAft>
                <a:spcPts val="600"/>
              </a:spcAft>
            </a:pPr>
            <a:r>
              <a:rPr lang="hu-HU" sz="1400" b="1" kern="0" dirty="0">
                <a:solidFill>
                  <a:schemeClr val="accent5"/>
                </a:solidFill>
                <a:effectLst/>
                <a:latin typeface="Trebuchet MS" panose="020B0603020202020204" pitchFamily="34" charset="0"/>
                <a:ea typeface="Times New Roman" panose="02020603050405020304" pitchFamily="18" charset="0"/>
                <a:cs typeface="Times New Roman" panose="02020603050405020304" pitchFamily="18" charset="0"/>
              </a:rPr>
              <a:t>Marketplace of </a:t>
            </a:r>
            <a:r>
              <a:rPr lang="hu-HU" sz="1400" b="1" kern="0" dirty="0" err="1">
                <a:solidFill>
                  <a:schemeClr val="accent5"/>
                </a:solidFill>
                <a:effectLst/>
                <a:latin typeface="Trebuchet MS" panose="020B0603020202020204" pitchFamily="34" charset="0"/>
                <a:ea typeface="Times New Roman" panose="02020603050405020304" pitchFamily="18" charset="0"/>
                <a:cs typeface="Times New Roman" panose="02020603050405020304" pitchFamily="18" charset="0"/>
              </a:rPr>
              <a:t>Knowledge</a:t>
            </a:r>
            <a:r>
              <a:rPr lang="hu-HU" sz="1400" b="1" kern="0" dirty="0">
                <a:solidFill>
                  <a:schemeClr val="accent5"/>
                </a:solidFill>
                <a:effectLst/>
                <a:latin typeface="Trebuchet MS" panose="020B0603020202020204" pitchFamily="34" charset="0"/>
                <a:ea typeface="Times New Roman" panose="02020603050405020304" pitchFamily="18" charset="0"/>
                <a:cs typeface="Times New Roman" panose="02020603050405020304" pitchFamily="18" charset="0"/>
              </a:rPr>
              <a:t> </a:t>
            </a:r>
            <a:br>
              <a:rPr lang="hu-HU" sz="1400" b="1" kern="0" dirty="0">
                <a:solidFill>
                  <a:schemeClr val="accent5"/>
                </a:solidFill>
                <a:effectLst/>
                <a:latin typeface="Trebuchet MS" panose="020B0603020202020204" pitchFamily="34" charset="0"/>
                <a:ea typeface="Times New Roman" panose="02020603050405020304" pitchFamily="18" charset="0"/>
                <a:cs typeface="Times New Roman" panose="02020603050405020304" pitchFamily="18" charset="0"/>
              </a:rPr>
            </a:br>
            <a:r>
              <a:rPr lang="hu-HU" sz="1400" b="1" kern="0" dirty="0" err="1">
                <a:solidFill>
                  <a:schemeClr val="accent5"/>
                </a:solidFill>
                <a:effectLst/>
                <a:latin typeface="Trebuchet MS" panose="020B0603020202020204" pitchFamily="34" charset="0"/>
                <a:ea typeface="Times New Roman" panose="02020603050405020304" pitchFamily="18" charset="0"/>
                <a:cs typeface="Times New Roman" panose="02020603050405020304" pitchFamily="18" charset="0"/>
              </a:rPr>
              <a:t>for</a:t>
            </a:r>
            <a:r>
              <a:rPr lang="hu-HU" sz="1400" b="1" kern="0" dirty="0">
                <a:solidFill>
                  <a:schemeClr val="accent5"/>
                </a:solidFill>
                <a:effectLst/>
                <a:latin typeface="Trebuchet MS" panose="020B0603020202020204" pitchFamily="34" charset="0"/>
                <a:ea typeface="Times New Roman" panose="02020603050405020304" pitchFamily="18" charset="0"/>
                <a:cs typeface="Times New Roman" panose="02020603050405020304" pitchFamily="18" charset="0"/>
              </a:rPr>
              <a:t> Digital Education </a:t>
            </a:r>
            <a:r>
              <a:rPr lang="hu-HU" sz="1400" b="1" kern="0" dirty="0" err="1">
                <a:solidFill>
                  <a:schemeClr val="accent5"/>
                </a:solidFill>
                <a:effectLst/>
                <a:latin typeface="Trebuchet MS" panose="020B0603020202020204" pitchFamily="34" charset="0"/>
                <a:ea typeface="Times New Roman" panose="02020603050405020304" pitchFamily="18" charset="0"/>
                <a:cs typeface="Times New Roman" panose="02020603050405020304" pitchFamily="18" charset="0"/>
              </a:rPr>
              <a:t>Methodology</a:t>
            </a:r>
            <a:endParaRPr lang="hu-HU" sz="1400" b="1" kern="0" dirty="0">
              <a:solidFill>
                <a:schemeClr val="accent5"/>
              </a:solidFill>
              <a:effectLst/>
              <a:latin typeface="Trebuchet MS" panose="020B0603020202020204" pitchFamily="34" charset="0"/>
              <a:ea typeface="Times New Roman" panose="02020603050405020304" pitchFamily="18" charset="0"/>
              <a:cs typeface="Times New Roman" panose="02020603050405020304" pitchFamily="18" charset="0"/>
            </a:endParaRPr>
          </a:p>
          <a:p>
            <a:pPr algn="ctr">
              <a:lnSpc>
                <a:spcPct val="107000"/>
              </a:lnSpc>
              <a:spcAft>
                <a:spcPts val="800"/>
              </a:spcAft>
            </a:pPr>
            <a:r>
              <a:rPr lang="hu-HU" sz="1100" dirty="0">
                <a:solidFill>
                  <a:srgbClr val="242526"/>
                </a:solidFill>
                <a:effectLst/>
                <a:latin typeface="Trebuchet MS" panose="020B0603020202020204" pitchFamily="34" charset="0"/>
                <a:ea typeface="Helvetica" pitchFamily="2" charset="0"/>
                <a:cs typeface="Times New Roman" panose="02020603050405020304" pitchFamily="18" charset="0"/>
              </a:rPr>
              <a:t>2020-1-HU01-KA226-SCH-094158</a:t>
            </a:r>
          </a:p>
        </p:txBody>
      </p:sp>
      <p:pic>
        <p:nvPicPr>
          <p:cNvPr id="58" name="Kép 57">
            <a:extLst>
              <a:ext uri="{FF2B5EF4-FFF2-40B4-BE49-F238E27FC236}">
                <a16:creationId xmlns:a16="http://schemas.microsoft.com/office/drawing/2014/main" id="{7586615F-F802-84F9-2F58-0C1F17C7E5DF}"/>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4633458" y="5730850"/>
            <a:ext cx="2925083" cy="884163"/>
          </a:xfrm>
          <a:prstGeom prst="rect">
            <a:avLst/>
          </a:prstGeom>
          <a:noFill/>
          <a:ln>
            <a:noFill/>
          </a:ln>
        </p:spPr>
      </p:pic>
    </p:spTree>
    <p:extLst>
      <p:ext uri="{BB962C8B-B14F-4D97-AF65-F5344CB8AC3E}">
        <p14:creationId xmlns:p14="http://schemas.microsoft.com/office/powerpoint/2010/main" val="3422581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09BF803-FE9D-C25D-E71B-331CE7113FF9}"/>
              </a:ext>
            </a:extLst>
          </p:cNvPr>
          <p:cNvSpPr>
            <a:spLocks noGrp="1"/>
          </p:cNvSpPr>
          <p:nvPr>
            <p:ph type="title"/>
          </p:nvPr>
        </p:nvSpPr>
        <p:spPr/>
        <p:txBody>
          <a:bodyPr/>
          <a:lstStyle/>
          <a:p>
            <a:r>
              <a:rPr lang="hu-HU"/>
              <a:t>Mintacím szerkesztése</a:t>
            </a:r>
          </a:p>
        </p:txBody>
      </p:sp>
      <p:sp>
        <p:nvSpPr>
          <p:cNvPr id="3" name="Függőleges szöveg helye 2">
            <a:extLst>
              <a:ext uri="{FF2B5EF4-FFF2-40B4-BE49-F238E27FC236}">
                <a16:creationId xmlns:a16="http://schemas.microsoft.com/office/drawing/2014/main" id="{8B4A3EED-B726-B2CB-B618-C58A395AF219}"/>
              </a:ext>
            </a:extLst>
          </p:cNvPr>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Dia számának helye 5">
            <a:extLst>
              <a:ext uri="{FF2B5EF4-FFF2-40B4-BE49-F238E27FC236}">
                <a16:creationId xmlns:a16="http://schemas.microsoft.com/office/drawing/2014/main" id="{E1B3769F-D5DF-937F-0F45-A33FFB601169}"/>
              </a:ext>
            </a:extLst>
          </p:cNvPr>
          <p:cNvSpPr>
            <a:spLocks noGrp="1"/>
          </p:cNvSpPr>
          <p:nvPr>
            <p:ph type="sldNum" sz="quarter" idx="12"/>
          </p:nvPr>
        </p:nvSpPr>
        <p:spPr/>
        <p:txBody>
          <a:bodyPr/>
          <a:lstStyle/>
          <a:p>
            <a:fld id="{7A6B04F8-DE81-4FBA-BF95-1226FFE6A93F}" type="slidenum">
              <a:rPr lang="hu-HU" smtClean="0"/>
              <a:t>‹#›</a:t>
            </a:fld>
            <a:endParaRPr lang="hu-HU"/>
          </a:p>
        </p:txBody>
      </p:sp>
      <p:pic>
        <p:nvPicPr>
          <p:cNvPr id="7" name="Kép 6" descr="A képen szöveg látható&#10;&#10;Automatikusan generált leírás">
            <a:extLst>
              <a:ext uri="{FF2B5EF4-FFF2-40B4-BE49-F238E27FC236}">
                <a16:creationId xmlns:a16="http://schemas.microsoft.com/office/drawing/2014/main" id="{B2E13842-9928-06B8-11BD-412679746E83}"/>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66257" y="6130190"/>
            <a:ext cx="2751195" cy="564793"/>
          </a:xfrm>
          <a:prstGeom prst="rect">
            <a:avLst/>
          </a:prstGeom>
          <a:noFill/>
          <a:ln>
            <a:noFill/>
          </a:ln>
        </p:spPr>
      </p:pic>
      <p:pic>
        <p:nvPicPr>
          <p:cNvPr id="8" name="Kép 7" descr="A képen szöveg, clipart látható&#10;&#10;Automatikusan generált leírás">
            <a:extLst>
              <a:ext uri="{FF2B5EF4-FFF2-40B4-BE49-F238E27FC236}">
                <a16:creationId xmlns:a16="http://schemas.microsoft.com/office/drawing/2014/main" id="{B252D3D6-6C2E-9969-9A36-D9BB48239E5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535339" y="6202591"/>
            <a:ext cx="1323584" cy="443011"/>
          </a:xfrm>
          <a:prstGeom prst="rect">
            <a:avLst/>
          </a:prstGeom>
          <a:noFill/>
          <a:ln>
            <a:noFill/>
          </a:ln>
        </p:spPr>
      </p:pic>
      <p:pic>
        <p:nvPicPr>
          <p:cNvPr id="26" name="Kép 25">
            <a:extLst>
              <a:ext uri="{FF2B5EF4-FFF2-40B4-BE49-F238E27FC236}">
                <a16:creationId xmlns:a16="http://schemas.microsoft.com/office/drawing/2014/main" id="{E7AF944F-9CC2-B22D-4D5F-6BE016B43F4C}"/>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a:fillRect/>
          </a:stretch>
        </p:blipFill>
        <p:spPr bwMode="auto">
          <a:xfrm>
            <a:off x="5181282" y="208468"/>
            <a:ext cx="1866900" cy="566420"/>
          </a:xfrm>
          <a:prstGeom prst="rect">
            <a:avLst/>
          </a:prstGeom>
          <a:noFill/>
          <a:ln>
            <a:noFill/>
          </a:ln>
        </p:spPr>
      </p:pic>
      <p:sp>
        <p:nvSpPr>
          <p:cNvPr id="27" name="Téglalap 26">
            <a:extLst>
              <a:ext uri="{FF2B5EF4-FFF2-40B4-BE49-F238E27FC236}">
                <a16:creationId xmlns:a16="http://schemas.microsoft.com/office/drawing/2014/main" id="{9B44E580-F437-DAFD-FCB8-49FEBA5ADEDB}"/>
              </a:ext>
            </a:extLst>
          </p:cNvPr>
          <p:cNvSpPr/>
          <p:nvPr userDrawn="1"/>
        </p:nvSpPr>
        <p:spPr>
          <a:xfrm>
            <a:off x="1" y="416748"/>
            <a:ext cx="4998402"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28" name="Téglalap 27">
            <a:extLst>
              <a:ext uri="{FF2B5EF4-FFF2-40B4-BE49-F238E27FC236}">
                <a16:creationId xmlns:a16="http://schemas.microsoft.com/office/drawing/2014/main" id="{B9ABCFA4-7732-C299-9E3A-CEBA0A42C771}"/>
              </a:ext>
            </a:extLst>
          </p:cNvPr>
          <p:cNvSpPr/>
          <p:nvPr userDrawn="1"/>
        </p:nvSpPr>
        <p:spPr>
          <a:xfrm>
            <a:off x="7193597" y="416748"/>
            <a:ext cx="4998403"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Tree>
    <p:extLst>
      <p:ext uri="{BB962C8B-B14F-4D97-AF65-F5344CB8AC3E}">
        <p14:creationId xmlns:p14="http://schemas.microsoft.com/office/powerpoint/2010/main" val="1504866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a:extLst>
              <a:ext uri="{FF2B5EF4-FFF2-40B4-BE49-F238E27FC236}">
                <a16:creationId xmlns:a16="http://schemas.microsoft.com/office/drawing/2014/main" id="{E7B3C6C1-FB13-FC00-9FE2-320901323ECF}"/>
              </a:ext>
            </a:extLst>
          </p:cNvPr>
          <p:cNvSpPr>
            <a:spLocks noGrp="1"/>
          </p:cNvSpPr>
          <p:nvPr>
            <p:ph type="title" orient="vert"/>
          </p:nvPr>
        </p:nvSpPr>
        <p:spPr>
          <a:xfrm>
            <a:off x="8724900" y="365125"/>
            <a:ext cx="2628900" cy="5811838"/>
          </a:xfrm>
        </p:spPr>
        <p:txBody>
          <a:bodyPr vert="eaVert"/>
          <a:lstStyle/>
          <a:p>
            <a:r>
              <a:rPr lang="hu-HU"/>
              <a:t>Mintacím szerkesztése</a:t>
            </a:r>
          </a:p>
        </p:txBody>
      </p:sp>
      <p:sp>
        <p:nvSpPr>
          <p:cNvPr id="3" name="Függőleges szöveg helye 2">
            <a:extLst>
              <a:ext uri="{FF2B5EF4-FFF2-40B4-BE49-F238E27FC236}">
                <a16:creationId xmlns:a16="http://schemas.microsoft.com/office/drawing/2014/main" id="{C7B6796D-6D67-8E54-3017-2D5B74ED3367}"/>
              </a:ext>
            </a:extLst>
          </p:cNvPr>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4368E2B9-136B-C5F7-F374-13664CDB35D1}"/>
              </a:ext>
            </a:extLst>
          </p:cNvPr>
          <p:cNvSpPr>
            <a:spLocks noGrp="1"/>
          </p:cNvSpPr>
          <p:nvPr>
            <p:ph type="dt" sz="half" idx="10"/>
          </p:nvPr>
        </p:nvSpPr>
        <p:spPr>
          <a:xfrm>
            <a:off x="838200" y="6356350"/>
            <a:ext cx="2743200" cy="365125"/>
          </a:xfrm>
          <a:prstGeom prst="rect">
            <a:avLst/>
          </a:prstGeom>
        </p:spPr>
        <p:txBody>
          <a:bodyPr/>
          <a:lstStyle/>
          <a:p>
            <a:fld id="{BA61579A-A036-4982-8DBD-9CB70E39D29F}" type="datetimeFigureOut">
              <a:rPr lang="hu-HU" smtClean="0"/>
              <a:t>2022. 12. 26.</a:t>
            </a:fld>
            <a:endParaRPr lang="hu-HU"/>
          </a:p>
        </p:txBody>
      </p:sp>
      <p:sp>
        <p:nvSpPr>
          <p:cNvPr id="5" name="Élőláb helye 4">
            <a:extLst>
              <a:ext uri="{FF2B5EF4-FFF2-40B4-BE49-F238E27FC236}">
                <a16:creationId xmlns:a16="http://schemas.microsoft.com/office/drawing/2014/main" id="{CB535679-4789-4A5F-1BD0-94C46894B797}"/>
              </a:ext>
            </a:extLst>
          </p:cNvPr>
          <p:cNvSpPr>
            <a:spLocks noGrp="1"/>
          </p:cNvSpPr>
          <p:nvPr>
            <p:ph type="ftr" sz="quarter" idx="11"/>
          </p:nvPr>
        </p:nvSpPr>
        <p:spPr>
          <a:xfrm>
            <a:off x="4038600" y="6356350"/>
            <a:ext cx="4114800" cy="365125"/>
          </a:xfrm>
          <a:prstGeom prst="rect">
            <a:avLst/>
          </a:prstGeom>
        </p:spPr>
        <p:txBody>
          <a:bodyPr/>
          <a:lstStyle/>
          <a:p>
            <a:endParaRPr lang="hu-HU"/>
          </a:p>
        </p:txBody>
      </p:sp>
      <p:sp>
        <p:nvSpPr>
          <p:cNvPr id="6" name="Dia számának helye 5">
            <a:extLst>
              <a:ext uri="{FF2B5EF4-FFF2-40B4-BE49-F238E27FC236}">
                <a16:creationId xmlns:a16="http://schemas.microsoft.com/office/drawing/2014/main" id="{7B6C704C-9822-C5F6-745E-5C3722352DEB}"/>
              </a:ext>
            </a:extLst>
          </p:cNvPr>
          <p:cNvSpPr>
            <a:spLocks noGrp="1"/>
          </p:cNvSpPr>
          <p:nvPr>
            <p:ph type="sldNum" sz="quarter" idx="12"/>
          </p:nvPr>
        </p:nvSpPr>
        <p:spPr/>
        <p:txBody>
          <a:bodyPr/>
          <a:lstStyle/>
          <a:p>
            <a:fld id="{7A6B04F8-DE81-4FBA-BF95-1226FFE6A93F}" type="slidenum">
              <a:rPr lang="hu-HU" smtClean="0"/>
              <a:t>‹#›</a:t>
            </a:fld>
            <a:endParaRPr lang="hu-HU"/>
          </a:p>
        </p:txBody>
      </p:sp>
    </p:spTree>
    <p:extLst>
      <p:ext uri="{BB962C8B-B14F-4D97-AF65-F5344CB8AC3E}">
        <p14:creationId xmlns:p14="http://schemas.microsoft.com/office/powerpoint/2010/main" val="4074391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077F56A-5150-8419-A265-531135EE6A4C}"/>
              </a:ext>
            </a:extLst>
          </p:cNvPr>
          <p:cNvSpPr>
            <a:spLocks noGrp="1"/>
          </p:cNvSpPr>
          <p:nvPr>
            <p:ph type="title"/>
          </p:nvPr>
        </p:nvSpPr>
        <p:spPr/>
        <p:txBody>
          <a:bodyPr/>
          <a:lstStyle>
            <a:lvl1pPr>
              <a:defRPr/>
            </a:lvl1pPr>
          </a:lstStyle>
          <a:p>
            <a:r>
              <a:rPr lang="hu-HU" dirty="0"/>
              <a:t>Mintacím szerkesztése</a:t>
            </a:r>
          </a:p>
        </p:txBody>
      </p:sp>
      <p:sp>
        <p:nvSpPr>
          <p:cNvPr id="3" name="Tartalom helye 2">
            <a:extLst>
              <a:ext uri="{FF2B5EF4-FFF2-40B4-BE49-F238E27FC236}">
                <a16:creationId xmlns:a16="http://schemas.microsoft.com/office/drawing/2014/main" id="{2090BF0D-3EC6-6D22-D8EA-7CCDED6AF624}"/>
              </a:ext>
            </a:extLst>
          </p:cNvPr>
          <p:cNvSpPr>
            <a:spLocks noGrp="1"/>
          </p:cNvSpPr>
          <p:nvPr>
            <p:ph idx="1"/>
          </p:nvPr>
        </p:nvSpPr>
        <p:spPr/>
        <p:txBody>
          <a:body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6" name="Dia számának helye 5">
            <a:extLst>
              <a:ext uri="{FF2B5EF4-FFF2-40B4-BE49-F238E27FC236}">
                <a16:creationId xmlns:a16="http://schemas.microsoft.com/office/drawing/2014/main" id="{8EF8E13C-8B4E-C262-4194-CECB7325F978}"/>
              </a:ext>
            </a:extLst>
          </p:cNvPr>
          <p:cNvSpPr>
            <a:spLocks noGrp="1"/>
          </p:cNvSpPr>
          <p:nvPr>
            <p:ph type="sldNum" sz="quarter" idx="12"/>
          </p:nvPr>
        </p:nvSpPr>
        <p:spPr/>
        <p:txBody>
          <a:bodyPr/>
          <a:lstStyle>
            <a:lvl1pPr>
              <a:defRPr>
                <a:solidFill>
                  <a:schemeClr val="accent2"/>
                </a:solidFill>
              </a:defRPr>
            </a:lvl1pPr>
          </a:lstStyle>
          <a:p>
            <a:fld id="{7A6B04F8-DE81-4FBA-BF95-1226FFE6A93F}" type="slidenum">
              <a:rPr lang="hu-HU" smtClean="0"/>
              <a:pPr/>
              <a:t>‹#›</a:t>
            </a:fld>
            <a:endParaRPr lang="hu-HU" dirty="0"/>
          </a:p>
        </p:txBody>
      </p:sp>
      <p:pic>
        <p:nvPicPr>
          <p:cNvPr id="7" name="Kép 6" descr="A képen szöveg látható&#10;&#10;Automatikusan generált leírás">
            <a:extLst>
              <a:ext uri="{FF2B5EF4-FFF2-40B4-BE49-F238E27FC236}">
                <a16:creationId xmlns:a16="http://schemas.microsoft.com/office/drawing/2014/main" id="{1B54674F-6F2C-D635-0C2B-5C8C068F4F93}"/>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66257" y="6130190"/>
            <a:ext cx="2751195" cy="564793"/>
          </a:xfrm>
          <a:prstGeom prst="rect">
            <a:avLst/>
          </a:prstGeom>
          <a:noFill/>
          <a:ln>
            <a:noFill/>
          </a:ln>
        </p:spPr>
      </p:pic>
      <p:pic>
        <p:nvPicPr>
          <p:cNvPr id="8" name="Kép 7" descr="A képen szöveg, clipart látható&#10;&#10;Automatikusan generált leírás">
            <a:extLst>
              <a:ext uri="{FF2B5EF4-FFF2-40B4-BE49-F238E27FC236}">
                <a16:creationId xmlns:a16="http://schemas.microsoft.com/office/drawing/2014/main" id="{00F213A6-660B-F8E3-A42A-B78A9431696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535339" y="6202591"/>
            <a:ext cx="1323584" cy="443011"/>
          </a:xfrm>
          <a:prstGeom prst="rect">
            <a:avLst/>
          </a:prstGeom>
          <a:noFill/>
          <a:ln>
            <a:noFill/>
          </a:ln>
        </p:spPr>
      </p:pic>
      <p:pic>
        <p:nvPicPr>
          <p:cNvPr id="25" name="Kép 24">
            <a:extLst>
              <a:ext uri="{FF2B5EF4-FFF2-40B4-BE49-F238E27FC236}">
                <a16:creationId xmlns:a16="http://schemas.microsoft.com/office/drawing/2014/main" id="{2DF1E844-509C-C9FA-DA23-C2CB50ED2D60}"/>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a:fillRect/>
          </a:stretch>
        </p:blipFill>
        <p:spPr bwMode="auto">
          <a:xfrm>
            <a:off x="5181282" y="208468"/>
            <a:ext cx="1866900" cy="566420"/>
          </a:xfrm>
          <a:prstGeom prst="rect">
            <a:avLst/>
          </a:prstGeom>
          <a:noFill/>
          <a:ln>
            <a:noFill/>
          </a:ln>
        </p:spPr>
      </p:pic>
      <p:sp>
        <p:nvSpPr>
          <p:cNvPr id="26" name="Téglalap 25">
            <a:extLst>
              <a:ext uri="{FF2B5EF4-FFF2-40B4-BE49-F238E27FC236}">
                <a16:creationId xmlns:a16="http://schemas.microsoft.com/office/drawing/2014/main" id="{EDB6136D-6326-9C01-0298-EAC7395BA067}"/>
              </a:ext>
            </a:extLst>
          </p:cNvPr>
          <p:cNvSpPr/>
          <p:nvPr userDrawn="1"/>
        </p:nvSpPr>
        <p:spPr>
          <a:xfrm>
            <a:off x="1" y="416748"/>
            <a:ext cx="4998402"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27" name="Téglalap 26">
            <a:extLst>
              <a:ext uri="{FF2B5EF4-FFF2-40B4-BE49-F238E27FC236}">
                <a16:creationId xmlns:a16="http://schemas.microsoft.com/office/drawing/2014/main" id="{F334FB33-0826-A425-3D0F-2E847567CCEB}"/>
              </a:ext>
            </a:extLst>
          </p:cNvPr>
          <p:cNvSpPr/>
          <p:nvPr userDrawn="1"/>
        </p:nvSpPr>
        <p:spPr>
          <a:xfrm>
            <a:off x="7193597" y="416748"/>
            <a:ext cx="4998403"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Tree>
    <p:extLst>
      <p:ext uri="{BB962C8B-B14F-4D97-AF65-F5344CB8AC3E}">
        <p14:creationId xmlns:p14="http://schemas.microsoft.com/office/powerpoint/2010/main" val="2373824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8C1DE4B-41F5-8C58-5072-1EBB3D86B720}"/>
              </a:ext>
            </a:extLst>
          </p:cNvPr>
          <p:cNvSpPr>
            <a:spLocks noGrp="1"/>
          </p:cNvSpPr>
          <p:nvPr>
            <p:ph type="title"/>
          </p:nvPr>
        </p:nvSpPr>
        <p:spPr>
          <a:xfrm>
            <a:off x="831850" y="1496378"/>
            <a:ext cx="10515600" cy="2852737"/>
          </a:xfrm>
        </p:spPr>
        <p:txBody>
          <a:bodyPr anchor="b">
            <a:normAutofit/>
          </a:bodyPr>
          <a:lstStyle>
            <a:lvl1pPr>
              <a:defRPr sz="4800"/>
            </a:lvl1pPr>
          </a:lstStyle>
          <a:p>
            <a:r>
              <a:rPr lang="hu-HU" dirty="0"/>
              <a:t>Mintacím szerkesztése</a:t>
            </a:r>
          </a:p>
        </p:txBody>
      </p:sp>
      <p:sp>
        <p:nvSpPr>
          <p:cNvPr id="3" name="Szöveg helye 2">
            <a:extLst>
              <a:ext uri="{FF2B5EF4-FFF2-40B4-BE49-F238E27FC236}">
                <a16:creationId xmlns:a16="http://schemas.microsoft.com/office/drawing/2014/main" id="{85993F2F-F8CC-CE71-F762-DC68968842A5}"/>
              </a:ext>
            </a:extLst>
          </p:cNvPr>
          <p:cNvSpPr>
            <a:spLocks noGrp="1"/>
          </p:cNvSpPr>
          <p:nvPr>
            <p:ph type="body" idx="1"/>
          </p:nvPr>
        </p:nvSpPr>
        <p:spPr>
          <a:xfrm>
            <a:off x="831850" y="4376103"/>
            <a:ext cx="10515600" cy="985519"/>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pic>
        <p:nvPicPr>
          <p:cNvPr id="7" name="Kép 6" descr="A képen szöveg látható&#10;&#10;Automatikusan generált leírás">
            <a:extLst>
              <a:ext uri="{FF2B5EF4-FFF2-40B4-BE49-F238E27FC236}">
                <a16:creationId xmlns:a16="http://schemas.microsoft.com/office/drawing/2014/main" id="{679C9DFB-DD01-07E0-4ECA-CD93954488C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6755" y="5997614"/>
            <a:ext cx="3281294" cy="673617"/>
          </a:xfrm>
          <a:prstGeom prst="rect">
            <a:avLst/>
          </a:prstGeom>
          <a:noFill/>
          <a:ln>
            <a:noFill/>
          </a:ln>
        </p:spPr>
      </p:pic>
      <p:pic>
        <p:nvPicPr>
          <p:cNvPr id="8" name="Kép 7" descr="A képen szöveg, clipart látható&#10;&#10;Automatikusan generált leírás">
            <a:extLst>
              <a:ext uri="{FF2B5EF4-FFF2-40B4-BE49-F238E27FC236}">
                <a16:creationId xmlns:a16="http://schemas.microsoft.com/office/drawing/2014/main" id="{541C98DE-A66E-90CB-1491-31C81A45C9D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723703" y="6053830"/>
            <a:ext cx="1676645" cy="561183"/>
          </a:xfrm>
          <a:prstGeom prst="rect">
            <a:avLst/>
          </a:prstGeom>
          <a:noFill/>
          <a:ln>
            <a:noFill/>
          </a:ln>
        </p:spPr>
      </p:pic>
      <p:pic>
        <p:nvPicPr>
          <p:cNvPr id="23" name="Kép 22">
            <a:extLst>
              <a:ext uri="{FF2B5EF4-FFF2-40B4-BE49-F238E27FC236}">
                <a16:creationId xmlns:a16="http://schemas.microsoft.com/office/drawing/2014/main" id="{A21494AD-8E5E-6FF4-FA47-C4D568DAC235}"/>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a:fillRect/>
          </a:stretch>
        </p:blipFill>
        <p:spPr bwMode="auto">
          <a:xfrm>
            <a:off x="5181282" y="208468"/>
            <a:ext cx="1866900" cy="566420"/>
          </a:xfrm>
          <a:prstGeom prst="rect">
            <a:avLst/>
          </a:prstGeom>
          <a:noFill/>
          <a:ln>
            <a:noFill/>
          </a:ln>
        </p:spPr>
      </p:pic>
      <p:sp>
        <p:nvSpPr>
          <p:cNvPr id="24" name="Téglalap 23">
            <a:extLst>
              <a:ext uri="{FF2B5EF4-FFF2-40B4-BE49-F238E27FC236}">
                <a16:creationId xmlns:a16="http://schemas.microsoft.com/office/drawing/2014/main" id="{114F310E-1B39-E741-34D0-8906D85594BB}"/>
              </a:ext>
            </a:extLst>
          </p:cNvPr>
          <p:cNvSpPr/>
          <p:nvPr userDrawn="1"/>
        </p:nvSpPr>
        <p:spPr>
          <a:xfrm>
            <a:off x="1" y="416748"/>
            <a:ext cx="4998402"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25" name="Téglalap 24">
            <a:extLst>
              <a:ext uri="{FF2B5EF4-FFF2-40B4-BE49-F238E27FC236}">
                <a16:creationId xmlns:a16="http://schemas.microsoft.com/office/drawing/2014/main" id="{A2EA3CA4-7149-4392-17A5-970A7BB38ECF}"/>
              </a:ext>
            </a:extLst>
          </p:cNvPr>
          <p:cNvSpPr/>
          <p:nvPr userDrawn="1"/>
        </p:nvSpPr>
        <p:spPr>
          <a:xfrm>
            <a:off x="7193597" y="416748"/>
            <a:ext cx="4998403"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Tree>
    <p:extLst>
      <p:ext uri="{BB962C8B-B14F-4D97-AF65-F5344CB8AC3E}">
        <p14:creationId xmlns:p14="http://schemas.microsoft.com/office/powerpoint/2010/main" val="3244283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84588E5-18F3-106F-92AF-F7BA8E1B7524}"/>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B23FCCDD-510C-6013-671A-9FAE7E8B12BF}"/>
              </a:ext>
            </a:extLst>
          </p:cNvPr>
          <p:cNvSpPr>
            <a:spLocks noGrp="1"/>
          </p:cNvSpPr>
          <p:nvPr>
            <p:ph sz="half" idx="1"/>
          </p:nvPr>
        </p:nvSpPr>
        <p:spPr>
          <a:xfrm>
            <a:off x="369518" y="1825625"/>
            <a:ext cx="5650282"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a:extLst>
              <a:ext uri="{FF2B5EF4-FFF2-40B4-BE49-F238E27FC236}">
                <a16:creationId xmlns:a16="http://schemas.microsoft.com/office/drawing/2014/main" id="{A9F7A8A3-0E68-6DF8-5ACD-90509A3C1D17}"/>
              </a:ext>
            </a:extLst>
          </p:cNvPr>
          <p:cNvSpPr>
            <a:spLocks noGrp="1"/>
          </p:cNvSpPr>
          <p:nvPr>
            <p:ph sz="half" idx="2"/>
          </p:nvPr>
        </p:nvSpPr>
        <p:spPr>
          <a:xfrm>
            <a:off x="6172199" y="1825625"/>
            <a:ext cx="5650281"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ia számának helye 6">
            <a:extLst>
              <a:ext uri="{FF2B5EF4-FFF2-40B4-BE49-F238E27FC236}">
                <a16:creationId xmlns:a16="http://schemas.microsoft.com/office/drawing/2014/main" id="{9FD9933C-1468-513B-F88F-666492581099}"/>
              </a:ext>
            </a:extLst>
          </p:cNvPr>
          <p:cNvSpPr>
            <a:spLocks noGrp="1"/>
          </p:cNvSpPr>
          <p:nvPr>
            <p:ph type="sldNum" sz="quarter" idx="12"/>
          </p:nvPr>
        </p:nvSpPr>
        <p:spPr/>
        <p:txBody>
          <a:bodyPr/>
          <a:lstStyle/>
          <a:p>
            <a:fld id="{7A6B04F8-DE81-4FBA-BF95-1226FFE6A93F}" type="slidenum">
              <a:rPr lang="hu-HU" smtClean="0"/>
              <a:t>‹#›</a:t>
            </a:fld>
            <a:endParaRPr lang="hu-HU"/>
          </a:p>
        </p:txBody>
      </p:sp>
      <p:pic>
        <p:nvPicPr>
          <p:cNvPr id="8" name="Kép 7" descr="A képen szöveg látható&#10;&#10;Automatikusan generált leírás">
            <a:extLst>
              <a:ext uri="{FF2B5EF4-FFF2-40B4-BE49-F238E27FC236}">
                <a16:creationId xmlns:a16="http://schemas.microsoft.com/office/drawing/2014/main" id="{6ABA88A0-16FB-FFCE-BC5A-82035329D427}"/>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66257" y="6130190"/>
            <a:ext cx="2751195" cy="564793"/>
          </a:xfrm>
          <a:prstGeom prst="rect">
            <a:avLst/>
          </a:prstGeom>
          <a:noFill/>
          <a:ln>
            <a:noFill/>
          </a:ln>
        </p:spPr>
      </p:pic>
      <p:pic>
        <p:nvPicPr>
          <p:cNvPr id="9" name="Kép 8" descr="A képen szöveg, clipart látható&#10;&#10;Automatikusan generált leírás">
            <a:extLst>
              <a:ext uri="{FF2B5EF4-FFF2-40B4-BE49-F238E27FC236}">
                <a16:creationId xmlns:a16="http://schemas.microsoft.com/office/drawing/2014/main" id="{C4818574-674B-B6E4-3195-A5AB6C43E25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535339" y="6202591"/>
            <a:ext cx="1323584" cy="443011"/>
          </a:xfrm>
          <a:prstGeom prst="rect">
            <a:avLst/>
          </a:prstGeom>
          <a:noFill/>
          <a:ln>
            <a:noFill/>
          </a:ln>
        </p:spPr>
      </p:pic>
      <p:pic>
        <p:nvPicPr>
          <p:cNvPr id="26" name="Kép 25">
            <a:extLst>
              <a:ext uri="{FF2B5EF4-FFF2-40B4-BE49-F238E27FC236}">
                <a16:creationId xmlns:a16="http://schemas.microsoft.com/office/drawing/2014/main" id="{A5D71172-D57E-C0AB-B1CB-C6375D2F81A7}"/>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a:fillRect/>
          </a:stretch>
        </p:blipFill>
        <p:spPr bwMode="auto">
          <a:xfrm>
            <a:off x="5181282" y="208468"/>
            <a:ext cx="1866900" cy="566420"/>
          </a:xfrm>
          <a:prstGeom prst="rect">
            <a:avLst/>
          </a:prstGeom>
          <a:noFill/>
          <a:ln>
            <a:noFill/>
          </a:ln>
        </p:spPr>
      </p:pic>
      <p:sp>
        <p:nvSpPr>
          <p:cNvPr id="27" name="Téglalap 26">
            <a:extLst>
              <a:ext uri="{FF2B5EF4-FFF2-40B4-BE49-F238E27FC236}">
                <a16:creationId xmlns:a16="http://schemas.microsoft.com/office/drawing/2014/main" id="{BDD9DA65-FDD5-2E43-E8E4-0AD8CC20CBCE}"/>
              </a:ext>
            </a:extLst>
          </p:cNvPr>
          <p:cNvSpPr/>
          <p:nvPr userDrawn="1"/>
        </p:nvSpPr>
        <p:spPr>
          <a:xfrm>
            <a:off x="1" y="416748"/>
            <a:ext cx="4998402"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28" name="Téglalap 27">
            <a:extLst>
              <a:ext uri="{FF2B5EF4-FFF2-40B4-BE49-F238E27FC236}">
                <a16:creationId xmlns:a16="http://schemas.microsoft.com/office/drawing/2014/main" id="{2F973FF0-3317-EFBD-C6A3-A6CDDE293D75}"/>
              </a:ext>
            </a:extLst>
          </p:cNvPr>
          <p:cNvSpPr/>
          <p:nvPr userDrawn="1"/>
        </p:nvSpPr>
        <p:spPr>
          <a:xfrm>
            <a:off x="7193597" y="416748"/>
            <a:ext cx="4998403"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Tree>
    <p:extLst>
      <p:ext uri="{BB962C8B-B14F-4D97-AF65-F5344CB8AC3E}">
        <p14:creationId xmlns:p14="http://schemas.microsoft.com/office/powerpoint/2010/main" val="763257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B68095A-D8C7-30E5-C519-8AF056F85F11}"/>
              </a:ext>
            </a:extLst>
          </p:cNvPr>
          <p:cNvSpPr>
            <a:spLocks noGrp="1"/>
          </p:cNvSpPr>
          <p:nvPr>
            <p:ph type="title"/>
          </p:nvPr>
        </p:nvSpPr>
        <p:spPr>
          <a:xfrm>
            <a:off x="367430" y="732438"/>
            <a:ext cx="11457140" cy="958250"/>
          </a:xfrm>
        </p:spPr>
        <p:txBody>
          <a:bodyPr/>
          <a:lstStyle/>
          <a:p>
            <a:r>
              <a:rPr lang="hu-HU"/>
              <a:t>Mintacím szerkesztése</a:t>
            </a:r>
          </a:p>
        </p:txBody>
      </p:sp>
      <p:sp>
        <p:nvSpPr>
          <p:cNvPr id="3" name="Szöveg helye 2">
            <a:extLst>
              <a:ext uri="{FF2B5EF4-FFF2-40B4-BE49-F238E27FC236}">
                <a16:creationId xmlns:a16="http://schemas.microsoft.com/office/drawing/2014/main" id="{9D25FBDB-94F5-D83E-5D1E-8FB9497FEE3A}"/>
              </a:ext>
            </a:extLst>
          </p:cNvPr>
          <p:cNvSpPr>
            <a:spLocks noGrp="1"/>
          </p:cNvSpPr>
          <p:nvPr>
            <p:ph type="body" idx="1"/>
          </p:nvPr>
        </p:nvSpPr>
        <p:spPr>
          <a:xfrm>
            <a:off x="367430" y="1681163"/>
            <a:ext cx="563014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a:extLst>
              <a:ext uri="{FF2B5EF4-FFF2-40B4-BE49-F238E27FC236}">
                <a16:creationId xmlns:a16="http://schemas.microsoft.com/office/drawing/2014/main" id="{670A43E6-E75E-B7C3-09C8-694204B3C872}"/>
              </a:ext>
            </a:extLst>
          </p:cNvPr>
          <p:cNvSpPr>
            <a:spLocks noGrp="1"/>
          </p:cNvSpPr>
          <p:nvPr>
            <p:ph sz="half" idx="2"/>
          </p:nvPr>
        </p:nvSpPr>
        <p:spPr>
          <a:xfrm>
            <a:off x="367430" y="2505075"/>
            <a:ext cx="5630145"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a:extLst>
              <a:ext uri="{FF2B5EF4-FFF2-40B4-BE49-F238E27FC236}">
                <a16:creationId xmlns:a16="http://schemas.microsoft.com/office/drawing/2014/main" id="{250AFDB5-FEF9-4B4D-A2E7-5E6BB333FAE0}"/>
              </a:ext>
            </a:extLst>
          </p:cNvPr>
          <p:cNvSpPr>
            <a:spLocks noGrp="1"/>
          </p:cNvSpPr>
          <p:nvPr>
            <p:ph type="body" sz="quarter" idx="3"/>
          </p:nvPr>
        </p:nvSpPr>
        <p:spPr>
          <a:xfrm>
            <a:off x="6172200" y="1681163"/>
            <a:ext cx="565237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a:extLst>
              <a:ext uri="{FF2B5EF4-FFF2-40B4-BE49-F238E27FC236}">
                <a16:creationId xmlns:a16="http://schemas.microsoft.com/office/drawing/2014/main" id="{8CABA9D9-627D-3A8F-110B-4E38F40950E3}"/>
              </a:ext>
            </a:extLst>
          </p:cNvPr>
          <p:cNvSpPr>
            <a:spLocks noGrp="1"/>
          </p:cNvSpPr>
          <p:nvPr>
            <p:ph sz="quarter" idx="4"/>
          </p:nvPr>
        </p:nvSpPr>
        <p:spPr>
          <a:xfrm>
            <a:off x="6172199" y="2505075"/>
            <a:ext cx="5652371"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9" name="Dia számának helye 8">
            <a:extLst>
              <a:ext uri="{FF2B5EF4-FFF2-40B4-BE49-F238E27FC236}">
                <a16:creationId xmlns:a16="http://schemas.microsoft.com/office/drawing/2014/main" id="{9BC6C48B-E3BD-B9CE-5BC2-343D2FB75824}"/>
              </a:ext>
            </a:extLst>
          </p:cNvPr>
          <p:cNvSpPr>
            <a:spLocks noGrp="1"/>
          </p:cNvSpPr>
          <p:nvPr>
            <p:ph type="sldNum" sz="quarter" idx="12"/>
          </p:nvPr>
        </p:nvSpPr>
        <p:spPr/>
        <p:txBody>
          <a:bodyPr/>
          <a:lstStyle/>
          <a:p>
            <a:fld id="{7A6B04F8-DE81-4FBA-BF95-1226FFE6A93F}" type="slidenum">
              <a:rPr lang="hu-HU" smtClean="0"/>
              <a:t>‹#›</a:t>
            </a:fld>
            <a:endParaRPr lang="hu-HU"/>
          </a:p>
        </p:txBody>
      </p:sp>
      <p:pic>
        <p:nvPicPr>
          <p:cNvPr id="10" name="Kép 9" descr="A képen szöveg látható&#10;&#10;Automatikusan generált leírás">
            <a:extLst>
              <a:ext uri="{FF2B5EF4-FFF2-40B4-BE49-F238E27FC236}">
                <a16:creationId xmlns:a16="http://schemas.microsoft.com/office/drawing/2014/main" id="{7150A80A-4946-AE56-C0D1-FDB80638FB1E}"/>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66257" y="6130190"/>
            <a:ext cx="2751195" cy="564793"/>
          </a:xfrm>
          <a:prstGeom prst="rect">
            <a:avLst/>
          </a:prstGeom>
          <a:noFill/>
          <a:ln>
            <a:noFill/>
          </a:ln>
        </p:spPr>
      </p:pic>
      <p:pic>
        <p:nvPicPr>
          <p:cNvPr id="11" name="Kép 10" descr="A képen szöveg, clipart látható&#10;&#10;Automatikusan generált leírás">
            <a:extLst>
              <a:ext uri="{FF2B5EF4-FFF2-40B4-BE49-F238E27FC236}">
                <a16:creationId xmlns:a16="http://schemas.microsoft.com/office/drawing/2014/main" id="{C88E7CC2-5371-4D57-974F-E1728860BC8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535339" y="6202591"/>
            <a:ext cx="1323584" cy="443011"/>
          </a:xfrm>
          <a:prstGeom prst="rect">
            <a:avLst/>
          </a:prstGeom>
          <a:noFill/>
          <a:ln>
            <a:noFill/>
          </a:ln>
        </p:spPr>
      </p:pic>
      <p:pic>
        <p:nvPicPr>
          <p:cNvPr id="42" name="Kép 41">
            <a:extLst>
              <a:ext uri="{FF2B5EF4-FFF2-40B4-BE49-F238E27FC236}">
                <a16:creationId xmlns:a16="http://schemas.microsoft.com/office/drawing/2014/main" id="{31B08B65-7B07-F4A8-6906-5A7E687AF1EE}"/>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a:fillRect/>
          </a:stretch>
        </p:blipFill>
        <p:spPr bwMode="auto">
          <a:xfrm>
            <a:off x="5181282" y="208468"/>
            <a:ext cx="1866900" cy="566420"/>
          </a:xfrm>
          <a:prstGeom prst="rect">
            <a:avLst/>
          </a:prstGeom>
          <a:noFill/>
          <a:ln>
            <a:noFill/>
          </a:ln>
        </p:spPr>
      </p:pic>
      <p:sp>
        <p:nvSpPr>
          <p:cNvPr id="43" name="Téglalap 42">
            <a:extLst>
              <a:ext uri="{FF2B5EF4-FFF2-40B4-BE49-F238E27FC236}">
                <a16:creationId xmlns:a16="http://schemas.microsoft.com/office/drawing/2014/main" id="{5A2087BA-FCD5-C154-E5A9-3C0284DBC551}"/>
              </a:ext>
            </a:extLst>
          </p:cNvPr>
          <p:cNvSpPr/>
          <p:nvPr userDrawn="1"/>
        </p:nvSpPr>
        <p:spPr>
          <a:xfrm>
            <a:off x="1" y="416748"/>
            <a:ext cx="4998402"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44" name="Téglalap 43">
            <a:extLst>
              <a:ext uri="{FF2B5EF4-FFF2-40B4-BE49-F238E27FC236}">
                <a16:creationId xmlns:a16="http://schemas.microsoft.com/office/drawing/2014/main" id="{55D05535-0FFD-C22C-A153-1DA6470EE8A0}"/>
              </a:ext>
            </a:extLst>
          </p:cNvPr>
          <p:cNvSpPr/>
          <p:nvPr userDrawn="1"/>
        </p:nvSpPr>
        <p:spPr>
          <a:xfrm>
            <a:off x="7193597" y="416748"/>
            <a:ext cx="4998403"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Tree>
    <p:extLst>
      <p:ext uri="{BB962C8B-B14F-4D97-AF65-F5344CB8AC3E}">
        <p14:creationId xmlns:p14="http://schemas.microsoft.com/office/powerpoint/2010/main" val="2034641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83A1316-7B2E-7332-8594-9C72F03CDCBC}"/>
              </a:ext>
            </a:extLst>
          </p:cNvPr>
          <p:cNvSpPr>
            <a:spLocks noGrp="1"/>
          </p:cNvSpPr>
          <p:nvPr>
            <p:ph type="title"/>
          </p:nvPr>
        </p:nvSpPr>
        <p:spPr/>
        <p:txBody>
          <a:bodyPr/>
          <a:lstStyle/>
          <a:p>
            <a:r>
              <a:rPr lang="hu-HU"/>
              <a:t>Mintacím szerkesztése</a:t>
            </a:r>
          </a:p>
        </p:txBody>
      </p:sp>
      <p:sp>
        <p:nvSpPr>
          <p:cNvPr id="5" name="Dia számának helye 4">
            <a:extLst>
              <a:ext uri="{FF2B5EF4-FFF2-40B4-BE49-F238E27FC236}">
                <a16:creationId xmlns:a16="http://schemas.microsoft.com/office/drawing/2014/main" id="{98C6171D-A93E-2696-36DB-CB98B0AB077E}"/>
              </a:ext>
            </a:extLst>
          </p:cNvPr>
          <p:cNvSpPr>
            <a:spLocks noGrp="1"/>
          </p:cNvSpPr>
          <p:nvPr>
            <p:ph type="sldNum" sz="quarter" idx="12"/>
          </p:nvPr>
        </p:nvSpPr>
        <p:spPr/>
        <p:txBody>
          <a:bodyPr/>
          <a:lstStyle/>
          <a:p>
            <a:fld id="{7A6B04F8-DE81-4FBA-BF95-1226FFE6A93F}" type="slidenum">
              <a:rPr lang="hu-HU" smtClean="0"/>
              <a:t>‹#›</a:t>
            </a:fld>
            <a:endParaRPr lang="hu-HU"/>
          </a:p>
        </p:txBody>
      </p:sp>
      <p:pic>
        <p:nvPicPr>
          <p:cNvPr id="6" name="Kép 5" descr="A képen szöveg látható&#10;&#10;Automatikusan generált leírás">
            <a:extLst>
              <a:ext uri="{FF2B5EF4-FFF2-40B4-BE49-F238E27FC236}">
                <a16:creationId xmlns:a16="http://schemas.microsoft.com/office/drawing/2014/main" id="{AE83F0DB-099D-8464-BA8A-310FE5E725F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66257" y="6130190"/>
            <a:ext cx="2751195" cy="564793"/>
          </a:xfrm>
          <a:prstGeom prst="rect">
            <a:avLst/>
          </a:prstGeom>
          <a:noFill/>
          <a:ln>
            <a:noFill/>
          </a:ln>
        </p:spPr>
      </p:pic>
      <p:pic>
        <p:nvPicPr>
          <p:cNvPr id="7" name="Kép 6" descr="A képen szöveg, clipart látható&#10;&#10;Automatikusan generált leírás">
            <a:extLst>
              <a:ext uri="{FF2B5EF4-FFF2-40B4-BE49-F238E27FC236}">
                <a16:creationId xmlns:a16="http://schemas.microsoft.com/office/drawing/2014/main" id="{F9035474-FA3D-D7D3-FCE3-F2746CCDF68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535339" y="6202591"/>
            <a:ext cx="1323584" cy="443011"/>
          </a:xfrm>
          <a:prstGeom prst="rect">
            <a:avLst/>
          </a:prstGeom>
          <a:noFill/>
          <a:ln>
            <a:noFill/>
          </a:ln>
        </p:spPr>
      </p:pic>
      <p:pic>
        <p:nvPicPr>
          <p:cNvPr id="25" name="Kép 24">
            <a:extLst>
              <a:ext uri="{FF2B5EF4-FFF2-40B4-BE49-F238E27FC236}">
                <a16:creationId xmlns:a16="http://schemas.microsoft.com/office/drawing/2014/main" id="{642D5BE6-7244-E85C-3EBC-5E18B0124FF1}"/>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a:fillRect/>
          </a:stretch>
        </p:blipFill>
        <p:spPr bwMode="auto">
          <a:xfrm>
            <a:off x="5181282" y="208468"/>
            <a:ext cx="1866900" cy="566420"/>
          </a:xfrm>
          <a:prstGeom prst="rect">
            <a:avLst/>
          </a:prstGeom>
          <a:noFill/>
          <a:ln>
            <a:noFill/>
          </a:ln>
        </p:spPr>
      </p:pic>
      <p:sp>
        <p:nvSpPr>
          <p:cNvPr id="26" name="Téglalap 25">
            <a:extLst>
              <a:ext uri="{FF2B5EF4-FFF2-40B4-BE49-F238E27FC236}">
                <a16:creationId xmlns:a16="http://schemas.microsoft.com/office/drawing/2014/main" id="{48E11620-A0A8-02BE-A0AE-524C132A3B5C}"/>
              </a:ext>
            </a:extLst>
          </p:cNvPr>
          <p:cNvSpPr/>
          <p:nvPr userDrawn="1"/>
        </p:nvSpPr>
        <p:spPr>
          <a:xfrm>
            <a:off x="1" y="416748"/>
            <a:ext cx="4998402"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27" name="Téglalap 26">
            <a:extLst>
              <a:ext uri="{FF2B5EF4-FFF2-40B4-BE49-F238E27FC236}">
                <a16:creationId xmlns:a16="http://schemas.microsoft.com/office/drawing/2014/main" id="{0B6AC211-F4EF-29DF-31B6-113184EF19A3}"/>
              </a:ext>
            </a:extLst>
          </p:cNvPr>
          <p:cNvSpPr/>
          <p:nvPr userDrawn="1"/>
        </p:nvSpPr>
        <p:spPr>
          <a:xfrm>
            <a:off x="7193597" y="416748"/>
            <a:ext cx="4998403"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Tree>
    <p:extLst>
      <p:ext uri="{BB962C8B-B14F-4D97-AF65-F5344CB8AC3E}">
        <p14:creationId xmlns:p14="http://schemas.microsoft.com/office/powerpoint/2010/main" val="1131687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4" name="Dia számának helye 3">
            <a:extLst>
              <a:ext uri="{FF2B5EF4-FFF2-40B4-BE49-F238E27FC236}">
                <a16:creationId xmlns:a16="http://schemas.microsoft.com/office/drawing/2014/main" id="{5BE46679-8E5A-32CF-CBCF-0B04F0456412}"/>
              </a:ext>
            </a:extLst>
          </p:cNvPr>
          <p:cNvSpPr>
            <a:spLocks noGrp="1"/>
          </p:cNvSpPr>
          <p:nvPr>
            <p:ph type="sldNum" sz="quarter" idx="12"/>
          </p:nvPr>
        </p:nvSpPr>
        <p:spPr/>
        <p:txBody>
          <a:bodyPr/>
          <a:lstStyle/>
          <a:p>
            <a:fld id="{7A6B04F8-DE81-4FBA-BF95-1226FFE6A93F}" type="slidenum">
              <a:rPr lang="hu-HU" smtClean="0"/>
              <a:t>‹#›</a:t>
            </a:fld>
            <a:endParaRPr lang="hu-HU"/>
          </a:p>
        </p:txBody>
      </p:sp>
      <p:pic>
        <p:nvPicPr>
          <p:cNvPr id="5" name="Kép 4" descr="A képen szöveg látható&#10;&#10;Automatikusan generált leírás">
            <a:extLst>
              <a:ext uri="{FF2B5EF4-FFF2-40B4-BE49-F238E27FC236}">
                <a16:creationId xmlns:a16="http://schemas.microsoft.com/office/drawing/2014/main" id="{13EAEC48-4577-354C-821F-17A71A7A67EB}"/>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66257" y="6130190"/>
            <a:ext cx="2751195" cy="564793"/>
          </a:xfrm>
          <a:prstGeom prst="rect">
            <a:avLst/>
          </a:prstGeom>
          <a:noFill/>
          <a:ln>
            <a:noFill/>
          </a:ln>
        </p:spPr>
      </p:pic>
      <p:pic>
        <p:nvPicPr>
          <p:cNvPr id="6" name="Kép 5" descr="A képen szöveg, clipart látható&#10;&#10;Automatikusan generált leírás">
            <a:extLst>
              <a:ext uri="{FF2B5EF4-FFF2-40B4-BE49-F238E27FC236}">
                <a16:creationId xmlns:a16="http://schemas.microsoft.com/office/drawing/2014/main" id="{492C79B2-EED7-8E64-E484-E712751BB41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535339" y="6202591"/>
            <a:ext cx="1323584" cy="443011"/>
          </a:xfrm>
          <a:prstGeom prst="rect">
            <a:avLst/>
          </a:prstGeom>
          <a:noFill/>
          <a:ln>
            <a:noFill/>
          </a:ln>
        </p:spPr>
      </p:pic>
      <p:pic>
        <p:nvPicPr>
          <p:cNvPr id="24" name="Kép 23">
            <a:extLst>
              <a:ext uri="{FF2B5EF4-FFF2-40B4-BE49-F238E27FC236}">
                <a16:creationId xmlns:a16="http://schemas.microsoft.com/office/drawing/2014/main" id="{40CFA2FF-307F-7570-3BBE-EFDCC0600251}"/>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a:fillRect/>
          </a:stretch>
        </p:blipFill>
        <p:spPr bwMode="auto">
          <a:xfrm>
            <a:off x="5181282" y="208468"/>
            <a:ext cx="1866900" cy="566420"/>
          </a:xfrm>
          <a:prstGeom prst="rect">
            <a:avLst/>
          </a:prstGeom>
          <a:noFill/>
          <a:ln>
            <a:noFill/>
          </a:ln>
        </p:spPr>
      </p:pic>
      <p:sp>
        <p:nvSpPr>
          <p:cNvPr id="25" name="Téglalap 24">
            <a:extLst>
              <a:ext uri="{FF2B5EF4-FFF2-40B4-BE49-F238E27FC236}">
                <a16:creationId xmlns:a16="http://schemas.microsoft.com/office/drawing/2014/main" id="{8807276F-51E1-2915-7BA2-F705807D52F7}"/>
              </a:ext>
            </a:extLst>
          </p:cNvPr>
          <p:cNvSpPr/>
          <p:nvPr userDrawn="1"/>
        </p:nvSpPr>
        <p:spPr>
          <a:xfrm>
            <a:off x="1" y="416748"/>
            <a:ext cx="4998402"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26" name="Téglalap 25">
            <a:extLst>
              <a:ext uri="{FF2B5EF4-FFF2-40B4-BE49-F238E27FC236}">
                <a16:creationId xmlns:a16="http://schemas.microsoft.com/office/drawing/2014/main" id="{0CDE7631-71F4-C1A9-18C5-81ED3D6FC800}"/>
              </a:ext>
            </a:extLst>
          </p:cNvPr>
          <p:cNvSpPr/>
          <p:nvPr userDrawn="1"/>
        </p:nvSpPr>
        <p:spPr>
          <a:xfrm>
            <a:off x="7193597" y="416748"/>
            <a:ext cx="4998403"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Tree>
    <p:extLst>
      <p:ext uri="{BB962C8B-B14F-4D97-AF65-F5344CB8AC3E}">
        <p14:creationId xmlns:p14="http://schemas.microsoft.com/office/powerpoint/2010/main" val="1871908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A0AA6F3-D785-ACED-EAF6-1FB8B62E93EF}"/>
              </a:ext>
            </a:extLst>
          </p:cNvPr>
          <p:cNvSpPr>
            <a:spLocks noGrp="1"/>
          </p:cNvSpPr>
          <p:nvPr>
            <p:ph type="title"/>
          </p:nvPr>
        </p:nvSpPr>
        <p:spPr>
          <a:xfrm>
            <a:off x="368596" y="457200"/>
            <a:ext cx="4403430" cy="1600200"/>
          </a:xfrm>
        </p:spPr>
        <p:txBody>
          <a:bodyPr anchor="b"/>
          <a:lstStyle>
            <a:lvl1pPr>
              <a:defRPr sz="3200"/>
            </a:lvl1pPr>
          </a:lstStyle>
          <a:p>
            <a:r>
              <a:rPr lang="hu-HU"/>
              <a:t>Mintacím szerkesztése</a:t>
            </a:r>
          </a:p>
        </p:txBody>
      </p:sp>
      <p:sp>
        <p:nvSpPr>
          <p:cNvPr id="3" name="Tartalom helye 2">
            <a:extLst>
              <a:ext uri="{FF2B5EF4-FFF2-40B4-BE49-F238E27FC236}">
                <a16:creationId xmlns:a16="http://schemas.microsoft.com/office/drawing/2014/main" id="{96C98164-1D4C-E998-E9EE-21454B4266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a:extLst>
              <a:ext uri="{FF2B5EF4-FFF2-40B4-BE49-F238E27FC236}">
                <a16:creationId xmlns:a16="http://schemas.microsoft.com/office/drawing/2014/main" id="{729D12A9-2379-7EED-0693-ADDF08283CF3}"/>
              </a:ext>
            </a:extLst>
          </p:cNvPr>
          <p:cNvSpPr>
            <a:spLocks noGrp="1"/>
          </p:cNvSpPr>
          <p:nvPr>
            <p:ph type="body" sz="half" idx="2"/>
          </p:nvPr>
        </p:nvSpPr>
        <p:spPr>
          <a:xfrm>
            <a:off x="368596" y="2057400"/>
            <a:ext cx="440343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7" name="Dia számának helye 6">
            <a:extLst>
              <a:ext uri="{FF2B5EF4-FFF2-40B4-BE49-F238E27FC236}">
                <a16:creationId xmlns:a16="http://schemas.microsoft.com/office/drawing/2014/main" id="{6EDB49F5-54C3-EDD0-5572-6FC51C970B46}"/>
              </a:ext>
            </a:extLst>
          </p:cNvPr>
          <p:cNvSpPr>
            <a:spLocks noGrp="1"/>
          </p:cNvSpPr>
          <p:nvPr>
            <p:ph type="sldNum" sz="quarter" idx="12"/>
          </p:nvPr>
        </p:nvSpPr>
        <p:spPr/>
        <p:txBody>
          <a:bodyPr/>
          <a:lstStyle/>
          <a:p>
            <a:fld id="{7A6B04F8-DE81-4FBA-BF95-1226FFE6A93F}" type="slidenum">
              <a:rPr lang="hu-HU" smtClean="0"/>
              <a:t>‹#›</a:t>
            </a:fld>
            <a:endParaRPr lang="hu-HU"/>
          </a:p>
        </p:txBody>
      </p:sp>
      <p:pic>
        <p:nvPicPr>
          <p:cNvPr id="8" name="Kép 7" descr="A képen szöveg látható&#10;&#10;Automatikusan generált leírás">
            <a:extLst>
              <a:ext uri="{FF2B5EF4-FFF2-40B4-BE49-F238E27FC236}">
                <a16:creationId xmlns:a16="http://schemas.microsoft.com/office/drawing/2014/main" id="{F0F9D47F-DF27-4C3F-0051-B1719C9ACD5C}"/>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66257" y="6130190"/>
            <a:ext cx="2751195" cy="564793"/>
          </a:xfrm>
          <a:prstGeom prst="rect">
            <a:avLst/>
          </a:prstGeom>
          <a:noFill/>
          <a:ln>
            <a:noFill/>
          </a:ln>
        </p:spPr>
      </p:pic>
      <p:pic>
        <p:nvPicPr>
          <p:cNvPr id="9" name="Kép 8" descr="A képen szöveg, clipart látható&#10;&#10;Automatikusan generált leírás">
            <a:extLst>
              <a:ext uri="{FF2B5EF4-FFF2-40B4-BE49-F238E27FC236}">
                <a16:creationId xmlns:a16="http://schemas.microsoft.com/office/drawing/2014/main" id="{C53DC6FA-FDCA-46CD-2272-57D954A91388}"/>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535339" y="6202591"/>
            <a:ext cx="1323584" cy="443011"/>
          </a:xfrm>
          <a:prstGeom prst="rect">
            <a:avLst/>
          </a:prstGeom>
          <a:noFill/>
          <a:ln>
            <a:noFill/>
          </a:ln>
        </p:spPr>
      </p:pic>
      <p:pic>
        <p:nvPicPr>
          <p:cNvPr id="27" name="Kép 26">
            <a:extLst>
              <a:ext uri="{FF2B5EF4-FFF2-40B4-BE49-F238E27FC236}">
                <a16:creationId xmlns:a16="http://schemas.microsoft.com/office/drawing/2014/main" id="{2CEC36D9-49C3-E0B0-A153-31FDF6FCA9B3}"/>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a:fillRect/>
          </a:stretch>
        </p:blipFill>
        <p:spPr bwMode="auto">
          <a:xfrm>
            <a:off x="5181282" y="208468"/>
            <a:ext cx="1866900" cy="566420"/>
          </a:xfrm>
          <a:prstGeom prst="rect">
            <a:avLst/>
          </a:prstGeom>
          <a:noFill/>
          <a:ln>
            <a:noFill/>
          </a:ln>
        </p:spPr>
      </p:pic>
      <p:sp>
        <p:nvSpPr>
          <p:cNvPr id="28" name="Téglalap 27">
            <a:extLst>
              <a:ext uri="{FF2B5EF4-FFF2-40B4-BE49-F238E27FC236}">
                <a16:creationId xmlns:a16="http://schemas.microsoft.com/office/drawing/2014/main" id="{3F258571-D5B0-4747-FAD7-FB2B8B6AB6AA}"/>
              </a:ext>
            </a:extLst>
          </p:cNvPr>
          <p:cNvSpPr/>
          <p:nvPr userDrawn="1"/>
        </p:nvSpPr>
        <p:spPr>
          <a:xfrm>
            <a:off x="1" y="416748"/>
            <a:ext cx="4998402"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29" name="Téglalap 28">
            <a:extLst>
              <a:ext uri="{FF2B5EF4-FFF2-40B4-BE49-F238E27FC236}">
                <a16:creationId xmlns:a16="http://schemas.microsoft.com/office/drawing/2014/main" id="{AC98886A-8DD9-849C-A962-8F6303621925}"/>
              </a:ext>
            </a:extLst>
          </p:cNvPr>
          <p:cNvSpPr/>
          <p:nvPr userDrawn="1"/>
        </p:nvSpPr>
        <p:spPr>
          <a:xfrm>
            <a:off x="7193597" y="416748"/>
            <a:ext cx="4998403"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Tree>
    <p:extLst>
      <p:ext uri="{BB962C8B-B14F-4D97-AF65-F5344CB8AC3E}">
        <p14:creationId xmlns:p14="http://schemas.microsoft.com/office/powerpoint/2010/main" val="125216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9DC531A-EE31-B3B7-EC25-EED7F2F5BC13}"/>
              </a:ext>
            </a:extLst>
          </p:cNvPr>
          <p:cNvSpPr>
            <a:spLocks noGrp="1"/>
          </p:cNvSpPr>
          <p:nvPr>
            <p:ph type="title"/>
          </p:nvPr>
        </p:nvSpPr>
        <p:spPr>
          <a:xfrm>
            <a:off x="389860" y="457200"/>
            <a:ext cx="4382165" cy="1600200"/>
          </a:xfrm>
        </p:spPr>
        <p:txBody>
          <a:bodyPr anchor="b"/>
          <a:lstStyle>
            <a:lvl1pPr>
              <a:defRPr sz="3200"/>
            </a:lvl1pPr>
          </a:lstStyle>
          <a:p>
            <a:r>
              <a:rPr lang="hu-HU"/>
              <a:t>Mintacím szerkesztése</a:t>
            </a:r>
          </a:p>
        </p:txBody>
      </p:sp>
      <p:sp>
        <p:nvSpPr>
          <p:cNvPr id="3" name="Kép helye 2">
            <a:extLst>
              <a:ext uri="{FF2B5EF4-FFF2-40B4-BE49-F238E27FC236}">
                <a16:creationId xmlns:a16="http://schemas.microsoft.com/office/drawing/2014/main" id="{A8B4AC54-C590-39E3-4218-345BCF587D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a:extLst>
              <a:ext uri="{FF2B5EF4-FFF2-40B4-BE49-F238E27FC236}">
                <a16:creationId xmlns:a16="http://schemas.microsoft.com/office/drawing/2014/main" id="{340A4181-E5A4-A307-4F65-2DBC85E4161B}"/>
              </a:ext>
            </a:extLst>
          </p:cNvPr>
          <p:cNvSpPr>
            <a:spLocks noGrp="1"/>
          </p:cNvSpPr>
          <p:nvPr>
            <p:ph type="body" sz="half" idx="2"/>
          </p:nvPr>
        </p:nvSpPr>
        <p:spPr>
          <a:xfrm>
            <a:off x="389860" y="2057400"/>
            <a:ext cx="438216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7" name="Dia számának helye 6">
            <a:extLst>
              <a:ext uri="{FF2B5EF4-FFF2-40B4-BE49-F238E27FC236}">
                <a16:creationId xmlns:a16="http://schemas.microsoft.com/office/drawing/2014/main" id="{F83775F0-5570-8A7A-B1EE-4CC6DA2700F5}"/>
              </a:ext>
            </a:extLst>
          </p:cNvPr>
          <p:cNvSpPr>
            <a:spLocks noGrp="1"/>
          </p:cNvSpPr>
          <p:nvPr>
            <p:ph type="sldNum" sz="quarter" idx="12"/>
          </p:nvPr>
        </p:nvSpPr>
        <p:spPr/>
        <p:txBody>
          <a:bodyPr/>
          <a:lstStyle/>
          <a:p>
            <a:fld id="{7A6B04F8-DE81-4FBA-BF95-1226FFE6A93F}" type="slidenum">
              <a:rPr lang="hu-HU" smtClean="0"/>
              <a:t>‹#›</a:t>
            </a:fld>
            <a:endParaRPr lang="hu-HU"/>
          </a:p>
        </p:txBody>
      </p:sp>
      <p:pic>
        <p:nvPicPr>
          <p:cNvPr id="8" name="Kép 7" descr="A képen szöveg látható&#10;&#10;Automatikusan generált leírás">
            <a:extLst>
              <a:ext uri="{FF2B5EF4-FFF2-40B4-BE49-F238E27FC236}">
                <a16:creationId xmlns:a16="http://schemas.microsoft.com/office/drawing/2014/main" id="{26607FD6-0030-DFCB-500B-9FE985C92F66}"/>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66257" y="6130190"/>
            <a:ext cx="2751195" cy="564793"/>
          </a:xfrm>
          <a:prstGeom prst="rect">
            <a:avLst/>
          </a:prstGeom>
          <a:noFill/>
          <a:ln>
            <a:noFill/>
          </a:ln>
        </p:spPr>
      </p:pic>
      <p:pic>
        <p:nvPicPr>
          <p:cNvPr id="9" name="Kép 8" descr="A képen szöveg, clipart látható&#10;&#10;Automatikusan generált leírás">
            <a:extLst>
              <a:ext uri="{FF2B5EF4-FFF2-40B4-BE49-F238E27FC236}">
                <a16:creationId xmlns:a16="http://schemas.microsoft.com/office/drawing/2014/main" id="{0ADBBF72-55B7-2EEF-A6B7-F13D3ADA2DE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535339" y="6202591"/>
            <a:ext cx="1323584" cy="443011"/>
          </a:xfrm>
          <a:prstGeom prst="rect">
            <a:avLst/>
          </a:prstGeom>
          <a:noFill/>
          <a:ln>
            <a:noFill/>
          </a:ln>
        </p:spPr>
      </p:pic>
      <p:pic>
        <p:nvPicPr>
          <p:cNvPr id="27" name="Kép 26">
            <a:extLst>
              <a:ext uri="{FF2B5EF4-FFF2-40B4-BE49-F238E27FC236}">
                <a16:creationId xmlns:a16="http://schemas.microsoft.com/office/drawing/2014/main" id="{500C0EBA-362F-C942-438C-4CFD05E8343E}"/>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a:fillRect/>
          </a:stretch>
        </p:blipFill>
        <p:spPr bwMode="auto">
          <a:xfrm>
            <a:off x="5181282" y="208468"/>
            <a:ext cx="1866900" cy="566420"/>
          </a:xfrm>
          <a:prstGeom prst="rect">
            <a:avLst/>
          </a:prstGeom>
          <a:noFill/>
          <a:ln>
            <a:noFill/>
          </a:ln>
        </p:spPr>
      </p:pic>
      <p:sp>
        <p:nvSpPr>
          <p:cNvPr id="28" name="Téglalap 27">
            <a:extLst>
              <a:ext uri="{FF2B5EF4-FFF2-40B4-BE49-F238E27FC236}">
                <a16:creationId xmlns:a16="http://schemas.microsoft.com/office/drawing/2014/main" id="{16A41121-8BBF-EFD1-7976-0CC4A84FC591}"/>
              </a:ext>
            </a:extLst>
          </p:cNvPr>
          <p:cNvSpPr/>
          <p:nvPr userDrawn="1"/>
        </p:nvSpPr>
        <p:spPr>
          <a:xfrm>
            <a:off x="1" y="416748"/>
            <a:ext cx="4998402"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29" name="Téglalap 28">
            <a:extLst>
              <a:ext uri="{FF2B5EF4-FFF2-40B4-BE49-F238E27FC236}">
                <a16:creationId xmlns:a16="http://schemas.microsoft.com/office/drawing/2014/main" id="{9BBB7533-99E6-4966-4139-644B2A2C9061}"/>
              </a:ext>
            </a:extLst>
          </p:cNvPr>
          <p:cNvSpPr/>
          <p:nvPr userDrawn="1"/>
        </p:nvSpPr>
        <p:spPr>
          <a:xfrm>
            <a:off x="7193597" y="416748"/>
            <a:ext cx="4998403"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Tree>
    <p:extLst>
      <p:ext uri="{BB962C8B-B14F-4D97-AF65-F5344CB8AC3E}">
        <p14:creationId xmlns:p14="http://schemas.microsoft.com/office/powerpoint/2010/main" val="1765621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5" name="Csoportba foglalás 4">
            <a:extLst>
              <a:ext uri="{FF2B5EF4-FFF2-40B4-BE49-F238E27FC236}">
                <a16:creationId xmlns:a16="http://schemas.microsoft.com/office/drawing/2014/main" id="{6873411C-90F2-0D65-E6D4-91151D37F8EF}"/>
              </a:ext>
            </a:extLst>
          </p:cNvPr>
          <p:cNvGrpSpPr/>
          <p:nvPr userDrawn="1"/>
        </p:nvGrpSpPr>
        <p:grpSpPr>
          <a:xfrm>
            <a:off x="0" y="0"/>
            <a:ext cx="12192000" cy="6858000"/>
            <a:chOff x="0" y="0"/>
            <a:chExt cx="12192000" cy="6858000"/>
          </a:xfrm>
        </p:grpSpPr>
        <p:pic>
          <p:nvPicPr>
            <p:cNvPr id="7" name="Kép 6">
              <a:extLst>
                <a:ext uri="{FF2B5EF4-FFF2-40B4-BE49-F238E27FC236}">
                  <a16:creationId xmlns:a16="http://schemas.microsoft.com/office/drawing/2014/main" id="{56D39011-E79A-87C4-FB8D-107306CC7F54}"/>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t="7812" b="7812"/>
            <a:stretch/>
          </p:blipFill>
          <p:spPr>
            <a:xfrm>
              <a:off x="0" y="0"/>
              <a:ext cx="12192000" cy="6858000"/>
            </a:xfrm>
            <a:prstGeom prst="rect">
              <a:avLst/>
            </a:prstGeom>
          </p:spPr>
        </p:pic>
        <p:sp>
          <p:nvSpPr>
            <p:cNvPr id="8" name="Ellipszis 7">
              <a:extLst>
                <a:ext uri="{FF2B5EF4-FFF2-40B4-BE49-F238E27FC236}">
                  <a16:creationId xmlns:a16="http://schemas.microsoft.com/office/drawing/2014/main" id="{2889E107-199F-CBA2-3A85-51F8161F963E}"/>
                </a:ext>
              </a:extLst>
            </p:cNvPr>
            <p:cNvSpPr/>
            <p:nvPr userDrawn="1"/>
          </p:nvSpPr>
          <p:spPr>
            <a:xfrm rot="20803327" flipH="1">
              <a:off x="344279" y="1498064"/>
              <a:ext cx="139473" cy="139457"/>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9" name="Ellipszis 8">
              <a:extLst>
                <a:ext uri="{FF2B5EF4-FFF2-40B4-BE49-F238E27FC236}">
                  <a16:creationId xmlns:a16="http://schemas.microsoft.com/office/drawing/2014/main" id="{9846EF06-E4CB-6542-45D8-0734D4AB36D3}"/>
                </a:ext>
              </a:extLst>
            </p:cNvPr>
            <p:cNvSpPr/>
            <p:nvPr userDrawn="1"/>
          </p:nvSpPr>
          <p:spPr>
            <a:xfrm rot="20803327" flipH="1">
              <a:off x="344279" y="5157716"/>
              <a:ext cx="139473" cy="139457"/>
            </a:xfrm>
            <a:prstGeom prst="ellipse">
              <a:avLst/>
            </a:prstGeom>
            <a:solidFill>
              <a:schemeClr val="accent2">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10" name="Ellipszis 9">
              <a:extLst>
                <a:ext uri="{FF2B5EF4-FFF2-40B4-BE49-F238E27FC236}">
                  <a16:creationId xmlns:a16="http://schemas.microsoft.com/office/drawing/2014/main" id="{6804BCB4-913B-8CE0-994B-1D8E17F63C16}"/>
                </a:ext>
              </a:extLst>
            </p:cNvPr>
            <p:cNvSpPr/>
            <p:nvPr userDrawn="1"/>
          </p:nvSpPr>
          <p:spPr>
            <a:xfrm rot="20803327" flipH="1">
              <a:off x="3088801" y="5712754"/>
              <a:ext cx="139473" cy="139457"/>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11" name="Ellipszis 10">
              <a:extLst>
                <a:ext uri="{FF2B5EF4-FFF2-40B4-BE49-F238E27FC236}">
                  <a16:creationId xmlns:a16="http://schemas.microsoft.com/office/drawing/2014/main" id="{EDE2B4ED-0BE3-6811-ABEA-9BDBBC8A09B3}"/>
                </a:ext>
              </a:extLst>
            </p:cNvPr>
            <p:cNvSpPr/>
            <p:nvPr userDrawn="1"/>
          </p:nvSpPr>
          <p:spPr>
            <a:xfrm rot="20803327" flipH="1">
              <a:off x="1267734" y="3053260"/>
              <a:ext cx="139473" cy="139457"/>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12" name="Ellipszis 11">
              <a:extLst>
                <a:ext uri="{FF2B5EF4-FFF2-40B4-BE49-F238E27FC236}">
                  <a16:creationId xmlns:a16="http://schemas.microsoft.com/office/drawing/2014/main" id="{6B114671-0EA6-AE50-7E60-7A98D646C2C2}"/>
                </a:ext>
              </a:extLst>
            </p:cNvPr>
            <p:cNvSpPr/>
            <p:nvPr userDrawn="1"/>
          </p:nvSpPr>
          <p:spPr>
            <a:xfrm rot="20803327" flipH="1">
              <a:off x="9490085" y="515522"/>
              <a:ext cx="139473" cy="139457"/>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13" name="Ellipszis 12">
              <a:extLst>
                <a:ext uri="{FF2B5EF4-FFF2-40B4-BE49-F238E27FC236}">
                  <a16:creationId xmlns:a16="http://schemas.microsoft.com/office/drawing/2014/main" id="{2C5709DD-E018-F3DB-8EC9-AD1E84842234}"/>
                </a:ext>
              </a:extLst>
            </p:cNvPr>
            <p:cNvSpPr/>
            <p:nvPr userDrawn="1"/>
          </p:nvSpPr>
          <p:spPr>
            <a:xfrm rot="20803327" flipH="1">
              <a:off x="11785047" y="5030548"/>
              <a:ext cx="139473" cy="139457"/>
            </a:xfrm>
            <a:prstGeom prst="ellipse">
              <a:avLst/>
            </a:prstGeom>
            <a:solidFill>
              <a:schemeClr val="accent2">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14" name="Ellipszis 13">
              <a:extLst>
                <a:ext uri="{FF2B5EF4-FFF2-40B4-BE49-F238E27FC236}">
                  <a16:creationId xmlns:a16="http://schemas.microsoft.com/office/drawing/2014/main" id="{CB2B2E60-9936-5612-C28E-E9E02F26D8B3}"/>
                </a:ext>
              </a:extLst>
            </p:cNvPr>
            <p:cNvSpPr/>
            <p:nvPr userDrawn="1"/>
          </p:nvSpPr>
          <p:spPr>
            <a:xfrm rot="20803327" flipH="1">
              <a:off x="11325143" y="2618154"/>
              <a:ext cx="139473" cy="139457"/>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15" name="Ellipszis 14">
              <a:extLst>
                <a:ext uri="{FF2B5EF4-FFF2-40B4-BE49-F238E27FC236}">
                  <a16:creationId xmlns:a16="http://schemas.microsoft.com/office/drawing/2014/main" id="{BCC06E0B-C89A-9B78-8E06-CE81EB091F54}"/>
                </a:ext>
              </a:extLst>
            </p:cNvPr>
            <p:cNvSpPr/>
            <p:nvPr userDrawn="1"/>
          </p:nvSpPr>
          <p:spPr>
            <a:xfrm rot="20803327" flipH="1">
              <a:off x="11785046" y="796347"/>
              <a:ext cx="139473" cy="139457"/>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grpSp>
      <p:sp>
        <p:nvSpPr>
          <p:cNvPr id="2" name="Cím helye 1">
            <a:extLst>
              <a:ext uri="{FF2B5EF4-FFF2-40B4-BE49-F238E27FC236}">
                <a16:creationId xmlns:a16="http://schemas.microsoft.com/office/drawing/2014/main" id="{9115BB7B-F949-A831-D924-7954A2F4D135}"/>
              </a:ext>
            </a:extLst>
          </p:cNvPr>
          <p:cNvSpPr>
            <a:spLocks noGrp="1"/>
          </p:cNvSpPr>
          <p:nvPr>
            <p:ph type="title"/>
          </p:nvPr>
        </p:nvSpPr>
        <p:spPr>
          <a:xfrm>
            <a:off x="369518" y="878958"/>
            <a:ext cx="11455052" cy="811730"/>
          </a:xfrm>
          <a:prstGeom prst="rect">
            <a:avLst/>
          </a:prstGeom>
        </p:spPr>
        <p:txBody>
          <a:bodyPr vert="horz" lIns="91440" tIns="45720" rIns="91440" bIns="45720" rtlCol="0" anchor="t">
            <a:normAutofit/>
          </a:bodyPr>
          <a:lstStyle/>
          <a:p>
            <a:r>
              <a:rPr lang="hu-HU" dirty="0"/>
              <a:t>Edit a sample title</a:t>
            </a:r>
          </a:p>
        </p:txBody>
      </p:sp>
      <p:sp>
        <p:nvSpPr>
          <p:cNvPr id="3" name="Szöveg helye 2">
            <a:extLst>
              <a:ext uri="{FF2B5EF4-FFF2-40B4-BE49-F238E27FC236}">
                <a16:creationId xmlns:a16="http://schemas.microsoft.com/office/drawing/2014/main" id="{ECD81F4E-EF80-18ED-030D-C24360DF3EDB}"/>
              </a:ext>
            </a:extLst>
          </p:cNvPr>
          <p:cNvSpPr>
            <a:spLocks noGrp="1"/>
          </p:cNvSpPr>
          <p:nvPr>
            <p:ph type="body" idx="1"/>
          </p:nvPr>
        </p:nvSpPr>
        <p:spPr>
          <a:xfrm>
            <a:off x="369518" y="1871329"/>
            <a:ext cx="11455052" cy="4305633"/>
          </a:xfrm>
          <a:prstGeom prst="rect">
            <a:avLst/>
          </a:prstGeom>
        </p:spPr>
        <p:txBody>
          <a:bodyPr vert="horz" lIns="91440" tIns="45720" rIns="91440" bIns="45720" rtlCol="0">
            <a:normAutofit/>
          </a:bodyPr>
          <a:lstStyle/>
          <a:p>
            <a:pPr lvl="0"/>
            <a:r>
              <a:rPr lang="hu-HU" dirty="0"/>
              <a:t>Editing sample text</a:t>
            </a:r>
          </a:p>
          <a:p>
            <a:pPr lvl="1"/>
            <a:r>
              <a:rPr lang="hu-HU" dirty="0"/>
              <a:t>Second level</a:t>
            </a:r>
          </a:p>
          <a:p>
            <a:pPr lvl="2"/>
            <a:r>
              <a:rPr lang="hu-HU" dirty="0"/>
              <a:t>Third level</a:t>
            </a:r>
          </a:p>
          <a:p>
            <a:pPr lvl="3"/>
            <a:r>
              <a:rPr lang="hu-HU" dirty="0"/>
              <a:t>Fourth level</a:t>
            </a:r>
          </a:p>
          <a:p>
            <a:pPr lvl="4"/>
            <a:r>
              <a:rPr lang="hu-HU" dirty="0"/>
              <a:t>Fifth level</a:t>
            </a:r>
          </a:p>
        </p:txBody>
      </p:sp>
      <p:sp>
        <p:nvSpPr>
          <p:cNvPr id="6" name="Dia számának helye 5">
            <a:extLst>
              <a:ext uri="{FF2B5EF4-FFF2-40B4-BE49-F238E27FC236}">
                <a16:creationId xmlns:a16="http://schemas.microsoft.com/office/drawing/2014/main" id="{A842F2F5-EF18-B50B-DBE4-DCF16F9018B7}"/>
              </a:ext>
            </a:extLst>
          </p:cNvPr>
          <p:cNvSpPr>
            <a:spLocks noGrp="1"/>
          </p:cNvSpPr>
          <p:nvPr>
            <p:ph type="sldNum" sz="quarter" idx="4"/>
          </p:nvPr>
        </p:nvSpPr>
        <p:spPr>
          <a:xfrm>
            <a:off x="4724400" y="6261079"/>
            <a:ext cx="2743200" cy="365125"/>
          </a:xfrm>
          <a:prstGeom prst="rect">
            <a:avLst/>
          </a:prstGeom>
        </p:spPr>
        <p:txBody>
          <a:bodyPr vert="horz" lIns="91440" tIns="45720" rIns="91440" bIns="45720" rtlCol="0" anchor="ctr"/>
          <a:lstStyle>
            <a:lvl1pPr algn="ctr">
              <a:defRPr sz="1200">
                <a:solidFill>
                  <a:schemeClr val="accent1"/>
                </a:solidFill>
              </a:defRPr>
            </a:lvl1pPr>
          </a:lstStyle>
          <a:p>
            <a:fld id="{7A6B04F8-DE81-4FBA-BF95-1226FFE6A93F}" type="slidenum">
              <a:rPr lang="hu-HU" smtClean="0"/>
              <a:t>'#'</a:t>
            </a:fld>
            <a:endParaRPr lang="hu-HU" dirty="0"/>
          </a:p>
        </p:txBody>
      </p:sp>
    </p:spTree>
    <p:extLst>
      <p:ext uri="{BB962C8B-B14F-4D97-AF65-F5344CB8AC3E}">
        <p14:creationId xmlns:p14="http://schemas.microsoft.com/office/powerpoint/2010/main" val="1188548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1" kern="1200">
          <a:solidFill>
            <a:schemeClr val="accent1"/>
          </a:solidFill>
          <a:latin typeface="Trebuchet MS" panose="020B0603020202020204" pitchFamily="34" charset="0"/>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Wingdings" panose="05000000000000000000" pitchFamily="2" charset="2"/>
        <a:buChar char="§"/>
        <a:defRPr sz="2800" kern="1200">
          <a:solidFill>
            <a:schemeClr val="tx1"/>
          </a:solidFill>
          <a:latin typeface="Helvetica" panose="020B0604020202020204" pitchFamily="34" charset="0"/>
          <a:ea typeface="+mn-ea"/>
          <a:cs typeface="Helvetica" panose="020B0604020202020204" pitchFamily="34" charset="0"/>
        </a:defRPr>
      </a:lvl1pPr>
      <a:lvl2pPr marL="685800" indent="-228600" algn="l" defTabSz="914400" rtl="0" eaLnBrk="1" latinLnBrk="0" hangingPunct="1">
        <a:lnSpc>
          <a:spcPct val="90000"/>
        </a:lnSpc>
        <a:spcBef>
          <a:spcPts val="500"/>
        </a:spcBef>
        <a:buClr>
          <a:schemeClr val="accent1"/>
        </a:buClr>
        <a:buFont typeface="Wingdings" panose="05000000000000000000" pitchFamily="2" charset="2"/>
        <a:buChar char="§"/>
        <a:defRPr sz="2400" kern="1200">
          <a:solidFill>
            <a:schemeClr val="tx1"/>
          </a:solidFill>
          <a:latin typeface="Helvetica" panose="020B0604020202020204" pitchFamily="34" charset="0"/>
          <a:ea typeface="+mn-ea"/>
          <a:cs typeface="Helvetica" panose="020B0604020202020204" pitchFamily="34" charset="0"/>
        </a:defRPr>
      </a:lvl2pPr>
      <a:lvl3pPr marL="1143000" indent="-228600" algn="l" defTabSz="914400" rtl="0" eaLnBrk="1" latinLnBrk="0" hangingPunct="1">
        <a:lnSpc>
          <a:spcPct val="90000"/>
        </a:lnSpc>
        <a:spcBef>
          <a:spcPts val="500"/>
        </a:spcBef>
        <a:buClr>
          <a:schemeClr val="accent1"/>
        </a:buClr>
        <a:buFont typeface="Wingdings" panose="05000000000000000000" pitchFamily="2" charset="2"/>
        <a:buChar char="§"/>
        <a:defRPr sz="2000" kern="1200">
          <a:solidFill>
            <a:schemeClr val="tx1"/>
          </a:solidFill>
          <a:latin typeface="Helvetica" panose="020B0604020202020204" pitchFamily="34" charset="0"/>
          <a:ea typeface="+mn-ea"/>
          <a:cs typeface="Helvetica" panose="020B0604020202020204" pitchFamily="34" charset="0"/>
        </a:defRPr>
      </a:lvl3pPr>
      <a:lvl4pPr marL="1600200" indent="-228600" algn="l" defTabSz="914400" rtl="0" eaLnBrk="1" latinLnBrk="0" hangingPunct="1">
        <a:lnSpc>
          <a:spcPct val="90000"/>
        </a:lnSpc>
        <a:spcBef>
          <a:spcPts val="500"/>
        </a:spcBef>
        <a:buClr>
          <a:schemeClr val="accent1"/>
        </a:buClr>
        <a:buFont typeface="Wingdings" panose="05000000000000000000" pitchFamily="2" charset="2"/>
        <a:buChar char="§"/>
        <a:defRPr sz="1800" kern="1200">
          <a:solidFill>
            <a:schemeClr val="tx1"/>
          </a:solidFill>
          <a:latin typeface="Helvetica" panose="020B0604020202020204" pitchFamily="34" charset="0"/>
          <a:ea typeface="+mn-ea"/>
          <a:cs typeface="Helvetica" panose="020B0604020202020204" pitchFamily="34" charset="0"/>
        </a:defRPr>
      </a:lvl4pPr>
      <a:lvl5pPr marL="2057400" indent="-228600" algn="l" defTabSz="914400" rtl="0" eaLnBrk="1" latinLnBrk="0" hangingPunct="1">
        <a:lnSpc>
          <a:spcPct val="90000"/>
        </a:lnSpc>
        <a:spcBef>
          <a:spcPts val="500"/>
        </a:spcBef>
        <a:buClr>
          <a:schemeClr val="accent1"/>
        </a:buClr>
        <a:buFont typeface="Wingdings" panose="05000000000000000000" pitchFamily="2" charset="2"/>
        <a:buChar char="§"/>
        <a:defRPr sz="1800" kern="1200">
          <a:solidFill>
            <a:schemeClr val="tx1"/>
          </a:solidFill>
          <a:latin typeface="Helvetica" panose="020B0604020202020204" pitchFamily="34" charset="0"/>
          <a:ea typeface="+mn-ea"/>
          <a:cs typeface="Helvetica"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A737B7B-6BF2-DF9D-2376-D89AF378F863}"/>
              </a:ext>
            </a:extLst>
          </p:cNvPr>
          <p:cNvSpPr>
            <a:spLocks noGrp="1"/>
          </p:cNvSpPr>
          <p:nvPr>
            <p:ph type="ctrTitle"/>
          </p:nvPr>
        </p:nvSpPr>
        <p:spPr/>
        <p:txBody>
          <a:bodyPr/>
          <a:lstStyle/>
          <a:p>
            <a:r>
              <a:rPr lang="hu-HU" dirty="0" smtClean="0"/>
              <a:t>The internet and the law</a:t>
            </a:r>
            <a:endParaRPr lang="hu-HU" dirty="0"/>
          </a:p>
        </p:txBody>
      </p:sp>
    </p:spTree>
    <p:extLst>
      <p:ext uri="{BB962C8B-B14F-4D97-AF65-F5344CB8AC3E}">
        <p14:creationId xmlns:p14="http://schemas.microsoft.com/office/powerpoint/2010/main" val="1602155444"/>
      </p:ext>
    </p:extLst>
  </p:cSld>
  <p:clrMapOvr>
    <a:masterClrMapping/>
  </p:clrMapOvr>
</p:sld>
</file>

<file path=ppt/slides/slide1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3DD4A26-598B-1B37-C794-6B51ABEEB0FA}"/>
              </a:ext>
            </a:extLst>
          </p:cNvPr>
          <p:cNvSpPr>
            <a:spLocks noGrp="1"/>
          </p:cNvSpPr>
          <p:nvPr>
            <p:ph type="title"/>
          </p:nvPr>
        </p:nvSpPr>
        <p:spPr/>
        <p:txBody>
          <a:bodyPr>
            <a:normAutofit fontScale="90000"/>
          </a:bodyPr>
          <a:lstStyle/>
          <a:p>
            <a:pPr algn="ctr"/>
            <a:r>
              <a:rPr lang="hu-HU" dirty="0"/>
              <a:t>Provisions of Act C of 2012 on the Criminal Code on online abuse</a:t>
            </a:r>
            <a:endParaRPr lang="hu-HU" dirty="0"/>
          </a:p>
        </p:txBody>
      </p:sp>
      <p:sp>
        <p:nvSpPr>
          <p:cNvPr id="3" name="Tartalom helye 2">
            <a:extLst>
              <a:ext uri="{FF2B5EF4-FFF2-40B4-BE49-F238E27FC236}">
                <a16:creationId xmlns:a16="http://schemas.microsoft.com/office/drawing/2014/main" id="{EE5D7046-0CBA-D7C4-ADAD-385F9FBC09D6}"/>
              </a:ext>
            </a:extLst>
          </p:cNvPr>
          <p:cNvSpPr>
            <a:spLocks noGrp="1"/>
          </p:cNvSpPr>
          <p:nvPr>
            <p:ph idx="1"/>
          </p:nvPr>
        </p:nvSpPr>
        <p:spPr/>
        <p:txBody>
          <a:bodyPr>
            <a:normAutofit lnSpcReduction="10000"/>
          </a:bodyPr>
          <a:lstStyle/>
          <a:p>
            <a:r>
              <a:rPr lang="hu-HU" b="1" dirty="0"/>
              <a:t>Offences related to violations of personality rights</a:t>
            </a:r>
          </a:p>
          <a:p>
            <a:r>
              <a:rPr lang="hu-HU" b="1" dirty="0"/>
              <a:t>Making a false sound or visual recording likely to defame honour ( § 226/A. )</a:t>
            </a:r>
          </a:p>
          <a:p>
            <a:r>
              <a:rPr lang="hu-HU" b="1" dirty="0"/>
              <a:t>Disclosure of a false sound or image recording capable of defaming honour ( § 226/B )</a:t>
            </a:r>
          </a:p>
          <a:p>
            <a:r>
              <a:rPr lang="hu-HU" b="1" dirty="0"/>
              <a:t>Prohibited data collection ( § 422 )</a:t>
            </a:r>
          </a:p>
          <a:p>
            <a:r>
              <a:rPr lang="hu-HU" b="1" dirty="0"/>
              <a:t>Information system or data breach ( § 423 )</a:t>
            </a:r>
          </a:p>
          <a:p>
            <a:r>
              <a:rPr lang="hu-HU" b="1" dirty="0"/>
              <a:t>Circumvention of an information system protection measure (§ 424)</a:t>
            </a:r>
          </a:p>
          <a:p>
            <a:endParaRPr lang="hu-HU" dirty="0"/>
          </a:p>
        </p:txBody>
      </p:sp>
    </p:spTree>
    <p:extLst>
      <p:ext uri="{BB962C8B-B14F-4D97-AF65-F5344CB8AC3E}">
        <p14:creationId xmlns:p14="http://schemas.microsoft.com/office/powerpoint/2010/main" val="378723353"/>
      </p:ext>
    </p:extLst>
  </p:cSld>
  <p:clrMapOvr>
    <a:masterClrMapping/>
  </p:clrMapOvr>
</p:sld>
</file>

<file path=ppt/slides/slide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3DD4A26-598B-1B37-C794-6B51ABEEB0FA}"/>
              </a:ext>
            </a:extLst>
          </p:cNvPr>
          <p:cNvSpPr>
            <a:spLocks noGrp="1"/>
          </p:cNvSpPr>
          <p:nvPr>
            <p:ph type="title"/>
          </p:nvPr>
        </p:nvSpPr>
        <p:spPr/>
        <p:txBody>
          <a:bodyPr/>
          <a:lstStyle/>
          <a:p>
            <a:pPr algn="ctr"/>
            <a:r>
              <a:rPr lang="hu-HU" dirty="0"/>
              <a:t>AGE OF CRIMINAL RESPONSIBILITY </a:t>
            </a:r>
            <a:endParaRPr lang="hu-HU" dirty="0"/>
          </a:p>
        </p:txBody>
      </p:sp>
      <p:sp>
        <p:nvSpPr>
          <p:cNvPr id="3" name="Tartalom helye 2">
            <a:extLst>
              <a:ext uri="{FF2B5EF4-FFF2-40B4-BE49-F238E27FC236}">
                <a16:creationId xmlns:a16="http://schemas.microsoft.com/office/drawing/2014/main" id="{EE5D7046-0CBA-D7C4-ADAD-385F9FBC09D6}"/>
              </a:ext>
            </a:extLst>
          </p:cNvPr>
          <p:cNvSpPr>
            <a:spLocks noGrp="1"/>
          </p:cNvSpPr>
          <p:nvPr>
            <p:ph idx="1"/>
          </p:nvPr>
        </p:nvSpPr>
        <p:spPr/>
        <p:txBody>
          <a:bodyPr/>
          <a:lstStyle/>
          <a:p>
            <a:r>
              <a:rPr lang="hu-HU" b="1" dirty="0"/>
              <a:t>The age of criminal responsibility is </a:t>
            </a:r>
            <a:r>
              <a:rPr lang="hu-HU" b="1" dirty="0"/>
              <a:t>14 for </a:t>
            </a:r>
            <a:r>
              <a:rPr lang="hu-HU" b="1" dirty="0" err="1"/>
              <a:t>90%</a:t>
            </a:r>
            <a:r>
              <a:rPr lang="hu-HU" b="1" dirty="0"/>
              <a:t> of crimes</a:t>
            </a:r>
            <a:r>
              <a:rPr lang="hu-HU" b="1" dirty="0"/>
              <a:t>, including those committed online.</a:t>
            </a:r>
          </a:p>
          <a:p>
            <a:endParaRPr lang="hu-HU" b="1" dirty="0"/>
          </a:p>
          <a:p>
            <a:r>
              <a:rPr lang="hu-HU" b="1" dirty="0"/>
              <a:t>There are offences for which the law sets the age of </a:t>
            </a:r>
            <a:r>
              <a:rPr lang="hu-HU" b="1" dirty="0" err="1"/>
              <a:t>criminal responsibility </a:t>
            </a:r>
            <a:r>
              <a:rPr lang="hu-HU" b="1" dirty="0"/>
              <a:t>at 12</a:t>
            </a:r>
            <a:r>
              <a:rPr lang="hu-HU" b="1" dirty="0"/>
              <a:t>. For example, manslaughter, robbery.</a:t>
            </a:r>
          </a:p>
          <a:p>
            <a:endParaRPr lang="hu-HU" b="1" dirty="0"/>
          </a:p>
        </p:txBody>
      </p:sp>
    </p:spTree>
    <p:extLst>
      <p:ext uri="{BB962C8B-B14F-4D97-AF65-F5344CB8AC3E}">
        <p14:creationId xmlns:p14="http://schemas.microsoft.com/office/powerpoint/2010/main" val="2584437479"/>
      </p:ext>
    </p:ext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3DD4A26-598B-1B37-C794-6B51ABEEB0FA}"/>
              </a:ext>
            </a:extLst>
          </p:cNvPr>
          <p:cNvSpPr>
            <a:spLocks noGrp="1"/>
          </p:cNvSpPr>
          <p:nvPr>
            <p:ph type="title"/>
          </p:nvPr>
        </p:nvSpPr>
        <p:spPr/>
        <p:txBody>
          <a:bodyPr>
            <a:normAutofit fontScale="90000"/>
          </a:bodyPr>
          <a:lstStyle/>
          <a:p>
            <a:pPr algn="ctr"/>
            <a:r>
              <a:rPr lang="hu-HU" dirty="0"/>
              <a:t>Provisions of Act C of 2012 on the Criminal Code on online abuse</a:t>
            </a:r>
            <a:endParaRPr lang="hu-HU" dirty="0"/>
          </a:p>
        </p:txBody>
      </p:sp>
      <p:sp>
        <p:nvSpPr>
          <p:cNvPr id="3" name="Tartalom helye 2">
            <a:extLst>
              <a:ext uri="{FF2B5EF4-FFF2-40B4-BE49-F238E27FC236}">
                <a16:creationId xmlns:a16="http://schemas.microsoft.com/office/drawing/2014/main" id="{EE5D7046-0CBA-D7C4-ADAD-385F9FBC09D6}"/>
              </a:ext>
            </a:extLst>
          </p:cNvPr>
          <p:cNvSpPr>
            <a:spLocks noGrp="1"/>
          </p:cNvSpPr>
          <p:nvPr>
            <p:ph idx="1"/>
          </p:nvPr>
        </p:nvSpPr>
        <p:spPr/>
        <p:txBody>
          <a:bodyPr>
            <a:normAutofit/>
          </a:bodyPr>
          <a:lstStyle/>
          <a:p>
            <a:r>
              <a:rPr lang="hu-HU" b="1" dirty="0"/>
              <a:t>Harassment ( § 222 )</a:t>
            </a:r>
          </a:p>
          <a:p>
            <a:r>
              <a:rPr lang="hu-HU" i="1" dirty="0"/>
              <a:t>Example: a young person regularly harasses a schoolmate, humiliates him or her verbally, by email or on social media, pushes him or her repeatedly, knocks a book out of his or her hands or makes fun of him or her. If no more serious offence is committed, it is called bullying. </a:t>
            </a:r>
          </a:p>
          <a:p>
            <a:endParaRPr lang="hu-HU" b="1" dirty="0"/>
          </a:p>
          <a:p>
            <a:r>
              <a:rPr lang="hu-HU" b="1" dirty="0"/>
              <a:t>Defamation ( § 227 )</a:t>
            </a:r>
          </a:p>
          <a:p>
            <a:endParaRPr lang="hu-HU" b="1" dirty="0"/>
          </a:p>
          <a:p>
            <a:r>
              <a:rPr lang="hu-HU" b="1" dirty="0"/>
              <a:t>Defamation ( § 226 )</a:t>
            </a:r>
          </a:p>
          <a:p>
            <a:endParaRPr lang="hu-HU" dirty="0"/>
          </a:p>
        </p:txBody>
      </p:sp>
    </p:spTree>
    <p:extLst>
      <p:ext uri="{BB962C8B-B14F-4D97-AF65-F5344CB8AC3E}">
        <p14:creationId xmlns:p14="http://schemas.microsoft.com/office/powerpoint/2010/main" val="100423857"/>
      </p:ext>
    </p:extLst>
  </p:cSld>
  <p:clrMapOvr>
    <a:masterClrMapping/>
  </p:clrMapOvr>
</p:sld>
</file>

<file path=ppt/slides/slide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3DD4A26-598B-1B37-C794-6B51ABEEB0FA}"/>
              </a:ext>
            </a:extLst>
          </p:cNvPr>
          <p:cNvSpPr>
            <a:spLocks noGrp="1"/>
          </p:cNvSpPr>
          <p:nvPr>
            <p:ph type="title"/>
          </p:nvPr>
        </p:nvSpPr>
        <p:spPr/>
        <p:txBody>
          <a:bodyPr>
            <a:normAutofit fontScale="90000"/>
          </a:bodyPr>
          <a:lstStyle/>
          <a:p>
            <a:pPr algn="ctr"/>
            <a:r>
              <a:rPr lang="hu-HU" dirty="0"/>
              <a:t>Provisions of Act C of 2012 on the Criminal Code on online abuse</a:t>
            </a:r>
            <a:endParaRPr lang="hu-HU" dirty="0"/>
          </a:p>
        </p:txBody>
      </p:sp>
      <p:sp>
        <p:nvSpPr>
          <p:cNvPr id="3" name="Tartalom helye 2">
            <a:extLst>
              <a:ext uri="{FF2B5EF4-FFF2-40B4-BE49-F238E27FC236}">
                <a16:creationId xmlns:a16="http://schemas.microsoft.com/office/drawing/2014/main" id="{EE5D7046-0CBA-D7C4-ADAD-385F9FBC09D6}"/>
              </a:ext>
            </a:extLst>
          </p:cNvPr>
          <p:cNvSpPr>
            <a:spLocks noGrp="1"/>
          </p:cNvSpPr>
          <p:nvPr>
            <p:ph idx="1"/>
          </p:nvPr>
        </p:nvSpPr>
        <p:spPr/>
        <p:txBody>
          <a:bodyPr>
            <a:normAutofit fontScale="92500"/>
          </a:bodyPr>
          <a:lstStyle/>
          <a:p>
            <a:r>
              <a:rPr lang="hu-HU" b="1" dirty="0"/>
              <a:t>Extortion ( § 323 )</a:t>
            </a:r>
          </a:p>
          <a:p>
            <a:r>
              <a:rPr lang="hu-HU" i="1" dirty="0"/>
              <a:t>Example: a typical story in school that never ends until the teacher, the parent, the school police are told. Stronger, older children routinely ask their smaller, weaker peers for money, and if they refuse, they threaten to beat them up or otherwise threaten to do so. If the situation is allowed to escalate, it will get worse. The bullied child then steals money from home or spends their pocket money on this, while </a:t>
            </a:r>
            <a:r>
              <a:rPr lang="hu-HU" i="1" dirty="0"/>
              <a:t>living their life </a:t>
            </a:r>
            <a:r>
              <a:rPr lang="hu-HU" i="1" dirty="0" err="1"/>
              <a:t>in </a:t>
            </a:r>
            <a:r>
              <a:rPr lang="hu-HU" i="1" dirty="0"/>
              <a:t>fear </a:t>
            </a:r>
            <a:r>
              <a:rPr lang="hu-HU" i="1" dirty="0"/>
              <a:t>and seclusion at school. But there can also be a reaction where a child who has been honest and decent suddenly withdraws, his grades drop, lies, and drops out of school. </a:t>
            </a:r>
          </a:p>
          <a:p>
            <a:endParaRPr lang="hu-HU" dirty="0"/>
          </a:p>
          <a:p>
            <a:endParaRPr lang="hu-HU" dirty="0"/>
          </a:p>
        </p:txBody>
      </p:sp>
    </p:spTree>
    <p:extLst>
      <p:ext uri="{BB962C8B-B14F-4D97-AF65-F5344CB8AC3E}">
        <p14:creationId xmlns:p14="http://schemas.microsoft.com/office/powerpoint/2010/main" val="1522140378"/>
      </p:ext>
    </p:extLst>
  </p:cSld>
  <p:clrMapOvr>
    <a:masterClrMapping/>
  </p:clrMapOvr>
</p:sld>
</file>

<file path=ppt/slides/slide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3DD4A26-598B-1B37-C794-6B51ABEEB0FA}"/>
              </a:ext>
            </a:extLst>
          </p:cNvPr>
          <p:cNvSpPr>
            <a:spLocks noGrp="1"/>
          </p:cNvSpPr>
          <p:nvPr>
            <p:ph type="title"/>
          </p:nvPr>
        </p:nvSpPr>
        <p:spPr/>
        <p:txBody>
          <a:bodyPr>
            <a:normAutofit fontScale="90000"/>
          </a:bodyPr>
          <a:lstStyle/>
          <a:p>
            <a:pPr algn="ctr"/>
            <a:r>
              <a:rPr lang="hu-HU" dirty="0"/>
              <a:t>Provisions of Act C of 2012 on the Criminal Code on online abuse</a:t>
            </a:r>
            <a:endParaRPr lang="hu-HU" dirty="0"/>
          </a:p>
        </p:txBody>
      </p:sp>
      <p:sp>
        <p:nvSpPr>
          <p:cNvPr id="3" name="Tartalom helye 2">
            <a:extLst>
              <a:ext uri="{FF2B5EF4-FFF2-40B4-BE49-F238E27FC236}">
                <a16:creationId xmlns:a16="http://schemas.microsoft.com/office/drawing/2014/main" id="{EE5D7046-0CBA-D7C4-ADAD-385F9FBC09D6}"/>
              </a:ext>
            </a:extLst>
          </p:cNvPr>
          <p:cNvSpPr>
            <a:spLocks noGrp="1"/>
          </p:cNvSpPr>
          <p:nvPr>
            <p:ph idx="1"/>
          </p:nvPr>
        </p:nvSpPr>
        <p:spPr/>
        <p:txBody>
          <a:bodyPr>
            <a:normAutofit fontScale="85000" lnSpcReduction="20000"/>
          </a:bodyPr>
          <a:lstStyle/>
          <a:p>
            <a:r>
              <a:rPr lang="hu-HU" b="1" dirty="0"/>
              <a:t>Coercion ( § 195.§ )</a:t>
            </a:r>
          </a:p>
          <a:p>
            <a:r>
              <a:rPr lang="hu-HU" i="1" dirty="0"/>
              <a:t>Example: someone humiliates the victim, either at school or elsewhere, in front of others. For example, a beating if you do not clean your shoes in class. </a:t>
            </a:r>
          </a:p>
          <a:p>
            <a:endParaRPr lang="hu-HU" dirty="0"/>
          </a:p>
          <a:p>
            <a:r>
              <a:rPr lang="hu-HU" b="1" dirty="0"/>
              <a:t>Humiliation of a vulnerable person ( § 225 )</a:t>
            </a:r>
          </a:p>
          <a:p>
            <a:endParaRPr lang="hu-HU" dirty="0"/>
          </a:p>
          <a:p>
            <a:r>
              <a:rPr lang="hu-HU" b="1" dirty="0"/>
              <a:t>Assault ( § 164 )</a:t>
            </a:r>
          </a:p>
          <a:p>
            <a:r>
              <a:rPr lang="hu-HU" i="1" dirty="0"/>
              <a:t>Example: it can be caused by vulgarity, jealousy or a long-standing dislike. Usually, long-standing problems precede the act. Minor harassment, threats, humiliating acts, posting humiliating pictures, and if no action is taken, sooner or later a serious fight will result. A qualifying circumstance is when someone commits an assault against a person who is disadvantaged due to his or her age or disability. </a:t>
            </a:r>
          </a:p>
          <a:p>
            <a:endParaRPr lang="hu-HU" dirty="0"/>
          </a:p>
        </p:txBody>
      </p:sp>
    </p:spTree>
    <p:extLst>
      <p:ext uri="{BB962C8B-B14F-4D97-AF65-F5344CB8AC3E}">
        <p14:creationId xmlns:p14="http://schemas.microsoft.com/office/powerpoint/2010/main" val="464789994"/>
      </p:ext>
    </p:extLst>
  </p:cSld>
  <p:clrMapOvr>
    <a:masterClrMapping/>
  </p:clrMapOvr>
</p:sld>
</file>

<file path=ppt/slides/slide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3DD4A26-598B-1B37-C794-6B51ABEEB0FA}"/>
              </a:ext>
            </a:extLst>
          </p:cNvPr>
          <p:cNvSpPr>
            <a:spLocks noGrp="1"/>
          </p:cNvSpPr>
          <p:nvPr>
            <p:ph type="title"/>
          </p:nvPr>
        </p:nvSpPr>
        <p:spPr/>
        <p:txBody>
          <a:bodyPr>
            <a:normAutofit fontScale="90000"/>
          </a:bodyPr>
          <a:lstStyle/>
          <a:p>
            <a:pPr algn="ctr"/>
            <a:r>
              <a:rPr lang="hu-HU" dirty="0"/>
              <a:t>Provisions of Act C of 2012 on the Criminal Code on online abuse</a:t>
            </a:r>
            <a:endParaRPr lang="hu-HU" dirty="0"/>
          </a:p>
        </p:txBody>
      </p:sp>
      <p:sp>
        <p:nvSpPr>
          <p:cNvPr id="3" name="Tartalom helye 2">
            <a:extLst>
              <a:ext uri="{FF2B5EF4-FFF2-40B4-BE49-F238E27FC236}">
                <a16:creationId xmlns:a16="http://schemas.microsoft.com/office/drawing/2014/main" id="{EE5D7046-0CBA-D7C4-ADAD-385F9FBC09D6}"/>
              </a:ext>
            </a:extLst>
          </p:cNvPr>
          <p:cNvSpPr>
            <a:spLocks noGrp="1"/>
          </p:cNvSpPr>
          <p:nvPr>
            <p:ph idx="1"/>
          </p:nvPr>
        </p:nvSpPr>
        <p:spPr/>
        <p:txBody>
          <a:bodyPr/>
          <a:lstStyle/>
          <a:p>
            <a:endParaRPr lang="hu-HU" b="1" dirty="0" smtClean="0"/>
          </a:p>
          <a:p>
            <a:endParaRPr lang="hu-HU" b="1" dirty="0"/>
          </a:p>
          <a:p>
            <a:r>
              <a:rPr lang="hu-HU" b="1" dirty="0"/>
              <a:t>Infringement of </a:t>
            </a:r>
            <a:r>
              <a:rPr lang="hu-HU" b="1" dirty="0" smtClean="0"/>
              <a:t>private property </a:t>
            </a:r>
            <a:r>
              <a:rPr lang="hu-HU" b="1" dirty="0"/>
              <a:t>( § 223.§ )</a:t>
            </a:r>
          </a:p>
          <a:p>
            <a:r>
              <a:rPr lang="hu-HU" b="1" dirty="0"/>
              <a:t>Violation of the confidentiality of correspondence ( § 224.§ )</a:t>
            </a:r>
          </a:p>
          <a:p>
            <a:r>
              <a:rPr lang="hu-HU" b="1" dirty="0"/>
              <a:t>Misuse of personal data ( § 219 )</a:t>
            </a:r>
          </a:p>
          <a:p>
            <a:r>
              <a:rPr lang="hu-HU" b="1" dirty="0"/>
              <a:t>Incitement against the community ( § 332 )</a:t>
            </a:r>
          </a:p>
          <a:p>
            <a:endParaRPr lang="hu-HU" b="1" dirty="0"/>
          </a:p>
        </p:txBody>
      </p:sp>
    </p:spTree>
    <p:extLst>
      <p:ext uri="{BB962C8B-B14F-4D97-AF65-F5344CB8AC3E}">
        <p14:creationId xmlns:p14="http://schemas.microsoft.com/office/powerpoint/2010/main" val="2122686440"/>
      </p:ext>
    </p:extLst>
  </p:cSld>
  <p:clrMapOvr>
    <a:masterClrMapping/>
  </p:clrMapOvr>
</p:sld>
</file>

<file path=ppt/slides/slide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3DD4A26-598B-1B37-C794-6B51ABEEB0FA}"/>
              </a:ext>
            </a:extLst>
          </p:cNvPr>
          <p:cNvSpPr>
            <a:spLocks noGrp="1"/>
          </p:cNvSpPr>
          <p:nvPr>
            <p:ph type="title"/>
          </p:nvPr>
        </p:nvSpPr>
        <p:spPr/>
        <p:txBody>
          <a:bodyPr>
            <a:normAutofit fontScale="90000"/>
          </a:bodyPr>
          <a:lstStyle/>
          <a:p>
            <a:pPr algn="ctr"/>
            <a:r>
              <a:rPr lang="hu-HU" dirty="0"/>
              <a:t>Provisions of Act C of 2012 on the Criminal Code on online abuse</a:t>
            </a:r>
            <a:endParaRPr lang="hu-HU" dirty="0"/>
          </a:p>
        </p:txBody>
      </p:sp>
      <p:sp>
        <p:nvSpPr>
          <p:cNvPr id="3" name="Tartalom helye 2">
            <a:extLst>
              <a:ext uri="{FF2B5EF4-FFF2-40B4-BE49-F238E27FC236}">
                <a16:creationId xmlns:a16="http://schemas.microsoft.com/office/drawing/2014/main" id="{EE5D7046-0CBA-D7C4-ADAD-385F9FBC09D6}"/>
              </a:ext>
            </a:extLst>
          </p:cNvPr>
          <p:cNvSpPr>
            <a:spLocks noGrp="1"/>
          </p:cNvSpPr>
          <p:nvPr>
            <p:ph idx="1"/>
          </p:nvPr>
        </p:nvSpPr>
        <p:spPr/>
        <p:txBody>
          <a:bodyPr/>
          <a:lstStyle/>
          <a:p>
            <a:endParaRPr lang="hu-HU" b="1" dirty="0" smtClean="0"/>
          </a:p>
          <a:p>
            <a:r>
              <a:rPr lang="hu-HU" b="1" dirty="0" smtClean="0"/>
              <a:t>Relationship </a:t>
            </a:r>
            <a:r>
              <a:rPr lang="hu-HU" b="1" dirty="0"/>
              <a:t>violence ( § 212/A )</a:t>
            </a:r>
          </a:p>
          <a:p>
            <a:r>
              <a:rPr lang="hu-HU" b="1" dirty="0"/>
              <a:t>Sexual coercion ( § 196 )</a:t>
            </a:r>
          </a:p>
          <a:p>
            <a:r>
              <a:rPr lang="hu-HU" b="1" dirty="0"/>
              <a:t>Sexual violence (§ 197 )</a:t>
            </a:r>
          </a:p>
          <a:p>
            <a:r>
              <a:rPr lang="hu-HU" b="1" dirty="0"/>
              <a:t>Sexual abuse ( § 198 )</a:t>
            </a:r>
          </a:p>
          <a:p>
            <a:r>
              <a:rPr lang="hu-HU" b="1" dirty="0"/>
              <a:t>Indecent exposure ( § 205 )</a:t>
            </a:r>
          </a:p>
          <a:p>
            <a:endParaRPr lang="hu-HU" dirty="0"/>
          </a:p>
        </p:txBody>
      </p:sp>
    </p:spTree>
    <p:extLst>
      <p:ext uri="{BB962C8B-B14F-4D97-AF65-F5344CB8AC3E}">
        <p14:creationId xmlns:p14="http://schemas.microsoft.com/office/powerpoint/2010/main" val="1767473004"/>
      </p:ext>
    </p:extLst>
  </p:cSld>
  <p:clrMapOvr>
    <a:masterClrMapping/>
  </p:clrMapOvr>
</p:sld>
</file>

<file path=ppt/slides/slide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3DD4A26-598B-1B37-C794-6B51ABEEB0FA}"/>
              </a:ext>
            </a:extLst>
          </p:cNvPr>
          <p:cNvSpPr>
            <a:spLocks noGrp="1"/>
          </p:cNvSpPr>
          <p:nvPr>
            <p:ph type="title"/>
          </p:nvPr>
        </p:nvSpPr>
        <p:spPr/>
        <p:txBody>
          <a:bodyPr>
            <a:normAutofit fontScale="90000"/>
          </a:bodyPr>
          <a:lstStyle/>
          <a:p>
            <a:pPr algn="ctr"/>
            <a:r>
              <a:rPr lang="hu-HU" dirty="0"/>
              <a:t>Provisions of Act C of 2012 on the Criminal Code on online abuse</a:t>
            </a:r>
            <a:endParaRPr lang="hu-HU" dirty="0"/>
          </a:p>
        </p:txBody>
      </p:sp>
      <p:sp>
        <p:nvSpPr>
          <p:cNvPr id="3" name="Tartalom helye 2">
            <a:extLst>
              <a:ext uri="{FF2B5EF4-FFF2-40B4-BE49-F238E27FC236}">
                <a16:creationId xmlns:a16="http://schemas.microsoft.com/office/drawing/2014/main" id="{EE5D7046-0CBA-D7C4-ADAD-385F9FBC09D6}"/>
              </a:ext>
            </a:extLst>
          </p:cNvPr>
          <p:cNvSpPr>
            <a:spLocks noGrp="1"/>
          </p:cNvSpPr>
          <p:nvPr>
            <p:ph idx="1"/>
          </p:nvPr>
        </p:nvSpPr>
        <p:spPr/>
        <p:txBody>
          <a:bodyPr>
            <a:normAutofit fontScale="70000" lnSpcReduction="20000"/>
          </a:bodyPr>
          <a:lstStyle/>
          <a:p>
            <a:r>
              <a:rPr lang="hu-HU" b="1" dirty="0"/>
              <a:t>CHILD PORNOGRAPHY</a:t>
            </a:r>
          </a:p>
          <a:p>
            <a:r>
              <a:rPr lang="hu-HU" b="1" dirty="0"/>
              <a:t>§ 204 (1) Whoever </a:t>
            </a:r>
            <a:r>
              <a:rPr lang="hu-HU" b="1" dirty="0"/>
              <a:t>takes pornographic footage of a person or persons under the age of </a:t>
            </a:r>
            <a:r>
              <a:rPr lang="hu-HU" b="1" dirty="0" err="1"/>
              <a:t>eighteen</a:t>
            </a:r>
          </a:p>
          <a:p>
            <a:r>
              <a:rPr lang="hu-HU" b="1" dirty="0"/>
              <a:t>a) obtains or holds, for a felony, for three years,</a:t>
            </a:r>
          </a:p>
          <a:p>
            <a:r>
              <a:rPr lang="hu-HU" b="1" dirty="0"/>
              <a:t>(b) makes, offers, transfers or makes available, for a period of one to five years,</a:t>
            </a:r>
          </a:p>
          <a:p>
            <a:r>
              <a:rPr lang="hu-HU" b="1" dirty="0"/>
              <a:t>(c) places on the market, traffics in or makes available to the public such a recording, shall be punishable by a maximum term of imprisonment of between two and eight years.</a:t>
            </a:r>
          </a:p>
          <a:p>
            <a:r>
              <a:rPr lang="hu-HU" b="1" dirty="0"/>
              <a:t>(2) Any person who commits the offence specified in paragraph (1)(b) to the detriment of a person under the offender's education, supervision, care or treatment, or by abusing any other relationship of power or influence with the victim, shall be punishable by imprisonment for a term of two to eight years.</a:t>
            </a:r>
          </a:p>
          <a:p>
            <a:r>
              <a:rPr lang="hu-HU" b="1" dirty="0"/>
              <a:t>(3) Any person who provides material means for the commission of an offence as defined in paragraph (1)(c) shall be punishable by imprisonment for a term of one to five years.</a:t>
            </a:r>
          </a:p>
          <a:p>
            <a:endParaRPr lang="hu-HU" dirty="0"/>
          </a:p>
        </p:txBody>
      </p:sp>
    </p:spTree>
    <p:extLst>
      <p:ext uri="{BB962C8B-B14F-4D97-AF65-F5344CB8AC3E}">
        <p14:creationId xmlns:p14="http://schemas.microsoft.com/office/powerpoint/2010/main" val="1867066368"/>
      </p:ext>
    </p:extLst>
  </p:cSld>
  <p:clrMapOvr>
    <a:masterClrMapping/>
  </p:clrMapOvr>
</p:sld>
</file>

<file path=ppt/slides/slide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3DD4A26-598B-1B37-C794-6B51ABEEB0FA}"/>
              </a:ext>
            </a:extLst>
          </p:cNvPr>
          <p:cNvSpPr>
            <a:spLocks noGrp="1"/>
          </p:cNvSpPr>
          <p:nvPr>
            <p:ph type="title"/>
          </p:nvPr>
        </p:nvSpPr>
        <p:spPr/>
        <p:txBody>
          <a:bodyPr>
            <a:normAutofit fontScale="90000"/>
          </a:bodyPr>
          <a:lstStyle/>
          <a:p>
            <a:pPr algn="ctr"/>
            <a:r>
              <a:rPr lang="hu-HU" dirty="0"/>
              <a:t>Provisions of Act C of 2012 on the Criminal Code on online abuse</a:t>
            </a:r>
            <a:endParaRPr lang="hu-HU" dirty="0"/>
          </a:p>
        </p:txBody>
      </p:sp>
      <p:sp>
        <p:nvSpPr>
          <p:cNvPr id="3" name="Tartalom helye 2">
            <a:extLst>
              <a:ext uri="{FF2B5EF4-FFF2-40B4-BE49-F238E27FC236}">
                <a16:creationId xmlns:a16="http://schemas.microsoft.com/office/drawing/2014/main" id="{EE5D7046-0CBA-D7C4-ADAD-385F9FBC09D6}"/>
              </a:ext>
            </a:extLst>
          </p:cNvPr>
          <p:cNvSpPr>
            <a:spLocks noGrp="1"/>
          </p:cNvSpPr>
          <p:nvPr>
            <p:ph idx="1"/>
          </p:nvPr>
        </p:nvSpPr>
        <p:spPr/>
        <p:txBody>
          <a:bodyPr>
            <a:normAutofit fontScale="40000" lnSpcReduction="20000"/>
          </a:bodyPr>
          <a:lstStyle/>
          <a:p>
            <a:r>
              <a:rPr lang="hu-HU" sz="3400" b="1" dirty="0"/>
              <a:t>CHILD PORNOGRAPHY</a:t>
            </a:r>
          </a:p>
          <a:p>
            <a:r>
              <a:rPr lang="hu-HU" sz="3400" b="1" dirty="0"/>
              <a:t>(4) Any person </a:t>
            </a:r>
            <a:r>
              <a:rPr lang="hu-HU" sz="3400" b="1" dirty="0"/>
              <a:t>or persons under the age of </a:t>
            </a:r>
            <a:r>
              <a:rPr lang="hu-HU" sz="3400" b="1" dirty="0" err="1"/>
              <a:t>eighteen </a:t>
            </a:r>
            <a:r>
              <a:rPr lang="hu-HU" sz="3400" b="1" dirty="0"/>
              <a:t>years who, in a pornographic work</a:t>
            </a:r>
          </a:p>
          <a:p>
            <a:r>
              <a:rPr lang="hu-HU" sz="3400" b="1" dirty="0"/>
              <a:t>a) invites you to perform for three years, </a:t>
            </a:r>
          </a:p>
          <a:p>
            <a:r>
              <a:rPr lang="hu-HU" sz="3400" b="1" dirty="0"/>
              <a:t>b) shall be punishable by a maximum term of imprisonment of one to five years.</a:t>
            </a:r>
          </a:p>
          <a:p>
            <a:r>
              <a:rPr lang="hu-HU" sz="3400" b="1" dirty="0"/>
              <a:t>(5) A person shall be punished by imprisonment for a term of up to three years who</a:t>
            </a:r>
          </a:p>
          <a:p>
            <a:r>
              <a:rPr lang="hu-HU" sz="3400" b="1" dirty="0"/>
              <a:t>(a) </a:t>
            </a:r>
            <a:r>
              <a:rPr lang="hu-HU" sz="3400" b="1" dirty="0"/>
              <a:t>invites a person or persons under the age of </a:t>
            </a:r>
            <a:r>
              <a:rPr lang="hu-HU" sz="3400" b="1" dirty="0" err="1"/>
              <a:t>eighteen </a:t>
            </a:r>
            <a:r>
              <a:rPr lang="hu-HU" sz="3400" b="1" dirty="0"/>
              <a:t>years to participate in pornographic material,</a:t>
            </a:r>
          </a:p>
          <a:p>
            <a:r>
              <a:rPr lang="hu-HU" sz="3400" b="1" dirty="0"/>
              <a:t>(b) participates in pornographic programmes in which a </a:t>
            </a:r>
            <a:r>
              <a:rPr lang="hu-HU" sz="3400" b="1" dirty="0"/>
              <a:t>person under the age of </a:t>
            </a:r>
            <a:r>
              <a:rPr lang="hu-HU" sz="3400" b="1" dirty="0" err="1"/>
              <a:t>eighteen </a:t>
            </a:r>
            <a:r>
              <a:rPr lang="hu-HU" sz="3400" b="1" dirty="0"/>
              <a:t>years appears or is featured,</a:t>
            </a:r>
          </a:p>
          <a:p>
            <a:r>
              <a:rPr lang="hu-HU" sz="3400" b="1" dirty="0"/>
              <a:t>(c) </a:t>
            </a:r>
            <a:r>
              <a:rPr lang="hu-HU" sz="3400" b="1" dirty="0"/>
              <a:t>provides material means for the performance of pornographic material by a person or persons under the age of </a:t>
            </a:r>
            <a:r>
              <a:rPr lang="hu-HU" sz="3400" b="1" dirty="0" err="1"/>
              <a:t>eighteen.</a:t>
            </a:r>
          </a:p>
          <a:p>
            <a:r>
              <a:rPr lang="hu-HU" sz="3400" b="1" dirty="0"/>
              <a:t>(6) Any person who provides the conditions necessary for or facilitating the making, placing on the market or trafficking in pornographic material of a person or persons under the age of fourteen shall be punishable for a misdemeanour by imprisonment for a term of up to two years.</a:t>
            </a:r>
          </a:p>
          <a:p>
            <a:r>
              <a:rPr lang="hu-HU" sz="3400" b="1" dirty="0"/>
              <a:t>(7) For the purposes of § E</a:t>
            </a:r>
          </a:p>
          <a:p>
            <a:r>
              <a:rPr lang="hu-HU" sz="3400" b="1" dirty="0"/>
              <a:t>a) pornographic recording: a video, film or photographic recording or any other form of image recording which depicts sexuality in a seriously indecently explicit manner, with the intent to arouse sexual desire,</a:t>
            </a:r>
          </a:p>
          <a:p>
            <a:r>
              <a:rPr lang="hu-HU" sz="3400" b="1" dirty="0"/>
              <a:t>(b) pornographic programme: an act or performance depicting sexuality in a seriously indecently explicit manner, intended to arouse sexual desire.</a:t>
            </a:r>
          </a:p>
          <a:p>
            <a:endParaRPr lang="hu-HU" dirty="0"/>
          </a:p>
        </p:txBody>
      </p:sp>
    </p:spTree>
    <p:extLst>
      <p:ext uri="{BB962C8B-B14F-4D97-AF65-F5344CB8AC3E}">
        <p14:creationId xmlns:p14="http://schemas.microsoft.com/office/powerpoint/2010/main" val="2985550046"/>
      </p:ext>
    </p:extLst>
  </p:cSld>
  <p:clrMapOvr>
    <a:masterClrMapping/>
  </p:clrMapOvr>
</p:sld>
</file>

<file path=ppt/theme/theme1.xml><?xml version="1.0" encoding="utf-8"?>
<a:theme xmlns:a="http://schemas.openxmlformats.org/drawingml/2006/main" name="Office-téma">
  <a:themeElements>
    <a:clrScheme name="Giving Hungary">
      <a:dk1>
        <a:srgbClr val="21201F"/>
      </a:dk1>
      <a:lt1>
        <a:sysClr val="window" lastClr="FFFFFF"/>
      </a:lt1>
      <a:dk2>
        <a:srgbClr val="004910"/>
      </a:dk2>
      <a:lt2>
        <a:srgbClr val="E5D7BD"/>
      </a:lt2>
      <a:accent1>
        <a:srgbClr val="004910"/>
      </a:accent1>
      <a:accent2>
        <a:srgbClr val="C6A66D"/>
      </a:accent2>
      <a:accent3>
        <a:srgbClr val="DF1A21"/>
      </a:accent3>
      <a:accent4>
        <a:srgbClr val="001A49"/>
      </a:accent4>
      <a:accent5>
        <a:srgbClr val="9E6D16"/>
      </a:accent5>
      <a:accent6>
        <a:srgbClr val="954F72"/>
      </a:accent6>
      <a:hlink>
        <a:srgbClr val="001A49"/>
      </a:hlink>
      <a:folHlink>
        <a:srgbClr val="C6A66D"/>
      </a:folHlink>
    </a:clrScheme>
    <a:fontScheme name="2. egyéni séma">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ap:TotalTime>173</ap:TotalTime>
  <ap:Words>945</ap:Words>
  <ap:Application>Microsoft Office PowerPoint</ap:Application>
  <ap:PresentationFormat>Szélesvásznú</ap:PresentationFormat>
  <ap:Paragraphs>67</ap:Paragraphs>
  <ap:Slides>10</ap:Slides>
  <ap:Notes>1</ap:Notes>
  <ap:HiddenSlides>0</ap:HiddenSlides>
  <ap:MMClips>0</ap:MMClips>
  <ap:ScaleCrop>false</ap:ScaleCrop>
  <ap:HeadingPairs>
    <vt:vector baseType="variant" size="6">
      <vt:variant>
        <vt:lpstr>Használt betűtípusok</vt:lpstr>
      </vt:variant>
      <vt:variant>
        <vt:i4>7</vt:i4>
      </vt:variant>
      <vt:variant>
        <vt:lpstr>Téma</vt:lpstr>
      </vt:variant>
      <vt:variant>
        <vt:i4>1</vt:i4>
      </vt:variant>
      <vt:variant>
        <vt:lpstr>Diacímek</vt:lpstr>
      </vt:variant>
      <vt:variant>
        <vt:i4>10</vt:i4>
      </vt:variant>
    </vt:vector>
  </ap:HeadingPairs>
  <ap:TitlesOfParts>
    <vt:vector baseType="lpstr" size="18">
      <vt:lpstr>Arial</vt:lpstr>
      <vt:lpstr>Calibri</vt:lpstr>
      <vt:lpstr>Georgia</vt:lpstr>
      <vt:lpstr>Helvetica</vt:lpstr>
      <vt:lpstr>Times New Roman</vt:lpstr>
      <vt:lpstr>Trebuchet MS</vt:lpstr>
      <vt:lpstr>Wingdings</vt:lpstr>
      <vt:lpstr>Office-téma</vt:lpstr>
      <vt:lpstr>Az internet és a jog</vt:lpstr>
      <vt:lpstr>BÜNTETHETŐSÉGI KORHATÁR </vt:lpstr>
      <vt:lpstr>Büntető Törvénykönyvről szóló 2012. évi C. törvény rendelkezései az online bántalmazás témakörében</vt:lpstr>
      <vt:lpstr>Büntető Törvénykönyvről szóló 2012. évi C. törvény rendelkezései az online bántalmazás témakörében</vt:lpstr>
      <vt:lpstr>Büntető Törvénykönyvről szóló 2012. évi C. törvény rendelkezései az online bántalmazás témakörében</vt:lpstr>
      <vt:lpstr>Büntető Törvénykönyvről szóló 2012. évi C. törvény rendelkezései az online bántalmazás témakörében</vt:lpstr>
      <vt:lpstr>Büntető Törvénykönyvről szóló 2012. évi C. törvény rendelkezései az online bántalmazás témakörében</vt:lpstr>
      <vt:lpstr>Büntető Törvénykönyvről szóló 2012. évi C. törvény rendelkezései az online bántalmazás témakörében</vt:lpstr>
      <vt:lpstr>Büntető Törvénykönyvről szóló 2012. évi C. törvény rendelkezései az online bántalmazás témakörében</vt:lpstr>
      <vt:lpstr>Büntető Törvénykönyvről szóló 2012. évi C. törvény rendelkezései az online bántalmazás témakörében</vt:lpstr>
    </vt:vector>
  </ap:TitlesOfParts>
  <ap:Company/>
  <ap:LinksUpToDate>false</ap:LinksUpToDate>
  <ap:SharedDoc>false</ap:SharedDoc>
  <ap:HyperlinksChanged>false</ap:HyperlinksChanged>
  <ap:AppVersion>16.0000</ap:AppVersion>
</ap:Properties>
</file>

<file path=docProps/core.xml><?xml version="1.0" encoding="utf-8"?>
<coreProperties xmlns:dc="http://purl.org/dc/elements/1.1/" xmlns:dcterms="http://purl.org/dc/terms/" xmlns:xsi="http://www.w3.org/2001/XMLSchema-instance" xmlns="http://schemas.openxmlformats.org/package/2006/metadata/core-properties">
  <dc:title>PowerPoint-bemutató</dc:title>
  <dc:creator>dr. Baracsi Katalin</dc:creator>
  <lastModifiedBy>dr. Baracsi Katalin</lastModifiedBy>
  <revision>11</revision>
  <dcterms:created xsi:type="dcterms:W3CDTF">2022-05-11T12:43:02.0000000Z</dcterms:created>
  <dcterms:modified xsi:type="dcterms:W3CDTF">2022-12-26T14:42:50.0000000Z</dcterms:modified>
  <keywords>, docId:27B950F3C20CABA90882AAA1D4B7DB40</keywords>
</coreProperties>
</file>