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q1sYBnXFrn/LGLgmkGf6CmBhk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8" name="Google Shape;31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1850c710d2_0_5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11850c710d2_0_5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g11850c710d2_0_5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1850c710d2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11850c710d2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1850c710d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11850c710d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4" name="Google Shape;40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486f1e86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1" name="Google Shape;411;g10486f1e86b_0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2966cd2bc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5" name="Google Shape;325;g12966cd2bc4_0_1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1850c710d2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11850c710d2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850c710d2_0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9" name="Google Shape;339;g11850c710d2_0_10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2966cd2bc4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12966cd2bc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g12966cd2bc4_0_9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966cd2bc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12966cd2bc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g12966cd2bc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Klaus, Really, WO lebst do?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2" name="Google Shape;362;p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1850c710d2_0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11850c710d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g11850c710d2_0_19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7" name="Google Shape;37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7" name="Google Shape;57;p24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24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24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4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4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4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4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4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24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4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24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4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4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24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4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24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4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4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24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4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4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4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4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4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4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24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4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4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24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24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4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24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24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24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4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4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24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24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24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24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5" name="Google Shape;115;p24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63" name="Google Shape;163;p30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65" name="Google Shape;165;p30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9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72" name="Google Shape;172;p3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78" name="Google Shape;178;p31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9" name="Google Shape;179;p3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ámakép képaláírással">
  <p:cSld name="Panorámakép képaláírással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3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6" name="Google Shape;186;p3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képaláírás">
  <p:cSld name="Cím és képaláírá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2" name="Google Shape;192;p3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ézet képaláírással">
  <p:cSld name="Idézet képaláírással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8" name="Google Shape;198;p35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9" name="Google Shape;199;p3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35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évkártya">
  <p:cSld name="Névkártya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6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07" name="Google Shape;207;p3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hasáb">
  <p:cSld name="3 hasáb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7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37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4" name="Google Shape;214;p37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5" name="Google Shape;215;p37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6" name="Google Shape;216;p37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7" name="Google Shape;217;p37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8" name="Google Shape;218;p3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éphasáb">
  <p:cSld name="3 képhasáb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24" name="Google Shape;224;p38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25" name="Google Shape;225;p38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6" name="Google Shape;226;p38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27" name="Google Shape;227;p38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28" name="Google Shape;228;p38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9" name="Google Shape;229;p38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30" name="Google Shape;230;p38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31" name="Google Shape;231;p38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32" name="Google Shape;232;p3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40"/>
          <p:cNvSpPr txBox="1"/>
          <p:nvPr>
            <p:ph idx="1" type="body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8" name="Google Shape;238;p4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966cd2bc4_0_119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g12966cd2bc4_0_119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g12966cd2bc4_0_119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g12966cd2bc4_0_119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g12966cd2bc4_0_119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2966cd2bc4_0_113"/>
          <p:cNvSpPr txBox="1"/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g12966cd2bc4_0_11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6" name="Google Shape;256;g12966cd2bc4_0_113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g12966cd2bc4_0_113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g12966cd2bc4_0_113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2966cd2bc4_0_125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g12966cd2bc4_0_125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g12966cd2bc4_0_125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966cd2bc4_0_129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g12966cd2bc4_0_129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6" name="Google Shape;266;g12966cd2bc4_0_129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7" name="Google Shape;267;g12966cd2bc4_0_129"/>
          <p:cNvSpPr txBox="1"/>
          <p:nvPr>
            <p:ph idx="3" type="body"/>
          </p:nvPr>
        </p:nvSpPr>
        <p:spPr>
          <a:xfrm>
            <a:off x="6193367" y="1535113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8" name="Google Shape;268;g12966cd2bc4_0_129"/>
          <p:cNvSpPr txBox="1"/>
          <p:nvPr>
            <p:ph idx="4" type="body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9" name="Google Shape;269;g12966cd2bc4_0_129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g12966cd2bc4_0_129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g12966cd2bc4_0_129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966cd2bc4_0_138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g12966cd2bc4_0_138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75" name="Google Shape;275;g12966cd2bc4_0_138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76" name="Google Shape;276;g12966cd2bc4_0_138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g12966cd2bc4_0_138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g12966cd2bc4_0_138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966cd2bc4_0_145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g12966cd2bc4_0_145"/>
          <p:cNvSpPr txBox="1"/>
          <p:nvPr>
            <p:ph idx="1" type="body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2" name="Google Shape;282;g12966cd2bc4_0_145"/>
          <p:cNvSpPr txBox="1"/>
          <p:nvPr>
            <p:ph idx="2" type="body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3" name="Google Shape;283;g12966cd2bc4_0_145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g12966cd2bc4_0_145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g12966cd2bc4_0_145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966cd2bc4_0_152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g12966cd2bc4_0_152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g12966cd2bc4_0_152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g12966cd2bc4_0_152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966cd2bc4_0_157"/>
          <p:cNvSpPr txBox="1"/>
          <p:nvPr>
            <p:ph type="title"/>
          </p:nvPr>
        </p:nvSpPr>
        <p:spPr>
          <a:xfrm rot="5400000">
            <a:off x="7285049" y="1828788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g12966cd2bc4_0_157"/>
          <p:cNvSpPr txBox="1"/>
          <p:nvPr>
            <p:ph idx="1" type="body"/>
          </p:nvPr>
        </p:nvSpPr>
        <p:spPr>
          <a:xfrm rot="5400000">
            <a:off x="1697001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g12966cd2bc4_0_157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g12966cd2bc4_0_157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g12966cd2bc4_0_157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966cd2bc4_0_163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g12966cd2bc4_0_163"/>
          <p:cNvSpPr txBox="1"/>
          <p:nvPr>
            <p:ph idx="1" type="body"/>
          </p:nvPr>
        </p:nvSpPr>
        <p:spPr>
          <a:xfrm rot="5400000">
            <a:off x="3832950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" name="Google Shape;300;g12966cd2bc4_0_163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g12966cd2bc4_0_163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g12966cd2bc4_0_163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966cd2bc4_0_169"/>
          <p:cNvSpPr txBox="1"/>
          <p:nvPr>
            <p:ph type="title"/>
          </p:nvPr>
        </p:nvSpPr>
        <p:spPr>
          <a:xfrm>
            <a:off x="609600" y="273050"/>
            <a:ext cx="40113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g12966cd2bc4_0_169"/>
          <p:cNvSpPr txBox="1"/>
          <p:nvPr>
            <p:ph idx="1" type="body"/>
          </p:nvPr>
        </p:nvSpPr>
        <p:spPr>
          <a:xfrm>
            <a:off x="4766733" y="273050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6" name="Google Shape;306;g12966cd2bc4_0_169"/>
          <p:cNvSpPr txBox="1"/>
          <p:nvPr>
            <p:ph idx="2" type="body"/>
          </p:nvPr>
        </p:nvSpPr>
        <p:spPr>
          <a:xfrm>
            <a:off x="609600" y="1435100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07" name="Google Shape;307;g12966cd2bc4_0_169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g12966cd2bc4_0_169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g12966cd2bc4_0_169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2966cd2bc4_0_176"/>
          <p:cNvSpPr txBox="1"/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g12966cd2bc4_0_176"/>
          <p:cNvSpPr txBox="1"/>
          <p:nvPr>
            <p:ph idx="1" type="body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3" name="Google Shape;313;g12966cd2bc4_0_176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g12966cd2bc4_0_176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g12966cd2bc4_0_176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850c710d2_0_46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11850c710d2_0_46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  <a:defRPr/>
            </a:lvl1pPr>
            <a:lvl2pPr indent="-3873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3pPr>
            <a:lvl4pPr indent="-355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indent="-33972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50"/>
              <a:buChar char="•"/>
              <a:defRPr/>
            </a:lvl6pPr>
            <a:lvl7pPr indent="-33972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50"/>
              <a:buChar char="•"/>
              <a:defRPr/>
            </a:lvl7pPr>
            <a:lvl8pPr indent="-33972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50"/>
              <a:buChar char="•"/>
              <a:defRPr/>
            </a:lvl8pPr>
            <a:lvl9pPr indent="-33972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50"/>
              <a:buChar char="•"/>
              <a:defRPr/>
            </a:lvl9pPr>
          </a:lstStyle>
          <a:p/>
        </p:txBody>
      </p:sp>
      <p:sp>
        <p:nvSpPr>
          <p:cNvPr id="131" name="Google Shape;131;g11850c710d2_0_46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2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35" name="Google Shape;135;p32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36" name="Google Shape;136;p3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850c710d2_0_457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141" name="Google Shape;141;g11850c710d2_0_4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" name="Google Shape;150;p2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7" name="Google Shape;157;p2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8.xml"/><Relationship Id="rId21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23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3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23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23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3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3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3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23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23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23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3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23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4" name="Google Shape;24;p23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5" name="Google Shape;25;p23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23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23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23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3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3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23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3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23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23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23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3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3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23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40;p23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23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23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3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3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23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3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23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3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23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3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" name="Google Shape;51;p2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3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2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2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A2C7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966cd2bc4_0_107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g12966cd2bc4_0_107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g12966cd2bc4_0_107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g12966cd2bc4_0_107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g12966cd2bc4_0_107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hfulop@gmail.com" TargetMode="External"/><Relationship Id="rId4" Type="http://schemas.openxmlformats.org/officeDocument/2006/relationships/hyperlink" Target="https://www.facebook.com/tudatosdigitalisszulo/" TargetMode="External"/><Relationship Id="rId5" Type="http://schemas.openxmlformats.org/officeDocument/2006/relationships/hyperlink" Target="https://www.facebook.com/groups/onlineotthonoktatas/" TargetMode="External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"/>
          <p:cNvSpPr txBox="1"/>
          <p:nvPr>
            <p:ph type="ctrTitle"/>
          </p:nvPr>
        </p:nvSpPr>
        <p:spPr>
          <a:xfrm>
            <a:off x="2135187" y="404812"/>
            <a:ext cx="7772400" cy="2303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Hogyan készítsünk családi digitális házirendet?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1"/>
          <p:cNvSpPr txBox="1"/>
          <p:nvPr>
            <p:ph idx="1" type="subTitle"/>
          </p:nvPr>
        </p:nvSpPr>
        <p:spPr>
          <a:xfrm>
            <a:off x="1992313" y="3429000"/>
            <a:ext cx="8207375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 TEHET A SZÜLŐ A </a:t>
            </a:r>
            <a:r>
              <a:rPr lang="en-US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DIGITÁLIS BIZTONSÁGÉRT- OTTHON?</a:t>
            </a:r>
            <a:endParaRPr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t/>
            </a:r>
            <a:endParaRPr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FÜLÖP HAJNALKA 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TUDATOS DIGITÁLIS SZÜLŐ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2051" y="5999971"/>
            <a:ext cx="1578413" cy="54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11850c710d2_0_5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1300" y="1346725"/>
            <a:ext cx="5010150" cy="5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11850c710d2_0_504"/>
          <p:cNvSpPr txBox="1"/>
          <p:nvPr/>
        </p:nvSpPr>
        <p:spPr>
          <a:xfrm>
            <a:off x="1022375" y="420425"/>
            <a:ext cx="87714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Sírásmeghallgatás- Kapcsolódó nevelés</a:t>
            </a:r>
            <a:endParaRPr b="0" i="0" sz="27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1850c710d2_0_210"/>
          <p:cNvSpPr txBox="1"/>
          <p:nvPr>
            <p:ph idx="1" type="body"/>
          </p:nvPr>
        </p:nvSpPr>
        <p:spPr>
          <a:xfrm>
            <a:off x="554133" y="7521022"/>
            <a:ext cx="106644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66666"/>
              <a:buNone/>
            </a:pPr>
            <a:r>
              <a:rPr lang="en-US" sz="7200"/>
              <a:t>Az agy fejlődése - az érzelemszabályozásért is felelős lebeny érése</a:t>
            </a:r>
            <a:endParaRPr sz="7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0612"/>
              <a:buFont typeface="Arial"/>
              <a:buNone/>
            </a:pPr>
            <a:r>
              <a:rPr lang="en-US" sz="4900">
                <a:solidFill>
                  <a:srgbClr val="050505"/>
                </a:solidFill>
                <a:highlight>
                  <a:srgbClr val="FFFFFF"/>
                </a:highlight>
              </a:rPr>
              <a:t>Forrás:</a:t>
            </a:r>
            <a:endParaRPr sz="490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0612"/>
              <a:buFont typeface="Arial"/>
              <a:buNone/>
            </a:pPr>
            <a:r>
              <a:rPr lang="en-US" sz="4900">
                <a:solidFill>
                  <a:srgbClr val="050505"/>
                </a:solidFill>
                <a:highlight>
                  <a:srgbClr val="FFFFFF"/>
                </a:highlight>
              </a:rPr>
              <a:t>PMID: 15148381</a:t>
            </a:r>
            <a:endParaRPr sz="490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244896"/>
              <a:buNone/>
            </a:pPr>
            <a:r>
              <a:rPr lang="en-US" sz="4900">
                <a:solidFill>
                  <a:srgbClr val="050505"/>
                </a:solidFill>
                <a:highlight>
                  <a:srgbClr val="FFFFFF"/>
                </a:highlight>
              </a:rPr>
              <a:t>Kép: National Institute of Mental Health; Paul Thompson, Ph.D., UCLA Laboratory of Neuro Imaging</a:t>
            </a:r>
            <a:endParaRPr sz="490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0612"/>
              <a:buFont typeface="Arial"/>
              <a:buNone/>
            </a:pPr>
            <a:r>
              <a:rPr lang="en-US" sz="4900">
                <a:solidFill>
                  <a:srgbClr val="050505"/>
                </a:solidFill>
                <a:highlight>
                  <a:srgbClr val="FFFFFF"/>
                </a:highlight>
              </a:rPr>
              <a:t>Kötődve a kezdetektől (Facebook-oldal)</a:t>
            </a:r>
            <a:endParaRPr sz="490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395" name="Google Shape;395;g11850c710d2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6425" y="811813"/>
            <a:ext cx="6979157" cy="5234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1850c710d2_0_215"/>
          <p:cNvSpPr txBox="1"/>
          <p:nvPr>
            <p:ph idx="1" type="body"/>
          </p:nvPr>
        </p:nvSpPr>
        <p:spPr>
          <a:xfrm>
            <a:off x="554133" y="7521022"/>
            <a:ext cx="106644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ezeket kirakhatod a falra, hűtőre, saját fotóját is!</a:t>
            </a:r>
            <a:endParaRPr/>
          </a:p>
        </p:txBody>
      </p:sp>
      <p:pic>
        <p:nvPicPr>
          <p:cNvPr id="401" name="Google Shape;401;g11850c710d2_0_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4140" y="203200"/>
            <a:ext cx="3992301" cy="64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 txBox="1"/>
          <p:nvPr>
            <p:ph type="title"/>
          </p:nvPr>
        </p:nvSpPr>
        <p:spPr>
          <a:xfrm>
            <a:off x="3659500" y="496847"/>
            <a:ext cx="8201100" cy="30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en-US" sz="4200">
                <a:latin typeface="Times New Roman"/>
                <a:ea typeface="Times New Roman"/>
                <a:cs typeface="Times New Roman"/>
                <a:sym typeface="Times New Roman"/>
              </a:rPr>
              <a:t>DIGITÁLIS ÉS ANALÓG ZÓNÁK</a:t>
            </a:r>
            <a:endParaRPr b="1" sz="4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BESZÉLJÜK MEG A GYEREKKEL, HOGY A LAKÁSBAN HOL VAN ÚN. </a:t>
            </a:r>
            <a:r>
              <a:rPr b="1"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KÉPERNYŐMENTES </a:t>
            </a: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TERÜLET </a:t>
            </a: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ÉS IDŐSZAK.</a:t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7" name="Google Shape;4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626" y="2314056"/>
            <a:ext cx="3078162" cy="395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2051" y="5999971"/>
            <a:ext cx="1578413" cy="54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0486f1e86b_0_124"/>
          <p:cNvSpPr txBox="1"/>
          <p:nvPr>
            <p:ph idx="1" type="body"/>
          </p:nvPr>
        </p:nvSpPr>
        <p:spPr>
          <a:xfrm>
            <a:off x="2495550" y="1844676"/>
            <a:ext cx="8229600" cy="3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Fülöp Hajnalka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Mobil: +36 70 77 28 261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hfulop@gmail.com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Kövessetek be: Facebook: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Tudatos Digitális Szülő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Online Otthonoktatás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alapító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g10486f1e86b_0_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62051" y="5999971"/>
            <a:ext cx="1578414" cy="54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2966cd2bc4_0_192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Hangolódó:)</a:t>
            </a:r>
            <a:endParaRPr/>
          </a:p>
        </p:txBody>
      </p:sp>
      <p:sp>
        <p:nvSpPr>
          <p:cNvPr id="328" name="Google Shape;328;g12966cd2bc4_0_192"/>
          <p:cNvSpPr txBox="1"/>
          <p:nvPr>
            <p:ph idx="1" type="body"/>
          </p:nvPr>
        </p:nvSpPr>
        <p:spPr>
          <a:xfrm>
            <a:off x="1594550" y="1154950"/>
            <a:ext cx="88713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digitális tér végtelen, a szülőség örök </a:t>
            </a:r>
            <a:r>
              <a:rPr b="1"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kapcsolat.</a:t>
            </a:r>
            <a:endParaRPr b="1"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vagyunk az első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generáció, aki offline nőtt fel, és online térben felnövő gyereket nevel.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tudás két pillére: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1.a technológia, a digitális eszközök, algoritmusok, a tartalmak, és üzleti modellek ismerete.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2.Önismeret, érzelmek felismerése, kapcsolódás fontossága, önszabályozási képesség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9" name="Google Shape;329;g12966cd2bc4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2051" y="5999971"/>
            <a:ext cx="1578414" cy="54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1850c710d2_0_49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Gyerek a neten - alfa generáció- Érintőképernyősök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35" name="Google Shape;335;g11850c710d2_0_49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A mai gyerekek mindegyike a 21. században született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A mai tanárok, szülők pedig a 20.században nőttek fel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Ma már minden iskolás gyerek fiatalabb a Google-nál!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Az alfa generáció egy percig sem élt digitális eszközök nélkül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Az internet alapértelmezett, mindenhol ott van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Nettelenség: NEM OPCIÓ.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Az internetes tartalmak fogyasztása bárhol, bármikor alap szintén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rPr lang="en-US" sz="7687">
                <a:latin typeface="Calibri"/>
                <a:ea typeface="Calibri"/>
                <a:cs typeface="Calibri"/>
                <a:sym typeface="Calibri"/>
              </a:rPr>
              <a:t>Önálló tartalomfogyasztók, tartalomgyártók (!), alanyai a tartalmaknak</a:t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ct val="156087"/>
              <a:buNone/>
            </a:pPr>
            <a:r>
              <a:t/>
            </a:r>
            <a:endParaRPr sz="7687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3900"/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3900"/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g11850c710d2_0_4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9900" y="842624"/>
            <a:ext cx="2946401" cy="350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1850c710d2_0_1087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413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Char char="•"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A JÖVŐ MUNKÁI még nem léteznek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Mi alakítjuk ki a gyerekek sémáit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t/>
            </a:r>
            <a:endParaRPr b="1" sz="2800"/>
          </a:p>
        </p:txBody>
      </p:sp>
      <p:sp>
        <p:nvSpPr>
          <p:cNvPr id="342" name="Google Shape;342;g11850c710d2_0_1087"/>
          <p:cNvSpPr txBox="1"/>
          <p:nvPr>
            <p:ph idx="1" type="body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Gépi tanulás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Kiterjesztett valóság- AR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Virtuális valóság- VR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Mesterséges intelligencia - AI, MI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Tárgyak internete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Blockchain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Robotika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Drónok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3" name="Google Shape;343;g11850c710d2_0_10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425" y="3907925"/>
            <a:ext cx="3226699" cy="242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11850c710d2_0_10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2051" y="5999971"/>
            <a:ext cx="1578414" cy="54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966cd2bc4_0_94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Megoldás az online jelenlétre</a:t>
            </a:r>
            <a:endParaRPr/>
          </a:p>
        </p:txBody>
      </p:sp>
      <p:sp>
        <p:nvSpPr>
          <p:cNvPr id="351" name="Google Shape;351;g12966cd2bc4_0_94"/>
          <p:cNvSpPr txBox="1"/>
          <p:nvPr>
            <p:ph idx="1" type="body"/>
          </p:nvPr>
        </p:nvSpPr>
        <p:spPr>
          <a:xfrm>
            <a:off x="398100" y="1600200"/>
            <a:ext cx="11184300" cy="4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Stratégia:</a:t>
            </a:r>
            <a:r>
              <a:rPr lang="en-US"/>
              <a:t> a miérted! Az online jelenlét célja?  Mi az ideális válasz?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  Taktika:</a:t>
            </a:r>
            <a:r>
              <a:rPr lang="en-US"/>
              <a:t> önszabályozás (szülő, tanár, gyerek), kapcsolódás! ,felhatalmazás, társas támasz, kiüresítés, detox.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      </a:t>
            </a:r>
            <a:r>
              <a:rPr b="1" lang="en-US"/>
              <a:t>Technika:</a:t>
            </a:r>
            <a:r>
              <a:rPr lang="en-US"/>
              <a:t> Határszabás, gyerekidő, sírásmeghallgatás- Kapcsolódó nevelés- traumatudatos eszközrendszer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Páros meghallgatás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2966cd2bc4_0_0"/>
          <p:cNvSpPr txBox="1"/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3  M alapelvek szülőként a digitális korban</a:t>
            </a:r>
            <a:endParaRPr/>
          </a:p>
        </p:txBody>
      </p:sp>
      <p:sp>
        <p:nvSpPr>
          <p:cNvPr id="358" name="Google Shape;358;g12966cd2bc4_0_0"/>
          <p:cNvSpPr txBox="1"/>
          <p:nvPr>
            <p:ph idx="1" type="body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0-6 éves korig: Modellek vagyunk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6-14 éves korig: menedzserek vagyunk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14-18 éves korig: monitorozunk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Mentális érettség , biológiai kor, családban betöltött szerep, a család dinamikája, a digitális transzformáció időszaka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ld. Covid-generáció, Tik-Tok generáció stb.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2051" y="5999971"/>
            <a:ext cx="1578413" cy="54473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7"/>
          <p:cNvSpPr txBox="1"/>
          <p:nvPr/>
        </p:nvSpPr>
        <p:spPr>
          <a:xfrm>
            <a:off x="2123525" y="3927050"/>
            <a:ext cx="70206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digitális térről való meggyőződéseik, első, erős benyomásaik, véleményük, életüket meghatározó beállítódásuk most, gyerekkorban alakul ki. </a:t>
            </a:r>
            <a:endParaRPr b="0" i="0" sz="2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kapcsolódás fontosabb, mint a kontroll!!</a:t>
            </a:r>
            <a:endParaRPr b="1" i="0" sz="2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Ezekből lesznek a </a:t>
            </a:r>
            <a:r>
              <a:rPr b="1" i="0" lang="en-US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gondolkodási sémák,</a:t>
            </a:r>
            <a:r>
              <a:rPr b="0" i="0" lang="en-US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amelyek a 21. századi sikerességüket befolyásolhatják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" name="Google Shape;366;p7"/>
          <p:cNvSpPr txBox="1"/>
          <p:nvPr/>
        </p:nvSpPr>
        <p:spPr>
          <a:xfrm>
            <a:off x="0" y="0"/>
            <a:ext cx="8179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Miért kell kereteket szabni? </a:t>
            </a:r>
            <a:endParaRPr b="0" i="0" sz="3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7" name="Google Shape;36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7278" y="751100"/>
            <a:ext cx="4798373" cy="27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11850c710d2_0_1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634" r="5634" t="0"/>
          <a:stretch/>
        </p:blipFill>
        <p:spPr>
          <a:xfrm>
            <a:off x="3458645" y="1250200"/>
            <a:ext cx="5274700" cy="2967000"/>
          </a:xfrm>
          <a:prstGeom prst="rect">
            <a:avLst/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374" name="Google Shape;374;g11850c710d2_0_193"/>
          <p:cNvSpPr txBox="1"/>
          <p:nvPr>
            <p:ph idx="1" type="body"/>
          </p:nvPr>
        </p:nvSpPr>
        <p:spPr>
          <a:xfrm>
            <a:off x="1521874" y="2249473"/>
            <a:ext cx="8829300" cy="40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35135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35135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35135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35135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35135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35135"/>
              <a:buNone/>
            </a:pPr>
            <a:r>
              <a:rPr lang="en-US"/>
              <a:t>Digitális detox</a:t>
            </a:r>
            <a:endParaRPr/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35135"/>
              <a:buNone/>
            </a:pPr>
            <a:r>
              <a:t/>
            </a:r>
            <a:endParaRPr/>
          </a:p>
          <a:p>
            <a:pPr indent="-3460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5000"/>
              <a:buChar char="-"/>
            </a:pPr>
            <a:r>
              <a:rPr lang="en-US"/>
              <a:t>csökkenti a stresszt</a:t>
            </a:r>
            <a:endParaRPr/>
          </a:p>
          <a:p>
            <a:pPr indent="-3460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000"/>
              <a:buChar char="-"/>
            </a:pPr>
            <a:r>
              <a:rPr lang="en-US"/>
              <a:t>memória és figyelemjavulás</a:t>
            </a:r>
            <a:endParaRPr/>
          </a:p>
          <a:p>
            <a:pPr indent="-3460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000"/>
              <a:buChar char="-"/>
            </a:pPr>
            <a:r>
              <a:rPr lang="en-US"/>
              <a:t>egyensúly</a:t>
            </a:r>
            <a:endParaRPr/>
          </a:p>
          <a:p>
            <a:pPr indent="-3460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000"/>
              <a:buChar char="-"/>
            </a:pPr>
            <a:r>
              <a:rPr lang="en-US"/>
              <a:t>pozitív jövő (hírstop)</a:t>
            </a:r>
            <a:endParaRPr/>
          </a:p>
          <a:p>
            <a:pPr indent="-3460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5000"/>
              <a:buChar char="-"/>
            </a:pPr>
            <a:r>
              <a:rPr lang="en-US"/>
              <a:t>csökken a FOMO érzés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"/>
          <p:cNvSpPr txBox="1"/>
          <p:nvPr>
            <p:ph type="title"/>
          </p:nvPr>
        </p:nvSpPr>
        <p:spPr>
          <a:xfrm>
            <a:off x="1992300" y="0"/>
            <a:ext cx="8400600" cy="38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HATÁRSZABÁS!!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KAPCSOLÓDÓ NEVELÉS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ESZKÖZTÁRA, PL. GYEREKIDŐ, SÍRÁSMEGHALLGATÁS)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ÉPERNYŐIDŐ: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MINDEN CSALÁDBAN MÁS!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-"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Képernyőmentes helyek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-"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képernyőmentes időszakok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-"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Közös képernyőidő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-"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tartalmas digitális elfoglaltságok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9"/>
          <p:cNvSpPr txBox="1"/>
          <p:nvPr/>
        </p:nvSpPr>
        <p:spPr>
          <a:xfrm>
            <a:off x="2595562" y="1357313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7619" y="1208319"/>
            <a:ext cx="4350475" cy="2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2051" y="5999971"/>
            <a:ext cx="1578413" cy="54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Áramkör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2021-11-26T15:46:27Z</dcterms:created>
  <dc:creator>Nemeskéri Mónika N-Office</dc:creator>
</cp:coreProperties>
</file>