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gr7g5GzCVf8c15bI2YR6h9NN9f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h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ffa92de19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11ffa92de1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4520700d97_1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4520700d9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4520700d97_1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ffa92de19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11ffa92de1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4384a25abd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4384a25ab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14384a25abd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4520700d97_1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4520700d97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4520700d97_1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2ce302d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142ce302d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2ce302d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142ce302d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4520700d97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4520700d9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14520700d97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ffa92de1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11ffa92de1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ffa92de19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11ffa92de1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7" name="Google Shape;57;p37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7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37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7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7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7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7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7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37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37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7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37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37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7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7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37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7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37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7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7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37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7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7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37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7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37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7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37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7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37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7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7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37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37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7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37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37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7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37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7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37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7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7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37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7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37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7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7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37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37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7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7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37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7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37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37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/>
        </p:txBody>
      </p:sp>
      <p:sp>
        <p:nvSpPr>
          <p:cNvPr id="115" name="Google Shape;115;p37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7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8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8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3" name="Google Shape;163;p48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64" name="Google Shape;164;p4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9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9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0" name="Google Shape;170;p49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1" name="Google Shape;171;p4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ámakép képaláírással">
  <p:cSld name="Panorámakép képaláírással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0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0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177" name="Google Shape;177;p50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78" name="Google Shape;178;p5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képaláírás">
  <p:cSld name="Cím és képaláírá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1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1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84" name="Google Shape;184;p5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dézet képaláírással">
  <p:cSld name="Idézet képaláírással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2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52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0" name="Google Shape;190;p52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1" name="Google Shape;191;p5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sp>
        <p:nvSpPr>
          <p:cNvPr id="194" name="Google Shape;194;p52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hu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2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b="0" i="0" lang="hu" sz="8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évkártya">
  <p:cSld name="Névkártya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3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3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/>
        </p:txBody>
      </p:sp>
      <p:sp>
        <p:nvSpPr>
          <p:cNvPr id="199" name="Google Shape;199;p5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5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hasáb">
  <p:cSld name="3 hasáb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4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5" name="Google Shape;205;p54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6" name="Google Shape;206;p54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7" name="Google Shape;207;p54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08" name="Google Shape;208;p54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09" name="Google Shape;209;p54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0" name="Google Shape;210;p5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képhasáb">
  <p:cSld name="3 képhasáb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5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55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6" name="Google Shape;216;p55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17" name="Google Shape;217;p55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18" name="Google Shape;218;p55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19" name="Google Shape;219;p55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0" name="Google Shape;220;p55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1" name="Google Shape;221;p55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0" sz="20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222" name="Google Shape;222;p55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</p:sp>
      <p:sp>
        <p:nvSpPr>
          <p:cNvPr id="223" name="Google Shape;223;p55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/>
        </p:txBody>
      </p:sp>
      <p:sp>
        <p:nvSpPr>
          <p:cNvPr id="224" name="Google Shape;224;p5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56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0" name="Google Shape;230;p5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7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57"/>
          <p:cNvSpPr txBox="1"/>
          <p:nvPr>
            <p:ph idx="1" type="body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36" name="Google Shape;236;p5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5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4" name="Google Shape;124;p39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25" name="Google Shape;125;p39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0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8" name="Google Shape;128;p4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wentieth Centur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41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32" name="Google Shape;132;p41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/>
            </a:lvl1pPr>
            <a:lvl2pPr indent="-3048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2pPr>
            <a:lvl3pPr indent="-3048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3pPr>
            <a:lvl4pPr indent="-3048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4pPr>
            <a:lvl5pPr indent="-3048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5pPr>
            <a:lvl6pPr indent="-304800" lvl="5" marL="2743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6pPr>
            <a:lvl7pPr indent="-304800" lvl="6" marL="3200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/>
            </a:lvl7pPr>
            <a:lvl8pPr indent="-304800" lvl="7" marL="3657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/>
            </a:lvl8pPr>
            <a:lvl9pPr indent="-304800" lvl="8" marL="4114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/>
            </a:lvl9pPr>
          </a:lstStyle>
          <a:p/>
        </p:txBody>
      </p:sp>
      <p:sp>
        <p:nvSpPr>
          <p:cNvPr id="133" name="Google Shape;133;p41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wentieth Century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4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4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44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4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5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7" name="Google Shape;147;p45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48" name="Google Shape;148;p4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4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6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54" name="Google Shape;154;p46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5" name="Google Shape;155;p46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1600"/>
            </a:lvl9pPr>
          </a:lstStyle>
          <a:p/>
        </p:txBody>
      </p:sp>
      <p:sp>
        <p:nvSpPr>
          <p:cNvPr id="156" name="Google Shape;156;p46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1475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indent="-371475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57" name="Google Shape;157;p4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9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21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0" name="Google Shape;10;p36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3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3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3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3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3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3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3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3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3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3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3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" name="Google Shape;24;p3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5" name="Google Shape;25;p3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3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3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3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3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3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3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3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3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3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3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3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3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3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3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3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6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3" name="Google Shape;53;p3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4" name="Google Shape;54;p3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55" name="Google Shape;55;p3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ffa92de19_0_34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hu"/>
              <a:t>Értékelés digitális környezetben </a:t>
            </a:r>
            <a:endParaRPr/>
          </a:p>
        </p:txBody>
      </p:sp>
      <p:sp>
        <p:nvSpPr>
          <p:cNvPr id="244" name="Google Shape;244;g11ffa92de19_0_34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4520700d97_1_10"/>
          <p:cNvSpPr txBox="1"/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Online felületek VS. jelenléti iskolai oktatás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g14520700d97_1_10"/>
          <p:cNvSpPr txBox="1"/>
          <p:nvPr>
            <p:ph idx="1" type="body"/>
          </p:nvPr>
        </p:nvSpPr>
        <p:spPr>
          <a:xfrm>
            <a:off x="1141410" y="2249486"/>
            <a:ext cx="4878300" cy="354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34327" lvl="0" marL="457200" rtl="0" algn="ctr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érintőképernyős pörgő tartalmak- vs.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ctr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 párbeszédek, ujjmozdulatok vs.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ctr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statikusabb tartalmak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ctr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komplex ingerek, vs.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ctr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azonnali visszajelzés vs.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ctr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otthoni, lazább környezet, kényelem vs. kooperatív- és/vagy versengő légkör - 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327" lvl="0" marL="457200" rtl="0" algn="ctr">
              <a:spcBef>
                <a:spcPts val="0"/>
              </a:spcBef>
              <a:spcAft>
                <a:spcPts val="0"/>
              </a:spcAft>
              <a:buSzPct val="750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virtuális valóság vs.</a:t>
            </a:r>
            <a:endParaRPr/>
          </a:p>
        </p:txBody>
      </p:sp>
      <p:sp>
        <p:nvSpPr>
          <p:cNvPr id="308" name="Google Shape;308;g14520700d97_1_10"/>
          <p:cNvSpPr txBox="1"/>
          <p:nvPr>
            <p:ph idx="2" type="body"/>
          </p:nvPr>
        </p:nvSpPr>
        <p:spPr>
          <a:xfrm>
            <a:off x="6172200" y="2249486"/>
            <a:ext cx="4875300" cy="354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 sz="2200">
                <a:latin typeface="Times New Roman"/>
                <a:ea typeface="Times New Roman"/>
                <a:cs typeface="Times New Roman"/>
                <a:sym typeface="Times New Roman"/>
              </a:rPr>
              <a:t>lassúbb szemléltetés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 sz="2200">
                <a:latin typeface="Times New Roman"/>
                <a:ea typeface="Times New Roman"/>
                <a:cs typeface="Times New Roman"/>
                <a:sym typeface="Times New Roman"/>
              </a:rPr>
              <a:t>kognitív megterhelések (figyelem, emlékezet, gondolkodás)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 sz="2200">
                <a:latin typeface="Times New Roman"/>
                <a:ea typeface="Times New Roman"/>
                <a:cs typeface="Times New Roman"/>
                <a:sym typeface="Times New Roman"/>
              </a:rPr>
              <a:t>kognitív megterhelések (figyelem, emlékezet, gondolkodás)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lassúbb v. elmaradó visszajelzés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 sz="2200">
                <a:latin typeface="Times New Roman"/>
                <a:ea typeface="Times New Roman"/>
                <a:cs typeface="Times New Roman"/>
                <a:sym typeface="Times New Roman"/>
              </a:rPr>
              <a:t>kőfalak, szigorúbb rend, iskolai -nevelési környezet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hu" sz="2200">
                <a:latin typeface="Times New Roman"/>
                <a:ea typeface="Times New Roman"/>
                <a:cs typeface="Times New Roman"/>
                <a:sym typeface="Times New Roman"/>
              </a:rPr>
              <a:t> hétköznapi valóság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9" name="Google Shape;309;g14520700d97_1_10"/>
          <p:cNvPicPr preferRelativeResize="0"/>
          <p:nvPr/>
        </p:nvPicPr>
        <p:blipFill rotWithShape="1">
          <a:blip r:embed="rId3">
            <a:alphaModFix/>
          </a:blip>
          <a:srcRect b="0" l="-7890" r="7889" t="0"/>
          <a:stretch/>
        </p:blipFill>
        <p:spPr>
          <a:xfrm>
            <a:off x="-193350" y="5092049"/>
            <a:ext cx="2805702" cy="180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ffa92de19_0_2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Az értékelés, osztályzás válságban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 Mióta?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07407"/>
              <a:buNone/>
            </a:pPr>
            <a:r>
              <a:t/>
            </a:r>
            <a:endParaRPr sz="1500"/>
          </a:p>
        </p:txBody>
      </p:sp>
      <p:sp>
        <p:nvSpPr>
          <p:cNvPr id="315" name="Google Shape;315;g11ffa92de19_0_23"/>
          <p:cNvSpPr txBox="1"/>
          <p:nvPr>
            <p:ph idx="1" type="body"/>
          </p:nvPr>
        </p:nvSpPr>
        <p:spPr>
          <a:xfrm>
            <a:off x="452398" y="23028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 fontScale="47500" lnSpcReduction="1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4385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343"/>
              <a:buNone/>
            </a:pPr>
            <a:r>
              <a:rPr lang="hu" sz="4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5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 gamifikációs témában neveléstudományból az ELTE-n doktori disszertációját író </a:t>
            </a: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pedagógus, </a:t>
            </a:r>
            <a:r>
              <a:rPr lang="hu" sz="5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Barbarics Márta kutatásából: </a:t>
            </a:r>
            <a:endParaRPr sz="5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188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1912- dr. Kemény Gábor "Az osztályozás eltörléséről" írt cikket, illetve erről előadást tartott (1912. október 5-én), amire a reakciók A Gyermek 1912-i évfolyamának 9-10. számában olvashatóak </a:t>
            </a:r>
            <a:endParaRPr/>
          </a:p>
          <a:p>
            <a:pPr indent="-457188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félelemkeltő </a:t>
            </a:r>
            <a:endParaRPr/>
          </a:p>
          <a:p>
            <a:pPr indent="-457188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igazságtalan </a:t>
            </a:r>
            <a:endParaRPr/>
          </a:p>
          <a:p>
            <a:pPr indent="-45718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nem valódi munkateljesítményt mér</a:t>
            </a:r>
            <a:endParaRPr sz="5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188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meg kell szüntetni (1912!) </a:t>
            </a:r>
            <a:endParaRPr/>
          </a:p>
          <a:p>
            <a:pPr indent="-45718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4303"/>
              <a:buChar char="●"/>
            </a:pPr>
            <a:r>
              <a:rPr lang="hu" sz="51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5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Osztályzás helyett pontozás, kupák, kihívások: Játékosítás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9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i="1" lang="hu" sz="3200">
                <a:latin typeface="Times New Roman"/>
                <a:ea typeface="Times New Roman"/>
                <a:cs typeface="Times New Roman"/>
                <a:sym typeface="Times New Roman"/>
              </a:rPr>
              <a:t>„gamifikáció során játékból vett elemeket építünk be egyáltalán nem játékjellegű, hétköznapi helyzetekbe, például munkahelyi környezetbe vagy az oktatásba.”</a:t>
            </a:r>
            <a:endParaRPr i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Deterding  </a:t>
            </a:r>
            <a:endParaRPr i="1"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322" name="Google Shape;32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025" y="4035925"/>
            <a:ext cx="4356081" cy="290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Hogyan fogjunk hozzá?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 fontScale="25000" lnSpcReduction="20000"/>
          </a:bodyPr>
          <a:lstStyle/>
          <a:p>
            <a:pPr indent="-338381" lvl="0" marL="457200" rtl="0" algn="l">
              <a:lnSpc>
                <a:spcPct val="208333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-"/>
            </a:pPr>
            <a:r>
              <a:rPr b="1" lang="hu" sz="6915">
                <a:latin typeface="Times New Roman"/>
                <a:ea typeface="Times New Roman"/>
                <a:cs typeface="Times New Roman"/>
                <a:sym typeface="Times New Roman"/>
              </a:rPr>
              <a:t>pedagógiai célkitűzés</a:t>
            </a:r>
            <a:endParaRPr b="1" sz="69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381" lvl="0" marL="45720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hu" sz="6915">
                <a:latin typeface="Times New Roman"/>
                <a:ea typeface="Times New Roman"/>
                <a:cs typeface="Times New Roman"/>
                <a:sym typeface="Times New Roman"/>
              </a:rPr>
              <a:t>pedagógiai szerep újragondolása</a:t>
            </a:r>
            <a:endParaRPr b="1" sz="69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381" lvl="0" marL="45720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hu" sz="6915">
                <a:latin typeface="Times New Roman"/>
                <a:ea typeface="Times New Roman"/>
                <a:cs typeface="Times New Roman"/>
                <a:sym typeface="Times New Roman"/>
              </a:rPr>
              <a:t>felmérés</a:t>
            </a:r>
            <a:endParaRPr b="1" sz="69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381" lvl="0" marL="45720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hu" sz="6915">
                <a:latin typeface="Times New Roman"/>
                <a:ea typeface="Times New Roman"/>
                <a:cs typeface="Times New Roman"/>
                <a:sym typeface="Times New Roman"/>
              </a:rPr>
              <a:t>tervezés</a:t>
            </a:r>
            <a:endParaRPr b="1" sz="69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381" lvl="0" marL="45720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hu" sz="6915">
                <a:latin typeface="Times New Roman"/>
                <a:ea typeface="Times New Roman"/>
                <a:cs typeface="Times New Roman"/>
                <a:sym typeface="Times New Roman"/>
              </a:rPr>
              <a:t>egyszerre kisebb változás</a:t>
            </a:r>
            <a:endParaRPr b="1" sz="69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381" lvl="0" marL="45720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hu" sz="6915">
                <a:latin typeface="Times New Roman"/>
                <a:ea typeface="Times New Roman"/>
                <a:cs typeface="Times New Roman"/>
                <a:sym typeface="Times New Roman"/>
              </a:rPr>
              <a:t>visszamérés,, visszajelzés kérés-adás</a:t>
            </a:r>
            <a:endParaRPr b="1" sz="69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381" lvl="0" marL="45720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hu" sz="6915">
                <a:latin typeface="Times New Roman"/>
                <a:ea typeface="Times New Roman"/>
                <a:cs typeface="Times New Roman"/>
                <a:sym typeface="Times New Roman"/>
              </a:rPr>
              <a:t>dokumentálás</a:t>
            </a:r>
            <a:endParaRPr b="1" sz="69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381" lvl="0" marL="45720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hu" sz="6915">
                <a:latin typeface="Times New Roman"/>
                <a:ea typeface="Times New Roman"/>
                <a:cs typeface="Times New Roman"/>
                <a:sym typeface="Times New Roman"/>
              </a:rPr>
              <a:t>meglévő jó gyakorlatok</a:t>
            </a:r>
            <a:endParaRPr b="1" sz="69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381" lvl="0" marL="45720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-"/>
            </a:pPr>
            <a:r>
              <a:rPr b="1" lang="hu" sz="6915">
                <a:latin typeface="Times New Roman"/>
                <a:ea typeface="Times New Roman"/>
                <a:cs typeface="Times New Roman"/>
                <a:sym typeface="Times New Roman"/>
              </a:rPr>
              <a:t>partnerségben a diákkal</a:t>
            </a:r>
            <a:endParaRPr b="1" sz="69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8381" lvl="0" marL="457200" rtl="0" algn="l">
              <a:spcBef>
                <a:spcPts val="0"/>
              </a:spcBef>
              <a:spcAft>
                <a:spcPts val="0"/>
              </a:spcAft>
              <a:buSzPct val="104534"/>
              <a:buFont typeface="Times New Roman"/>
              <a:buChar char="-"/>
            </a:pPr>
            <a:r>
              <a:rPr b="1" lang="hu" sz="6615">
                <a:latin typeface="Times New Roman"/>
                <a:ea typeface="Times New Roman"/>
                <a:cs typeface="Times New Roman"/>
                <a:sym typeface="Times New Roman"/>
              </a:rPr>
              <a:t>az algoritmusokhoz hasonló következetesség és rugalmasság kell</a:t>
            </a:r>
            <a:endParaRPr b="1" sz="691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8333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ct val="25765"/>
              <a:buNone/>
            </a:pPr>
            <a:r>
              <a:rPr b="1" lang="hu" sz="4615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4615">
              <a:solidFill>
                <a:srgbClr val="22222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8333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ct val="74324"/>
              <a:buNone/>
            </a:pPr>
            <a:r>
              <a:t/>
            </a:r>
            <a:endParaRPr b="1" sz="1600">
              <a:solidFill>
                <a:srgbClr val="222222"/>
              </a:solidFill>
            </a:endParaRPr>
          </a:p>
          <a:p>
            <a:pPr indent="0" lvl="0" marL="0" rtl="0" algn="ctr">
              <a:lnSpc>
                <a:spcPct val="208333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ct val="74324"/>
              <a:buNone/>
            </a:pPr>
            <a:r>
              <a:rPr b="1" lang="hu" sz="1600">
                <a:solidFill>
                  <a:srgbClr val="222222"/>
                </a:solidFill>
              </a:rPr>
              <a:t>-</a:t>
            </a:r>
            <a:endParaRPr b="1" sz="46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79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8072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9279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81081"/>
              <a:buNone/>
            </a:pPr>
            <a:r>
              <a:t/>
            </a:r>
            <a:endParaRPr/>
          </a:p>
        </p:txBody>
      </p:sp>
      <p:pic>
        <p:nvPicPr>
          <p:cNvPr id="329" name="Google Shape;3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600" y="104950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Hogyan tervezzük a játékosított értékelést?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10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 fontScale="70000" lnSpcReduction="20000"/>
          </a:bodyPr>
          <a:lstStyle/>
          <a:p>
            <a:pPr indent="-422899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strukturális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289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6250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tartalmi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512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Elemei: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512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pontok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512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kupák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512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szintek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512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kitűzők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512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visszajelzések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512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színkódok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5128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saját választás lehetősége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5128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 New Roman"/>
              <a:buChar char="●"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kooperáció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188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None/>
            </a:pPr>
            <a:r>
              <a:t/>
            </a:r>
            <a:endParaRPr/>
          </a:p>
        </p:txBody>
      </p:sp>
      <p:pic>
        <p:nvPicPr>
          <p:cNvPr id="336" name="Google Shape;33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025" y="2102950"/>
            <a:ext cx="56007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A játékosítás eredménye: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1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-397922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7922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felszabadult, flow-ba kerülhet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7922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kreatív attitúdöt alakít ki, ami erőforrás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7922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játékok működésimódját építi be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7922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sikertelenség esetén is motivál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rgbClr val="222222"/>
              </a:solidFill>
            </a:endParaRPr>
          </a:p>
          <a:p>
            <a:pPr indent="-328072" lvl="0" marL="609585" rtl="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343" name="Google Shape;3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6600" y="2568250"/>
            <a:ext cx="4535749" cy="36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Mire ügyeljünk?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15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444489" lvl="0" marL="609585" rtl="0" algn="ctr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-"/>
            </a:pPr>
            <a:r>
              <a:rPr b="1" lang="h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történik, mit tesz és mit érez? 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2373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h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túlterheléstől való megóvás (tanár, diák)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2373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b="1" lang="h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pozit</a:t>
            </a:r>
            <a:r>
              <a:rPr b="1" lang="hu" sz="1800">
                <a:latin typeface="Times New Roman"/>
                <a:ea typeface="Times New Roman"/>
                <a:cs typeface="Times New Roman"/>
                <a:sym typeface="Times New Roman"/>
              </a:rPr>
              <a:t>í</a:t>
            </a:r>
            <a:r>
              <a:rPr b="1" lang="h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visszajelzés, folyamatos interakció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ctr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-"/>
            </a:pPr>
            <a:r>
              <a:rPr b="1" lang="h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több önállóságot igényel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8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h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belső motivációt segít kialakítani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4384a25abd_0_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A gamifikáció receptje: RECIPE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g14384a25abd_0_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g14384a25abd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88" y="1536625"/>
            <a:ext cx="631507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14384a25abd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750" y="4864295"/>
            <a:ext cx="6940796" cy="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g14520700d97_1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450" y="1907600"/>
            <a:ext cx="9055875" cy="50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g14520700d97_1_19"/>
          <p:cNvSpPr txBox="1"/>
          <p:nvPr/>
        </p:nvSpPr>
        <p:spPr>
          <a:xfrm>
            <a:off x="768475" y="405600"/>
            <a:ext cx="9714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„Az embernek azt kell keresnie, ami van, és nem azt, aminek szerinte lennie kellene.“ —  Albert Einstein német-amerikai elméleti fizikus 1879 - 1955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2ce302dbf_0_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wentieth Century"/>
              <a:buNone/>
            </a:pPr>
            <a:r>
              <a:t/>
            </a:r>
            <a:endParaRPr sz="1733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50" name="Google Shape;250;g142ce302dbf_0_0"/>
          <p:cNvSpPr txBox="1"/>
          <p:nvPr>
            <p:ph idx="1" type="body"/>
          </p:nvPr>
        </p:nvSpPr>
        <p:spPr>
          <a:xfrm>
            <a:off x="415600" y="1824833"/>
            <a:ext cx="67827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A projektről: Digitmarket 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Marketplace of Knowledge for Digital Education Methodology (DIGIMARKET)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 Erasmus Pluszról ezen a két linken olvashatsz és tanulhatsz: 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https://ec.europa.eu/programmes/erasmus-plus/resources/coronavirus-impact_en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89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https://ec.europa.eu/programmes/erasmus-plus/resources/coronavirus-impact_en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27370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42ce302dbf_0_5"/>
          <p:cNvSpPr txBox="1"/>
          <p:nvPr>
            <p:ph idx="1" type="body"/>
          </p:nvPr>
        </p:nvSpPr>
        <p:spPr>
          <a:xfrm>
            <a:off x="536525" y="4115040"/>
            <a:ext cx="7877400" cy="233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8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" sz="1884">
                <a:latin typeface="Times New Roman"/>
                <a:ea typeface="Times New Roman"/>
                <a:cs typeface="Times New Roman"/>
                <a:sym typeface="Times New Roman"/>
              </a:rPr>
              <a:t> Sziasztok, Fulop Hajnalka vagyok,digitális andragógus, </a:t>
            </a:r>
            <a:endParaRPr sz="18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" sz="1884">
                <a:latin typeface="Times New Roman"/>
                <a:ea typeface="Times New Roman"/>
                <a:cs typeface="Times New Roman"/>
                <a:sym typeface="Times New Roman"/>
              </a:rPr>
              <a:t>internetbiztonsági szakember. Megtanítom a szülőknek, tanároknak és diákoknak, hogyan használhatják biztonságosan a digitális eszközöket, és hogyan javíthatják életüket online eszközökkel.</a:t>
            </a:r>
            <a:endParaRPr sz="18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" sz="1884">
                <a:latin typeface="Times New Roman"/>
                <a:ea typeface="Times New Roman"/>
                <a:cs typeface="Times New Roman"/>
                <a:sym typeface="Times New Roman"/>
              </a:rPr>
              <a:t>5 gyermekem van, az iskola, az iskola értékelés nekem is fontos jelenség a nevelésben. </a:t>
            </a:r>
            <a:endParaRPr sz="18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hu" sz="4384">
                <a:latin typeface="Times New Roman"/>
                <a:ea typeface="Times New Roman"/>
                <a:cs typeface="Times New Roman"/>
                <a:sym typeface="Times New Roman"/>
              </a:rPr>
              <a:t> Mit jelent a „screenager” szó?  Szerinted? </a:t>
            </a:r>
            <a:endParaRPr sz="438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6" name="Google Shape;256;g142ce302dbf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0025" y="371300"/>
            <a:ext cx="4401101" cy="293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 sz="4400">
                <a:latin typeface="Times New Roman"/>
                <a:ea typeface="Times New Roman"/>
                <a:cs typeface="Times New Roman"/>
                <a:sym typeface="Times New Roman"/>
              </a:rPr>
              <a:t>Miért van digitális értékelési módszerekre szükség?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8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Alfa generációsok és a COVID-oktatás</a:t>
            </a:r>
            <a:endParaRPr sz="423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422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Times New Roman"/>
              <a:buChar char="-"/>
            </a:pP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hu" sz="2816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érintőképernyős digitális eszközök </a:t>
            </a:r>
            <a:endParaRPr sz="2816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422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Times New Roman"/>
              <a:buChar char="-"/>
            </a:pP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-digitális tartalom</a:t>
            </a:r>
            <a:r>
              <a:rPr lang="hu" sz="2816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fogyaszt</a:t>
            </a: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ók</a:t>
            </a:r>
            <a:endParaRPr sz="2816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4422" lvl="0" marL="609584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Times New Roman"/>
              <a:buChar char="-"/>
            </a:pP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-vizualitás</a:t>
            </a:r>
            <a:endParaRPr sz="2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6929" lvl="0" marL="609584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17"/>
              <a:buFont typeface="Times New Roman"/>
              <a:buChar char="-"/>
            </a:pPr>
            <a:r>
              <a:rPr lang="hu" sz="2816">
                <a:latin typeface="Times New Roman"/>
                <a:ea typeface="Times New Roman"/>
                <a:cs typeface="Times New Roman"/>
                <a:sym typeface="Times New Roman"/>
              </a:rPr>
              <a:t>interaktivitás</a:t>
            </a:r>
            <a:endParaRPr sz="281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609584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4384"/>
              <a:t>int</a:t>
            </a:r>
            <a:endParaRPr sz="4384"/>
          </a:p>
          <a:p>
            <a:pPr indent="-328072" lvl="0" marL="60958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63" name="Google Shape;2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75" y="4059175"/>
            <a:ext cx="4198224" cy="27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Az Alfa generáció tartalomfogyasztási szokásai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-397922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gyorsan elhagyható felületek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7922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versengésre ingerlő platformok, pl. videójátékok, közösségi média platformok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7922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egyenrangú -folyamatos kommunikációs terek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7922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szociális és kognitív készségek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7922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szabálykövetés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7922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virtuális valóság</a:t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0" name="Google Shape;2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513" y="43487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A TikTok-on (is) élő generáció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1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77" name="Google Shape;2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274" y="1643050"/>
            <a:ext cx="10930014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520700d97_1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Hogyan fejlesszük a gondolkodásmódjukat?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g14520700d97_1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875" lIns="121875" spcFirstLastPara="1" rIns="121875" wrap="square" tIns="1218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g14520700d97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150" y="1536625"/>
            <a:ext cx="50673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4520700d97_1_0"/>
          <p:cNvSpPr txBox="1"/>
          <p:nvPr/>
        </p:nvSpPr>
        <p:spPr>
          <a:xfrm>
            <a:off x="6105350" y="1883600"/>
            <a:ext cx="46659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felületen is működő értékelési alapelvek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Fejlődő gondolkodásmód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erőfeszítést dicsérjük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segítsünk felfedezni saját erőforrását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legyünk elérhetők érzelmileg (is)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hibázás a cselekvés része, ne büntessük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hagyjuk, hogy próbálkozzon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Times New Roman"/>
              <a:buChar char="-"/>
            </a:pPr>
            <a:r>
              <a:rPr lang="hu" sz="2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segítsük az önreflexióját</a:t>
            </a:r>
            <a:endParaRPr sz="2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ffa92de19_0_1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Mi az a motiváció?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g11ffa92de19_0_1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rmAutofit fontScale="700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“A motiváció szó jelentése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motiváció (főnév)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A motiváció cselekvésre késztető tényező, amely növeli a személy hajlandóságát és észszerű ok lesz számára arra, hogy megtegyen egy elvárt cselekvést vagy engedelmeskedjen egy utasításnak. Ez a hajlandóságot kiváltó tényező egymást követő lépcsőfokokként helyezkedik el egy skálán.”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Forrás: Gyermekneveles.hu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100"/>
              </a:spcBef>
              <a:spcAft>
                <a:spcPts val="1600"/>
              </a:spcAft>
              <a:buSzPct val="56250"/>
              <a:buNone/>
            </a:pPr>
            <a:r>
              <a:t/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g11ffa92de19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575" y="3829475"/>
            <a:ext cx="4137545" cy="2748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ffa92de19_0_1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hu" sz="3200">
                <a:latin typeface="Times New Roman"/>
                <a:ea typeface="Times New Roman"/>
                <a:cs typeface="Times New Roman"/>
                <a:sym typeface="Times New Roman"/>
              </a:rPr>
              <a:t>Miben más az iskola?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g11ffa92de19_0_1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Az online oktatás “ránkrúgta az ajtót”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 Digitális oktatás: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Ideális: párhuzamos tudásszerzés, a tanár és a diák partner, a kommunikáció egyenrangúbb (?)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hu">
                <a:latin typeface="Times New Roman"/>
                <a:ea typeface="Times New Roman"/>
                <a:cs typeface="Times New Roman"/>
                <a:sym typeface="Times New Roman"/>
              </a:rPr>
              <a:t>Valóság:</a:t>
            </a: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 hierarchikus rendszer egy rugalmasabb környezetben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Mely platformokat használjuk?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7922" lvl="0" marL="609584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Zoom, Google Meet, Classroom, MS Teams:szoftveresen </a:t>
            </a:r>
            <a:r>
              <a:rPr lang="h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alá-fölérendelt kommunikációs terek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42373" lvl="0" marL="609585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hu">
                <a:latin typeface="Times New Roman"/>
                <a:ea typeface="Times New Roman"/>
                <a:cs typeface="Times New Roman"/>
                <a:sym typeface="Times New Roman"/>
              </a:rPr>
              <a:t>Az értékelés a kommunikáció egyik funkciója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0" name="Google Shape;300;g11ffa92de19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7100" y="3994900"/>
            <a:ext cx="2725552" cy="18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éma1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2022-07-22T20:20:54Z</dcterms:created>
  <dc:creator>HP</dc:creator>
</cp:coreProperties>
</file>