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63" r:id="rId4"/>
    <p:sldId id="282" r:id="rId5"/>
    <p:sldId id="264" r:id="rId6"/>
    <p:sldId id="279" r:id="rId7"/>
    <p:sldId id="280" r:id="rId8"/>
    <p:sldId id="281" r:id="rId9"/>
    <p:sldId id="284" r:id="rId10"/>
    <p:sldId id="283" r:id="rId11"/>
    <p:sldId id="285" r:id="rId12"/>
    <p:sldId id="286" r:id="rId13"/>
    <p:sldId id="288" r:id="rId14"/>
    <p:sldId id="287" r:id="rId15"/>
    <p:sldId id="289" r:id="rId16"/>
    <p:sldId id="290" r:id="rId17"/>
    <p:sldId id="292" r:id="rId18"/>
    <p:sldId id="291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6" r:id="rId42"/>
    <p:sldId id="315" r:id="rId43"/>
    <p:sldId id="317" r:id="rId44"/>
    <p:sldId id="318" r:id="rId45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CA3"/>
    <a:srgbClr val="FFF9B8"/>
    <a:srgbClr val="FFF101"/>
    <a:srgbClr val="CCCDCF"/>
    <a:srgbClr val="EE1D23"/>
    <a:srgbClr val="4DC7E9"/>
    <a:srgbClr val="939598"/>
    <a:srgbClr val="F7B6C4"/>
    <a:srgbClr val="F7931D"/>
    <a:srgbClr val="40A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28" d="100"/>
          <a:sy n="28" d="100"/>
        </p:scale>
        <p:origin x="18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6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211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06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34459"/>
            <a:ext cx="5915025" cy="56470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22ADA8D3-DE69-5856-8D38-5B95A9D943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5494020"/>
            <a:ext cx="5915025" cy="330231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accent3"/>
                </a:solidFill>
              </a:defRPr>
            </a:lvl1pPr>
            <a:lvl2pPr marL="342900" indent="0">
              <a:buNone/>
              <a:defRPr sz="1600">
                <a:solidFill>
                  <a:schemeClr val="accent3"/>
                </a:solidFill>
              </a:defRPr>
            </a:lvl2pPr>
            <a:lvl3pPr marL="685800" indent="0">
              <a:buNone/>
              <a:defRPr sz="1400">
                <a:solidFill>
                  <a:schemeClr val="accent3"/>
                </a:solidFill>
              </a:defRPr>
            </a:lvl3pPr>
            <a:lvl4pPr marL="1028700" indent="0">
              <a:buNone/>
              <a:defRPr sz="1200">
                <a:solidFill>
                  <a:schemeClr val="accent3"/>
                </a:solidFill>
              </a:defRPr>
            </a:lvl4pPr>
            <a:lvl5pPr marL="1371600" indent="0">
              <a:buNone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31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8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1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66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55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95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88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214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C7AEBCDD-FF4A-4FFC-984F-11635186CF3E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46"/>
          </a:p>
        </p:txBody>
      </p:sp>
    </p:spTree>
    <p:extLst>
      <p:ext uri="{BB962C8B-B14F-4D97-AF65-F5344CB8AC3E}">
        <p14:creationId xmlns:p14="http://schemas.microsoft.com/office/powerpoint/2010/main" val="39789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39" name="Csoportba foglalás 38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062946"/>
            <a:ext cx="2260917" cy="3318889"/>
            <a:chOff x="493395" y="1252600"/>
            <a:chExt cx="2260917" cy="3318889"/>
          </a:xfrm>
        </p:grpSpPr>
        <p:sp>
          <p:nvSpPr>
            <p:cNvPr id="40" name="Szövegdoboz 39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4511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41" name="Szövegdoboz 40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42" name="Csoportba foglalás 41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57" name="Csoportba foglalás 56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77" name="Egyenes összekötő 76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" name="Csoportba foglalás 77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Csoportba foglalás 78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Csoportba foglalás 79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Csoportba foglalás 80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87" name="Egyenes összekötő 86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Egyenes összekötő 87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Egyenes összekötő 81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Egyenes összekötő 82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Egyenes összekötő 83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Csoportba foglalás 57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59" name="Egyenes összekötő 58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Csoportba foglalás 59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5" name="Egyenes összekötő 74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Egyenes összekötő 75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Csoportba foglalás 60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3" name="Egyenes összekötő 72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Egyenes összekötő 73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Csoportba foglalás 61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1" name="Egyenes összekötő 70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Egyenes összekötő 71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Csoportba foglalás 62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9" name="Egyenes összekötő 68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Egyenes összekötő 69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4" name="Egyenes összekötő 63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Egyenes összekötő 64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Egyenes összekötő 65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Egyenes összekötő 66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Egyenes összekötő 67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46" name="Szövegdoboz 45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15407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48" name="Szövegdoboz 47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49680" y="251101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51" name="Szövegdoboz 50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2" name="Szövegdoboz 51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49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62707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0000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doboz 9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7773" y="1362918"/>
            <a:ext cx="1154112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Pasztell narancssárga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</p:spTree>
    <p:extLst>
      <p:ext uri="{BB962C8B-B14F-4D97-AF65-F5344CB8AC3E}">
        <p14:creationId xmlns:p14="http://schemas.microsoft.com/office/powerpoint/2010/main" val="11391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3.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93523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doboz 9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3631" y="1706307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8" name="Csoportba foglalás 97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46661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1" name="Csoportba foglalás 10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5" name="Egyenes összekötő 134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Csoportba foglalás 138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Egyenes összekötő 143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Csoportba foglalás 115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7" name="Egyenes összekötő 116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Egyenes összekötő 133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1" name="Csoportba foglalás 120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Egyenes összekötő 125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414778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332616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14" name="Szövegdoboz 113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7" name="Szövegdoboz 66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3.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1068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3631" y="1706307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46661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1" name="Egyenes összekötő 160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414778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332616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79" name="Szövegdoboz 178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2.- 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Rák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sp>
        <p:nvSpPr>
          <p:cNvPr id="68" name="Szövegdoboz 67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3631" y="3665737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3275098"/>
            <a:ext cx="2260917" cy="3355804"/>
            <a:chOff x="493395" y="1230474"/>
            <a:chExt cx="2260917" cy="3355804"/>
          </a:xfrm>
        </p:grpSpPr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46661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72" name="Csoportba foglalás 71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6" name="Csoportba foglalás 85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2" name="Egyenes összekötő 161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Csoportba foglalás 86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8" name="Egyenes összekötő 87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Csoportba foglalás 90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Csoportba foglalás 91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Egyenes összekötő 94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Egyenes összekötő 95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Egyenes összekötő 152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414778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332616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80" name="Szövegdoboz 179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431768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aphicFrame>
        <p:nvGraphicFramePr>
          <p:cNvPr id="181" name="Táblázat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443499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3" name="Táblázat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59968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0754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4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4.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4775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9591" y="1668401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2" name="Egyenes összekötő 161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Csoportba foglalás 84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Egyenes összekötő 152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887638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53613" y="33268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</p:grpSp>
      <p:sp>
        <p:nvSpPr>
          <p:cNvPr id="180" name="Szövegdoboz 179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4.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2660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9591" y="1668401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1" name="Egyenes összekötő 160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887638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53613" y="33268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</p:grpSp>
      <p:sp>
        <p:nvSpPr>
          <p:cNvPr id="179" name="Szövegdoboz 178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4.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51543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97" name="Szövegdoboz 96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98" name="Csoportba foglalás 97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9591" y="1668401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1" name="Csoportba foglalás 10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4" name="Csoportba foglalás 113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4" name="Egyenes összekötő 133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887638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53613" y="33268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</p:grpSp>
      <p:sp>
        <p:nvSpPr>
          <p:cNvPr id="152" name="Szövegdoboz 151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áblázat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6183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5595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52" name="Táblázat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5659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err="1" smtClean="0">
                <a:cs typeface="Times New Roman" panose="02020603050405020304" pitchFamily="18" charset="0"/>
              </a:rPr>
              <a:t>Dinó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sp>
        <p:nvSpPr>
          <p:cNvPr id="66" name="Szövegdoboz 6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3452580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3275098"/>
            <a:ext cx="2260917" cy="3355804"/>
            <a:chOff x="493395" y="123047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9591" y="1668401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2" name="Csoportba foglalás 111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2" name="Egyenes összekötő 131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3" name="Csoportba foglalás 132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Csoportba foglalás 133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7" name="Egyenes összekötő 136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Egyenes összekötő 137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Csoportba foglalás 112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Egyenes összekötő 118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Egyenes összekötő 119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887638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53613" y="33268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</p:grpSp>
      <p:sp>
        <p:nvSpPr>
          <p:cNvPr id="150" name="Szövegdoboz 149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4317674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5.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0706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79" y="19176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1" name="Egyenes összekötő 160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684982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37805" y="25071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64580" y="332396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7805" y="212859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37805" y="2125248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79" name="Szövegdoboz 178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82" name="Szövegdoboz 81">
            <a:extLst>
              <a:ext uri="{FF2B5EF4-FFF2-40B4-BE49-F238E27FC236}">
                <a16:creationId xmlns:a16="http://schemas.microsoft.com/office/drawing/2014/main" id="{39A91E6E-481C-D848-A93A-D4983BFBCCD0}"/>
              </a:ext>
            </a:extLst>
          </p:cNvPr>
          <p:cNvSpPr txBox="1"/>
          <p:nvPr/>
        </p:nvSpPr>
        <p:spPr>
          <a:xfrm>
            <a:off x="1242673" y="3801929"/>
            <a:ext cx="105124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Fekete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5.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0307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79" y="19176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2" name="Csoportba foglalás 111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2" name="Egyenes összekötő 131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3" name="Csoportba foglalás 132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Csoportba foglalás 133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7" name="Egyenes összekötő 136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Egyenes összekötő 137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Csoportba foglalás 112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4" name="Egyenes összekötő 113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Egyenes összekötő 118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Egyenes összekötő 119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684982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37805" y="25071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64580" y="332396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7805" y="212859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37805" y="2125248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50" name="Szövegdoboz 149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151" name="Szövegdoboz 150">
            <a:extLst>
              <a:ext uri="{FF2B5EF4-FFF2-40B4-BE49-F238E27FC236}">
                <a16:creationId xmlns:a16="http://schemas.microsoft.com/office/drawing/2014/main" id="{39A91E6E-481C-D848-A93A-D4983BFBCCD0}"/>
              </a:ext>
            </a:extLst>
          </p:cNvPr>
          <p:cNvSpPr txBox="1"/>
          <p:nvPr/>
        </p:nvSpPr>
        <p:spPr>
          <a:xfrm>
            <a:off x="1242673" y="3801929"/>
            <a:ext cx="105124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Fekete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5.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59568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79" y="19176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2" name="Csoportba foglalás 81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0" name="Egyenes összekötő 159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1" name="Csoportba foglalás 160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5" name="Egyenes összekötő 164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4" name="Egyenes összekötő 83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" name="Csoportba foglalás 84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9" name="Egyenes összekötő 88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684982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Pasztell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37805" y="25071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64580" y="332396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7805" y="212859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37805" y="2125248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179" name="Szövegdoboz 178">
            <a:extLst>
              <a:ext uri="{FF2B5EF4-FFF2-40B4-BE49-F238E27FC236}">
                <a16:creationId xmlns:a16="http://schemas.microsoft.com/office/drawing/2014/main" id="{39A91E6E-481C-D848-A93A-D4983BFBCCD0}"/>
              </a:ext>
            </a:extLst>
          </p:cNvPr>
          <p:cNvSpPr txBox="1"/>
          <p:nvPr/>
        </p:nvSpPr>
        <p:spPr>
          <a:xfrm>
            <a:off x="1242673" y="3801929"/>
            <a:ext cx="105124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Fekete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93395" y="1252600"/>
            <a:ext cx="2260917" cy="3318889"/>
            <a:chOff x="493395" y="1252600"/>
            <a:chExt cx="2260917" cy="3318889"/>
          </a:xfrm>
        </p:grpSpPr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3460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1" name="Csoportba foglalás 1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27" name="Csoportba foglalás 26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47" name="Egyenes összekötő 46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Csoportba foglalás 47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3" name="Egyenes összekötő 62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Egyenes összekötő 63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Csoportba foglalás 48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1" name="Egyenes összekötő 60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Egyenes összekötő 61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Csoportba foglalás 49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59" name="Egyenes összekötő 58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Egyenes összekötő 59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" name="Csoportba foglalás 50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57" name="Egyenes összekötő 56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Egyenes összekötő 57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Egyenes összekötő 51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Egyenes összekötő 52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Egyenes összekötő 53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Egyenes összekötő 54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Csoportba foglalás 27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29" name="Egyenes összekötő 28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Csoportba foglalás 29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5" name="Egyenes összekötő 44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Egyenes összekötő 45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Csoportba foglalás 30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3" name="Egyenes összekötő 42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Egyenes összekötő 43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Csoportba foglalás 31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41" name="Egyenes összekötő 40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Egyenes összekötő 41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Csoportba foglalás 32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39" name="Egyenes összekötő 38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Egyenes összekötő 39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Egyenes összekötő 33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Egyenes összekötő 34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Egyenes összekötő 35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gyenes összekötő 36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Egyenes összekötő 37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49679" y="1521042"/>
              <a:ext cx="1132205" cy="430887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15407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49680" y="251101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49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80512"/>
              </p:ext>
            </p:extLst>
          </p:nvPr>
        </p:nvGraphicFramePr>
        <p:xfrm>
          <a:off x="3292496" y="5403885"/>
          <a:ext cx="28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68" name="Táblázat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2157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Kutya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2" name="Csoportba foglalás 1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Fehér</a:t>
                </a:r>
              </a:p>
            </p:txBody>
          </p:sp>
          <p:grpSp>
            <p:nvGrpSpPr>
              <p:cNvPr id="71" name="Csoportba foglalás 70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4" name="Csoportba foglalás 83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1" name="Csoportba foglalás 160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2" name="Csoportba foglalás 161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3" name="Csoportba foglalás 162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2" name="Egyenes összekötő 171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0" name="Egyenes összekötő 169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Egyenes összekötő 166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Csoportba foglalás 84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6" name="Egyenes összekötő 85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7" name="Csoportba foglalás 86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Csoportba foglalás 87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Csoportba foglalás 88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4" name="Egyenes összekötő 153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96" name="Egyenes összekötő 9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Egyenes összekötő 152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84982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Barna</a:t>
                </a: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rózsaszín</a:t>
                </a: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78" name="Szövegdoboz 177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79" name="Szövegdoboz 17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2673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180" name="Táblázat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8219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08290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1" name="Táblázat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9158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9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6.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78334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6" name="Csoportba foglalás 65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68" name="Szövegdoboz 67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Fehér</a:t>
                </a:r>
              </a:p>
            </p:txBody>
          </p:sp>
          <p:grpSp>
            <p:nvGrpSpPr>
              <p:cNvPr id="69" name="Csoportba foglalás 68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3" name="Csoportba foglalás 82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2" name="Csoportba foglalás 161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3" name="Csoportba foglalás 162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Egyenes összekötő 171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Egyenes összekötő 166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Csoportba foglalás 83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5" name="Egyenes összekötő 84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6" name="Csoportba foglalás 85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7" name="Csoportba foglalás 86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Csoportba foglalás 87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Csoportba foglalás 88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3" name="Egyenes összekötő 152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Egyenes összekötő 153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rózsaszín</a:t>
                </a: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79" name="Szövegdoboz 17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2673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7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6.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0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6" name="Csoportba foglalás 65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Fehér</a:t>
                </a: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</a:t>
                </a:r>
                <a:endParaRPr lang="hu-HU" sz="1100" b="1" dirty="0" smtClean="0">
                  <a:solidFill>
                    <a:schemeClr val="accent3"/>
                  </a:solidFill>
                </a:endParaRP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rózsaszín</a:t>
                </a: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2673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3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6.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06982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7" name="Csoportba foglalás 9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Fehér</a:t>
                </a:r>
              </a:p>
            </p:txBody>
          </p:sp>
          <p:grpSp>
            <p:nvGrpSpPr>
              <p:cNvPr id="104" name="Csoportba foglalás 10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Csoportba foglalás 14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Egyenes összekötő 13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Csoportba foglalás 12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rózsaszín</a:t>
                </a: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2673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9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3436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5" name="Táblázat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96463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6" name="Táblázat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08319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Videójáték sün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7" name="Csoportba foglalás 66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Fehér</a:t>
                </a: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rózsaszín</a:t>
                </a: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2673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Fekete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3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7.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080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6" name="Csoportba foglalás 65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68" name="Szövegdoboz 67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69" name="Csoportba foglalás 68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3" name="Csoportba foglalás 82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2" name="Csoportba foglalás 161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3" name="Csoportba foglalás 162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Egyenes összekötő 171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Egyenes összekötő 166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Csoportba foglalás 83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5" name="Egyenes összekötő 84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6" name="Csoportba foglalás 85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7" name="Csoportba foglalás 86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Csoportba foglalás 87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Csoportba foglalás 88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3" name="Egyenes összekötő 152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Egyenes összekötő 153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79" name="Szövegdoboz 17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7.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06408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92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7.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4270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9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17573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7" name="Táblázat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87932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8" name="Táblázat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16143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Gomba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8" name="Csoportba foglalás 67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80" y="332396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Vízkék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0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3958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4" name="Csoportba foglalás 10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Csoportba foglalás 14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Egyenes összekötő 13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Csoportba foglalás 12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8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pSp>
        <p:nvGrpSpPr>
          <p:cNvPr id="39" name="Csoportba foglalás 38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062946"/>
            <a:ext cx="2260917" cy="3318889"/>
            <a:chOff x="493395" y="1252600"/>
            <a:chExt cx="2260917" cy="3318889"/>
          </a:xfrm>
        </p:grpSpPr>
        <p:sp>
          <p:nvSpPr>
            <p:cNvPr id="40" name="Szövegdoboz 39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4511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41" name="Szövegdoboz 40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42" name="Csoportba foglalás 41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57" name="Csoportba foglalás 56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77" name="Egyenes összekötő 76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" name="Csoportba foglalás 77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Csoportba foglalás 78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Csoportba foglalás 79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Csoportba foglalás 80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87" name="Egyenes összekötő 86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Egyenes összekötő 87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Egyenes összekötő 81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Egyenes összekötő 82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Egyenes összekötő 83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Csoportba foglalás 57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59" name="Egyenes összekötő 58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Csoportba foglalás 59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5" name="Egyenes összekötő 74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Egyenes összekötő 75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Csoportba foglalás 60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3" name="Egyenes összekötő 72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Egyenes összekötő 73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Csoportba foglalás 61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1" name="Egyenes összekötő 70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Egyenes összekötő 71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Csoportba foglalás 62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9" name="Egyenes összekötő 68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Egyenes összekötő 69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4" name="Egyenes összekötő 63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Egyenes összekötő 64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Egyenes összekötő 65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Egyenes összekötő 66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Egyenes összekötő 67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44" name="Szövegdoboz 43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49680" y="1531552"/>
              <a:ext cx="1154112" cy="430887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46" name="Szövegdoboz 45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15407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48" name="Szövegdoboz 47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49680" y="251101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51" name="Szövegdoboz 50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2" name="Szövegdoboz 51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49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348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</p:spTree>
    <p:extLst>
      <p:ext uri="{BB962C8B-B14F-4D97-AF65-F5344CB8AC3E}">
        <p14:creationId xmlns:p14="http://schemas.microsoft.com/office/powerpoint/2010/main" val="29625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0333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8064"/>
                <a:ext cx="1119123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26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785365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7" name="Csoportba foglalás 9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4" name="Csoportba foglalás 10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Csoportba foglalás 14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Egyenes összekötő 13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Csoportba foglalás 12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8064"/>
                <a:ext cx="1119123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79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Homokóra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7" name="Csoportba foglalás 66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8064"/>
                <a:ext cx="1119123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lila</a:t>
                </a: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3353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5" name="Táblázat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62049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6" name="Táblázat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96217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919855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4" name="Csoportba foglalás 10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Csoportba foglalás 14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Egyenes összekötő 13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Csoportba foglalás 12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59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37673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41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8.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0429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5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Korona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8" name="Táblázat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4634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9" name="Csoportba foglalás 68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6" name="Csoportba foglalás 75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5" name="Csoportba foglalás 94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Piros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lila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Fehér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187" name="Táblázat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3312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8" name="Táblázat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57486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9.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42548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185" name="Csoportba foglalás 184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Barna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87" name="Csoportba foglalás 186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90" name="Szövegdoboz 18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91" name="Szövegdoboz 19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92" name="Csoportba foglalás 19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205" name="Csoportba foglalás 20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25" name="Egyenes összekötő 22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6" name="Csoportba foglalás 22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41" name="Egyenes összekötő 24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Egyenes összekötő 24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7" name="Csoportba foglalás 22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39" name="Egyenes összekötő 23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Egyenes összekötő 23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8" name="Csoportba foglalás 22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37" name="Egyenes összekötő 23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Egyenes összekötő 23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9" name="Csoportba foglalás 22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35" name="Egyenes összekötő 23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Egyenes összekötő 23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0" name="Egyenes összekötő 22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Egyenes összekötő 23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Egyenes összekötő 23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Csoportba foglalás 20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07" name="Egyenes összekötő 20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8" name="Csoportba foglalás 20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3" name="Egyenes összekötő 22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Egyenes összekötő 22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9" name="Csoportba foglalás 20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21" name="Egyenes összekötő 22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Egyenes összekötő 22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0" name="Csoportba foglalás 20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19" name="Egyenes összekötő 21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Egyenes összekötő 21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1" name="Csoportba foglalás 21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17" name="Egyenes összekötő 21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Egyenes összekötő 21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2" name="Egyenes összekötő 21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Egyenes összekötő 21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Egyenes összekötő 21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3" name="Szövegdoboz 19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4" name="Szövegdoboz 19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5" name="Szövegdoboz 19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6" name="Szövegdoboz 19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7" name="Szövegdoboz 19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8" name="Szövegdoboz 19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9" name="Szövegdoboz 19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0" name="Szövegdoboz 19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1" name="Szövegdoboz 20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2" name="Szövegdoboz 20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3" name="Szövegdoboz 20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04" name="Szövegdoboz 20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4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9.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90528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Barna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74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9.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4778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7" name="Csoportba foglalás 9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Barna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4" name="Csoportba foglalás 10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Csoportba foglalás 14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Egyenes összekötő 13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Csoportba foglalás 12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5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1. – 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Gomba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39" name="Csoportba foglalás 38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314596" y="2851974"/>
            <a:ext cx="2260917" cy="3318889"/>
            <a:chOff x="493395" y="1252600"/>
            <a:chExt cx="2260917" cy="3318889"/>
          </a:xfrm>
        </p:grpSpPr>
        <p:sp>
          <p:nvSpPr>
            <p:cNvPr id="40" name="Szövegdoboz 39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4511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41" name="Szövegdoboz 40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42" name="Csoportba foglalás 41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57" name="Csoportba foglalás 56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77" name="Egyenes összekötő 76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" name="Csoportba foglalás 77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Csoportba foglalás 78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Csoportba foglalás 79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Csoportba foglalás 80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87" name="Egyenes összekötő 86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Egyenes összekötő 87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Egyenes összekötő 81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Egyenes összekötő 82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Egyenes összekötő 83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Csoportba foglalás 57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59" name="Egyenes összekötő 58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Csoportba foglalás 59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5" name="Egyenes összekötő 74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Egyenes összekötő 75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Csoportba foglalás 60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3" name="Egyenes összekötő 72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Egyenes összekötő 73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Csoportba foglalás 61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71" name="Egyenes összekötő 70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Egyenes összekötő 71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Csoportba foglalás 62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69" name="Egyenes összekötő 68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Egyenes összekötő 69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4" name="Egyenes összekötő 63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Egyenes összekötő 64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Egyenes összekötő 65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Egyenes összekötő 66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Egyenes összekötő 67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44" name="Szövegdoboz 43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49680" y="1531552"/>
              <a:ext cx="1154112" cy="430887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Pasztell narancssárga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46" name="Szövegdoboz 45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15407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48" name="Szövegdoboz 47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49680" y="251101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51" name="Szövegdoboz 50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2" name="Szövegdoboz 51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49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zöld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97" name="Táblázat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98940"/>
              </p:ext>
            </p:extLst>
          </p:nvPr>
        </p:nvGraphicFramePr>
        <p:xfrm>
          <a:off x="2448000" y="2495419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99" name="Táblázat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93629"/>
              </p:ext>
            </p:extLst>
          </p:nvPr>
        </p:nvGraphicFramePr>
        <p:xfrm>
          <a:off x="2448000" y="2495419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98" name="Táblázat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19582"/>
              </p:ext>
            </p:extLst>
          </p:nvPr>
        </p:nvGraphicFramePr>
        <p:xfrm>
          <a:off x="2448000" y="2495419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1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9.-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Muffin és üdítő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7" name="Csoportba foglalás 66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Barna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>
                    <a:solidFill>
                      <a:schemeClr val="accent3"/>
                    </a:solidFill>
                  </a:rPr>
                  <a:t>Sárga</a:t>
                </a: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7869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5" name="Táblázat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38263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6" name="Táblázat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45000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5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08619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900933"/>
                <a:ext cx="1134022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4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5324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09" name="Egyenes összekötő 108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0" name="Csoportba foglalás 109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Egyenes összekötő 125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Csoportba foglalás 112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9" name="Egyenes összekötő 118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Egyenes összekötő 107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1" name="Egyenes összekötő 100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Egyenes összekötő 99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79" y="2900933"/>
                <a:ext cx="1154111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94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10.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75699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Egyenes összekötő 18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900933"/>
                <a:ext cx="1134022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5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10.-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Robot fej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8" name="Csoportba foglalás 67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Sárga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Barna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79" y="19176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Fehér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641649"/>
                <a:ext cx="1154112" cy="326436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</a:t>
                </a:r>
              </a:p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37805" y="25071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64579" y="3324793"/>
                <a:ext cx="1119123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Narancssárga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p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7805" y="212859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900933"/>
                <a:ext cx="1134022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sárga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Pasztell zöld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2" y="4378529"/>
                <a:ext cx="1170129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37805" y="2125248"/>
                <a:ext cx="1243284" cy="207749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Sötét szürke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Világos kék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70125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30798" y="38019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526797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7" name="Táblázat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6088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8" name="Táblázat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8854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6435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doboz 9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7773" y="1608082"/>
            <a:ext cx="1154112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Pasztell narancssárga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8" name="Csoportba foglalás 97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308110"/>
            <a:ext cx="2260917" cy="3318889"/>
            <a:chOff x="493395" y="1252600"/>
            <a:chExt cx="2260917" cy="3318889"/>
          </a:xfrm>
        </p:grpSpPr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4511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1" name="Csoportba foglalás 10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5" name="Egyenes összekötő 134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Csoportba foglalás 138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Egyenes összekötő 143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Csoportba foglalás 115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7" name="Egyenes összekötő 116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Egyenes összekötő 133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1" name="Csoportba foglalás 120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Egyenes összekötő 125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14" name="Szövegdoboz 113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4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7145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doboz 9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7773" y="1606472"/>
            <a:ext cx="1243284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Pasztell narancssárga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8" name="Csoportba foglalás 97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306500"/>
            <a:ext cx="2260917" cy="3318889"/>
            <a:chOff x="493395" y="1252600"/>
            <a:chExt cx="2260917" cy="3318889"/>
          </a:xfrm>
        </p:grpSpPr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4511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1" name="Csoportba foglalás 10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5" name="Egyenes összekötő 134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Csoportba foglalás 138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Egyenes összekötő 143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Csoportba foglalás 115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7" name="Egyenes összekötő 116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Egyenes összekötő 133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1" name="Csoportba foglalás 120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Egyenes összekötő 125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17791"/>
              <a:ext cx="1051242" cy="32643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Sötét lila</a:t>
              </a:r>
            </a:p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14" name="Szövegdoboz 113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8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1.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09432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5" y="5141115"/>
            <a:ext cx="2745199" cy="39663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- </a:t>
            </a:r>
            <a:r>
              <a:rPr lang="hu-HU" sz="1200" b="1" dirty="0" smtClean="0"/>
              <a:t>decimális színező</a:t>
            </a:r>
          </a:p>
          <a:p>
            <a:pPr algn="ctr"/>
            <a:r>
              <a:rPr lang="hu-HU" sz="1200" b="1" dirty="0" smtClean="0"/>
              <a:t>(kettes és tízes </a:t>
            </a:r>
            <a:r>
              <a:rPr lang="hu-HU" sz="1200" b="1" dirty="0"/>
              <a:t>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</a:t>
            </a:r>
            <a:r>
              <a:rPr lang="hu-HU" sz="1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1100" dirty="0" smtClean="0"/>
              <a:t>A táblázatban található decimális számokat </a:t>
            </a:r>
            <a:r>
              <a:rPr lang="hu-HU" sz="1100" dirty="0" err="1" smtClean="0"/>
              <a:t>váltsd</a:t>
            </a:r>
            <a:r>
              <a:rPr lang="hu-HU" sz="1100" dirty="0" smtClean="0"/>
              <a:t> át binárisra, majd azokat felhasználva keresd ki a színeket és színezz azok alapján!</a:t>
            </a:r>
            <a:endParaRPr lang="hu-HU" sz="1100" dirty="0"/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grpSp>
        <p:nvGrpSpPr>
          <p:cNvPr id="97" name="Csoportba foglalás 96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6005"/>
            <a:ext cx="2260917" cy="3318889"/>
            <a:chOff x="493395" y="1252600"/>
            <a:chExt cx="2260917" cy="3318889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4511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0" name="Csoportba foglalás 99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4" name="Csoportba foglalás 113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4" name="Egyenes összekötő 133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17271"/>
              <a:ext cx="1051242" cy="32643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lvl="0">
                <a:lnSpc>
                  <a:spcPts val="900"/>
                </a:lnSpc>
              </a:pPr>
              <a:r>
                <a:rPr lang="hu-HU" sz="1100" b="1" dirty="0">
                  <a:solidFill>
                    <a:srgbClr val="006DB1"/>
                  </a:solidFill>
                </a:rPr>
                <a:t>Sötét lila</a:t>
              </a:r>
            </a:p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52" name="Szövegdoboz 151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7773" y="1573814"/>
            <a:ext cx="1154112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Pasztell narancssárga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2.- megoldás</a:t>
            </a:r>
          </a:p>
          <a:p>
            <a:r>
              <a:rPr lang="hu-HU" sz="2200" dirty="0" smtClean="0">
                <a:cs typeface="Times New Roman" panose="02020603050405020304" pitchFamily="18" charset="0"/>
              </a:rPr>
              <a:t>Mesefigura - Kacsa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97" name="Csoportba foglalás 96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297316" y="3082148"/>
            <a:ext cx="2260917" cy="3318889"/>
            <a:chOff x="493395" y="1252600"/>
            <a:chExt cx="2260917" cy="3318889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49680" y="144511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25260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100" name="Csoportba foglalás 99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4" name="Csoportba foglalás 113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4" name="Egyenes összekötő 133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229508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Piros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17271"/>
              <a:ext cx="1051242" cy="32643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lvl="0">
                <a:lnSpc>
                  <a:spcPts val="900"/>
                </a:lnSpc>
              </a:pPr>
              <a:r>
                <a:rPr lang="hu-HU" sz="1100" b="1" dirty="0">
                  <a:solidFill>
                    <a:srgbClr val="006DB1"/>
                  </a:solidFill>
                </a:rPr>
                <a:t>Sötét lila</a:t>
              </a:r>
            </a:p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49680" y="3317150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4359636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Vízkék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52" name="Szövegdoboz 151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053601" y="3369957"/>
            <a:ext cx="1154112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Pasztell narancssárga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aphicFrame>
        <p:nvGraphicFramePr>
          <p:cNvPr id="65" name="Táblázat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56677"/>
              </p:ext>
            </p:extLst>
          </p:nvPr>
        </p:nvGraphicFramePr>
        <p:xfrm>
          <a:off x="2475826" y="2592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66" name="Táblázat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29234"/>
              </p:ext>
            </p:extLst>
          </p:nvPr>
        </p:nvGraphicFramePr>
        <p:xfrm>
          <a:off x="2475826" y="2592000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67" name="Táblázat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56375"/>
              </p:ext>
            </p:extLst>
          </p:nvPr>
        </p:nvGraphicFramePr>
        <p:xfrm>
          <a:off x="2474062" y="2592000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Színezz a színkódok szerint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3.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02540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45146" y="5141115"/>
            <a:ext cx="2646228" cy="33000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b="1" dirty="0"/>
              <a:t>Bináris színező</a:t>
            </a:r>
          </a:p>
          <a:p>
            <a:pPr algn="ctr"/>
            <a:r>
              <a:rPr lang="hu-HU" sz="1200" b="1" dirty="0"/>
              <a:t>(kettes számrendszer </a:t>
            </a:r>
            <a:r>
              <a:rPr lang="hu-HU" sz="1200" b="1" dirty="0" err="1"/>
              <a:t>beli</a:t>
            </a:r>
            <a:r>
              <a:rPr lang="hu-HU" sz="1200" b="1" dirty="0" smtClean="0"/>
              <a:t>)</a:t>
            </a: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sz="1100" dirty="0"/>
              <a:t>Egy fa jellegű diagramm </a:t>
            </a:r>
            <a:r>
              <a:rPr lang="hu-HU" sz="1100" dirty="0" err="1"/>
              <a:t>végeiben</a:t>
            </a:r>
            <a:r>
              <a:rPr lang="hu-HU" sz="1100" dirty="0"/>
              <a:t> színeket látsz, melyekhez egy „fel-le” döntési folyamaton keresztül juthatsz el. A „fel” értéke 1, a „le” értéke 0. Minden mező színének kiválasztásához indulj a középpontból és a mezőhöz tartozó számsorozat elemei alapján haladj a diagramm ágain előre, „fel” vagy „le” (az egyes értékek alapján) az adott színig. Ez alapján színezz!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pl.: 101 -&gt; fel – le – fel</a:t>
            </a:r>
          </a:p>
          <a:p>
            <a:pPr>
              <a:lnSpc>
                <a:spcPct val="120000"/>
              </a:lnSpc>
            </a:pPr>
            <a:r>
              <a:rPr lang="hu-HU" sz="1100" dirty="0"/>
              <a:t>       0100 -&gt; le – fel – le – le </a:t>
            </a: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3631" y="1706307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Sárga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49680" y="146661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Fehér</a:t>
              </a: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1" name="Egyenes összekötő 160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49680" y="190106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Narancssárga</a:t>
              </a: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49680" y="414778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Piros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Barna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rózsaszín</a:t>
              </a: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Vízkék</a:t>
              </a: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lila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</a:t>
              </a:r>
              <a:r>
                <a:rPr lang="hu-HU" sz="1100" b="1" dirty="0">
                  <a:solidFill>
                    <a:schemeClr val="accent3"/>
                  </a:solidFill>
                </a:rPr>
                <a:t>lila</a:t>
              </a: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kék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Sötét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9026"/>
              <a:ext cx="1243284" cy="20774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Világos szürke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49680" y="332616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>
                  <a:solidFill>
                    <a:schemeClr val="accent3"/>
                  </a:solidFill>
                </a:rPr>
                <a:t>Fekete</a:t>
              </a: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B020A44E-8A20-1F39-FA03-645DE553DBA5}"/>
                </a:ext>
              </a:extLst>
            </p:cNvPr>
            <p:cNvSpPr txBox="1"/>
            <p:nvPr/>
          </p:nvSpPr>
          <p:spPr>
            <a:xfrm>
              <a:off x="1249680" y="41552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79" name="Szövegdoboz 178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smtClean="0">
                <a:solidFill>
                  <a:schemeClr val="accent3"/>
                </a:solidFill>
              </a:rPr>
              <a:t>Sötét zöld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8647</TotalTime>
  <Words>7842</Words>
  <Application>Microsoft Office PowerPoint</Application>
  <PresentationFormat>A4 (210x297 mm)</PresentationFormat>
  <Paragraphs>3775</Paragraphs>
  <Slides>44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50" baseType="lpstr">
      <vt:lpstr>Arial</vt:lpstr>
      <vt:lpstr>Calibri</vt:lpstr>
      <vt:lpstr>Helvetica</vt:lpstr>
      <vt:lpstr>Times New Roman</vt:lpstr>
      <vt:lpstr>Trebuchet MS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91</cp:revision>
  <cp:lastPrinted>2023-07-03T14:30:27Z</cp:lastPrinted>
  <dcterms:created xsi:type="dcterms:W3CDTF">2023-05-16T14:11:30Z</dcterms:created>
  <dcterms:modified xsi:type="dcterms:W3CDTF">2023-07-16T14:36:02Z</dcterms:modified>
</cp:coreProperties>
</file>