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q1sYBnXFrn/LGLgmkGf6CmBhk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'#'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8" name="Google Shape;318;p1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1850c710d2_0_50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11850c710d2_0_50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g11850c710d2_0_504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1850c710d2_0_21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11850c710d2_0_2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1850c710d2_0_21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g11850c710d2_0_2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4" name="Google Shape;404;p15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486f1e86b_0_1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1" name="Google Shape;411;g10486f1e86b_0_124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2966cd2bc4_0_19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5" name="Google Shape;325;g12966cd2bc4_0_192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1850c710d2_0_49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11850c710d2_0_49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850c710d2_0_108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9" name="Google Shape;339;g11850c710d2_0_1087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2966cd2bc4_0_94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12966cd2bc4_0_9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g12966cd2bc4_0_94:notes"/>
          <p:cNvSpPr txBox="1"/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'#'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966cd2bc4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12966cd2bc4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g12966cd2bc4_0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Klaus, Really, WHERE do you live?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2" name="Google Shape;362;p7:notes"/>
          <p:cNvSpPr txBox="1"/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'#'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1850c710d2_0_193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11850c710d2_0_19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g11850c710d2_0_193:notes"/>
          <p:cNvSpPr txBox="1"/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'#'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7" name="Google Shape;377;p9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7" name="Google Shape;57;p24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24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24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4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4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4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4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4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24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4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24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4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4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24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4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24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4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4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24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4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4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4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4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4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4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24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4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4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24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24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4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24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24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24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4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4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24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24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24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24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5" name="Google Shape;115;p24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63" name="Google Shape;163;p30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65" name="Google Shape;165;p30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9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72" name="Google Shape;172;p3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78" name="Google Shape;178;p31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9" name="Google Shape;179;p3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ámakép képaláírással">
  <p:cSld name="Panorámakép képaláírással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3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6" name="Google Shape;186;p3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képaláírás">
  <p:cSld name="Cím és képaláírá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2" name="Google Shape;192;p3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ézet képaláírással">
  <p:cSld name="Idézet képaláírással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8" name="Google Shape;198;p35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9" name="Google Shape;199;p3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35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évkártya">
  <p:cSld name="Névkártya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6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07" name="Google Shape;207;p3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hasáb">
  <p:cSld name="3 hasáb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7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37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4" name="Google Shape;214;p37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5" name="Google Shape;215;p37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6" name="Google Shape;216;p37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7" name="Google Shape;217;p37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8" name="Google Shape;218;p3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éphasáb">
  <p:cSld name="3 képhasáb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24" name="Google Shape;224;p38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25" name="Google Shape;225;p38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6" name="Google Shape;226;p38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27" name="Google Shape;227;p38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28" name="Google Shape;228;p38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9" name="Google Shape;229;p38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30" name="Google Shape;230;p38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31" name="Google Shape;231;p38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32" name="Google Shape;232;p3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40"/>
          <p:cNvSpPr txBox="1"/>
          <p:nvPr>
            <p:ph idx="1" type="body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8" name="Google Shape;238;p4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966cd2bc4_0_119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g12966cd2bc4_0_119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g12966cd2bc4_0_119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g12966cd2bc4_0_119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g12966cd2bc4_0_119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2966cd2bc4_0_113"/>
          <p:cNvSpPr txBox="1"/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g12966cd2bc4_0_11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6" name="Google Shape;256;g12966cd2bc4_0_113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g12966cd2bc4_0_113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g12966cd2bc4_0_113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2966cd2bc4_0_125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g12966cd2bc4_0_125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g12966cd2bc4_0_125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966cd2bc4_0_129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g12966cd2bc4_0_129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6" name="Google Shape;266;g12966cd2bc4_0_129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7" name="Google Shape;267;g12966cd2bc4_0_129"/>
          <p:cNvSpPr txBox="1"/>
          <p:nvPr>
            <p:ph idx="3" type="body"/>
          </p:nvPr>
        </p:nvSpPr>
        <p:spPr>
          <a:xfrm>
            <a:off x="6193367" y="1535113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8" name="Google Shape;268;g12966cd2bc4_0_129"/>
          <p:cNvSpPr txBox="1"/>
          <p:nvPr>
            <p:ph idx="4" type="body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9" name="Google Shape;269;g12966cd2bc4_0_129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g12966cd2bc4_0_129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g12966cd2bc4_0_129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966cd2bc4_0_138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g12966cd2bc4_0_138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75" name="Google Shape;275;g12966cd2bc4_0_138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76" name="Google Shape;276;g12966cd2bc4_0_138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g12966cd2bc4_0_138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g12966cd2bc4_0_138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966cd2bc4_0_145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g12966cd2bc4_0_145"/>
          <p:cNvSpPr txBox="1"/>
          <p:nvPr>
            <p:ph idx="1" type="body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2" name="Google Shape;282;g12966cd2bc4_0_145"/>
          <p:cNvSpPr txBox="1"/>
          <p:nvPr>
            <p:ph idx="2" type="body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3" name="Google Shape;283;g12966cd2bc4_0_145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g12966cd2bc4_0_145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g12966cd2bc4_0_145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966cd2bc4_0_152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g12966cd2bc4_0_152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g12966cd2bc4_0_152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g12966cd2bc4_0_152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966cd2bc4_0_157"/>
          <p:cNvSpPr txBox="1"/>
          <p:nvPr>
            <p:ph type="title"/>
          </p:nvPr>
        </p:nvSpPr>
        <p:spPr>
          <a:xfrm rot="5400000">
            <a:off x="7285049" y="1828788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g12966cd2bc4_0_157"/>
          <p:cNvSpPr txBox="1"/>
          <p:nvPr>
            <p:ph idx="1" type="body"/>
          </p:nvPr>
        </p:nvSpPr>
        <p:spPr>
          <a:xfrm rot="5400000">
            <a:off x="1697001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g12966cd2bc4_0_157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g12966cd2bc4_0_157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g12966cd2bc4_0_157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966cd2bc4_0_163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g12966cd2bc4_0_163"/>
          <p:cNvSpPr txBox="1"/>
          <p:nvPr>
            <p:ph idx="1" type="body"/>
          </p:nvPr>
        </p:nvSpPr>
        <p:spPr>
          <a:xfrm rot="5400000">
            <a:off x="3832950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" name="Google Shape;300;g12966cd2bc4_0_163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g12966cd2bc4_0_163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g12966cd2bc4_0_163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966cd2bc4_0_169"/>
          <p:cNvSpPr txBox="1"/>
          <p:nvPr>
            <p:ph type="title"/>
          </p:nvPr>
        </p:nvSpPr>
        <p:spPr>
          <a:xfrm>
            <a:off x="609600" y="273050"/>
            <a:ext cx="40113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g12966cd2bc4_0_169"/>
          <p:cNvSpPr txBox="1"/>
          <p:nvPr>
            <p:ph idx="1" type="body"/>
          </p:nvPr>
        </p:nvSpPr>
        <p:spPr>
          <a:xfrm>
            <a:off x="4766733" y="273050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6" name="Google Shape;306;g12966cd2bc4_0_169"/>
          <p:cNvSpPr txBox="1"/>
          <p:nvPr>
            <p:ph idx="2" type="body"/>
          </p:nvPr>
        </p:nvSpPr>
        <p:spPr>
          <a:xfrm>
            <a:off x="609600" y="1435100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07" name="Google Shape;307;g12966cd2bc4_0_169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g12966cd2bc4_0_169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g12966cd2bc4_0_169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2966cd2bc4_0_176"/>
          <p:cNvSpPr txBox="1"/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g12966cd2bc4_0_176"/>
          <p:cNvSpPr txBox="1"/>
          <p:nvPr>
            <p:ph idx="1" type="body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3" name="Google Shape;313;g12966cd2bc4_0_176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g12966cd2bc4_0_176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g12966cd2bc4_0_176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850c710d2_0_46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11850c710d2_0_46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  <a:defRPr/>
            </a:lvl1pPr>
            <a:lvl2pPr indent="-3873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3pPr>
            <a:lvl4pPr indent="-355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indent="-33972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50"/>
              <a:buChar char="•"/>
              <a:defRPr/>
            </a:lvl6pPr>
            <a:lvl7pPr indent="-33972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50"/>
              <a:buChar char="•"/>
              <a:defRPr/>
            </a:lvl7pPr>
            <a:lvl8pPr indent="-33972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50"/>
              <a:buChar char="•"/>
              <a:defRPr/>
            </a:lvl8pPr>
            <a:lvl9pPr indent="-33972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50"/>
              <a:buChar char="•"/>
              <a:defRPr/>
            </a:lvl9pPr>
          </a:lstStyle>
          <a:p/>
        </p:txBody>
      </p:sp>
      <p:sp>
        <p:nvSpPr>
          <p:cNvPr id="131" name="Google Shape;131;g11850c710d2_0_46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2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35" name="Google Shape;135;p32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36" name="Google Shape;136;p3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850c710d2_0_457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141" name="Google Shape;141;g11850c710d2_0_4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" name="Google Shape;150;p2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7" name="Google Shape;157;p2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8.xml"/><Relationship Id="rId21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3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 l="0" t="0" r="0" b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3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23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23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3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3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3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23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23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23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3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23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4" name="Google Shape;24;p23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5" name="Google Shape;25;p23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23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23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23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3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3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23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3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23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23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23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3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3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23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40;p23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23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23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3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3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23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3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23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3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23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3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" name="Google Shape;51;p2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3"/>
          <p:cNvSpPr txBox="1"/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23"/>
          <p:cNvSpPr txBox="1"/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23"/>
          <p:cNvSpPr txBox="1"/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23"/>
          <p:cNvSpPr txBox="1"/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A2C7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966cd2bc4_0_107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g12966cd2bc4_0_107"/>
          <p:cNvSpPr txBox="1"/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g12966cd2bc4_0_107"/>
          <p:cNvSpPr txBox="1"/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g12966cd2bc4_0_107"/>
          <p:cNvSpPr txBox="1"/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g12966cd2bc4_0_107"/>
          <p:cNvSpPr txBox="1"/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'#'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hfulop@gmail.com" TargetMode="External"/><Relationship Id="rId4" Type="http://schemas.openxmlformats.org/officeDocument/2006/relationships/hyperlink" Target="https://www.facebook.com/tudatosdigitalisszulo/" TargetMode="External"/><Relationship Id="rId5" Type="http://schemas.openxmlformats.org/officeDocument/2006/relationships/hyperlink" Target="https://www.facebook.com/groups/onlineotthonoktatas/" TargetMode="External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"/>
          <p:cNvSpPr txBox="1"/>
          <p:nvPr>
            <p:ph type="ctrTitle"/>
          </p:nvPr>
        </p:nvSpPr>
        <p:spPr>
          <a:xfrm>
            <a:off x="2135187" y="404812"/>
            <a:ext cx="7772400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create a digital family policy?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1"/>
          <p:cNvSpPr txBox="1"/>
          <p:nvPr>
            <p:ph type="subTitle" idx="1"/>
          </p:nvPr>
        </p:nvSpPr>
        <p:spPr>
          <a:xfrm>
            <a:off x="1992313" y="3429000"/>
            <a:ext cx="8207375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CAN PARENTS DO </a:t>
            </a:r>
            <a:r>
              <a:rPr lang="en-US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DIGITAL SAFETY AT HOME?</a:t>
            </a:r>
            <a:endParaRPr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t/>
            </a:r>
            <a:endParaRPr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FÜLÖP HAJNALKA 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DIGITALLY AWARE PARENT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9762051" y="5999971"/>
            <a:ext cx="1578413" cy="54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11850c710d2_0_504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2751300" y="1346725"/>
            <a:ext cx="5010150" cy="5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11850c710d2_0_504"/>
          <p:cNvSpPr txBox="1"/>
          <p:nvPr/>
        </p:nvSpPr>
        <p:spPr>
          <a:xfrm>
            <a:off x="1022375" y="420425"/>
            <a:ext cx="87714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Listening to crying- Related education</a:t>
            </a:r>
            <a:endParaRPr sz="27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1850c710d2_0_210"/>
          <p:cNvSpPr txBox="1"/>
          <p:nvPr>
            <p:ph type="body" idx="1"/>
          </p:nvPr>
        </p:nvSpPr>
        <p:spPr>
          <a:xfrm>
            <a:off x="554133" y="7521022"/>
            <a:ext cx="106644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66666"/>
              <a:buNone/>
            </a:pPr>
            <a:r>
              <a:rPr lang="en-US" sz="7200"/>
              <a:t>Brain development - maturation of the lobe responsible for emotion regulation</a:t>
            </a:r>
            <a:endParaRPr sz="7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0612"/>
              <a:buFont typeface="Arial"/>
              <a:buNone/>
            </a:pPr>
            <a:r>
              <a:rPr lang="en-US" sz="4900">
                <a:solidFill>
                  <a:srgbClr val="050505"/>
                </a:solidFill>
                <a:highlight>
                  <a:srgbClr val="FFFFFF"/>
                </a:highlight>
              </a:rPr>
              <a:t>Source:</a:t>
            </a:r>
            <a:endParaRPr sz="490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0612"/>
              <a:buFont typeface="Arial"/>
              <a:buNone/>
            </a:pPr>
            <a:r>
              <a:rPr lang="en-US" sz="4900">
                <a:solidFill>
                  <a:srgbClr val="050505"/>
                </a:solidFill>
                <a:highlight>
                  <a:srgbClr val="FFFFFF"/>
                </a:highlight>
              </a:rPr>
              <a:t>PMID: 15148381</a:t>
            </a:r>
            <a:endParaRPr sz="490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244896"/>
              <a:buNone/>
            </a:pPr>
            <a:r>
              <a:rPr lang="en-US" sz="4900">
                <a:solidFill>
                  <a:srgbClr val="050505"/>
                </a:solidFill>
                <a:highlight>
                  <a:srgbClr val="FFFFFF"/>
                </a:highlight>
              </a:rPr>
              <a:t>Image: National Institute of Mental Health; Paul Thompson, Ph.D., UCLA Laboratory of Neuro Imaging</a:t>
            </a:r>
            <a:endParaRPr sz="490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0612"/>
              <a:buFont typeface="Arial"/>
              <a:buNone/>
            </a:pPr>
            <a:r>
              <a:rPr lang="en-US" sz="4900">
                <a:solidFill>
                  <a:srgbClr val="050505"/>
                </a:solidFill>
                <a:highlight>
                  <a:srgbClr val="FFFFFF"/>
                </a:highlight>
              </a:rPr>
              <a:t>Bonded from the beginning (Facebook page)</a:t>
            </a:r>
            <a:endParaRPr sz="490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395" name="Google Shape;395;g11850c710d2_0_210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2606425" y="811813"/>
            <a:ext cx="6979157" cy="5234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1850c710d2_0_215"/>
          <p:cNvSpPr txBox="1"/>
          <p:nvPr>
            <p:ph type="body" idx="1"/>
          </p:nvPr>
        </p:nvSpPr>
        <p:spPr>
          <a:xfrm>
            <a:off x="554133" y="7521022"/>
            <a:ext cx="106644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you can hang them on the wall, on your fridge, even your own photo!</a:t>
            </a:r>
            <a:endParaRPr/>
          </a:p>
        </p:txBody>
      </p:sp>
      <p:pic>
        <p:nvPicPr>
          <p:cNvPr id="401" name="Google Shape;401;g11850c710d2_0_215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4364140" y="203200"/>
            <a:ext cx="3992301" cy="64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 txBox="1"/>
          <p:nvPr>
            <p:ph type="title"/>
          </p:nvPr>
        </p:nvSpPr>
        <p:spPr>
          <a:xfrm>
            <a:off x="3659500" y="496847"/>
            <a:ext cx="8201100" cy="30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200" b="1">
                <a:latin typeface="Times New Roman"/>
                <a:ea typeface="Times New Roman"/>
                <a:cs typeface="Times New Roman"/>
                <a:sym typeface="Times New Roman"/>
              </a:rPr>
              <a:t>DIGITAL AND ANALOGUE ZONES</a:t>
            </a:r>
            <a:endParaRPr sz="4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 WITH THE CHILD WHERE IN THE HOME THERE IS A </a:t>
            </a:r>
            <a:r>
              <a:rPr lang="en-US" sz="3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SCREEN-FREE </a:t>
            </a: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</a:t>
            </a: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AND TIME.</a:t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7" name="Google Shape;407;p15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1255626" y="2314056"/>
            <a:ext cx="3078162" cy="395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5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762051" y="5999971"/>
            <a:ext cx="1578413" cy="54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0486f1e86b_0_124"/>
          <p:cNvSpPr txBox="1"/>
          <p:nvPr>
            <p:ph type="body" idx="1"/>
          </p:nvPr>
        </p:nvSpPr>
        <p:spPr>
          <a:xfrm>
            <a:off x="2495550" y="1844676"/>
            <a:ext cx="82296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Hajnalka Fülöp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Mobile: +36 70 77 28 261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hfulop@gmail.com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Follow me on Facebook: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digitally aware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Online Home Education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founder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g10486f1e86b_0_124"/>
          <p:cNvPicPr preferRelativeResize="0"/>
          <p:nvPr/>
        </p:nvPicPr>
        <p:blipFill rotWithShape="1">
          <a:blip r:embed="rId6">
            <a:alphaModFix/>
          </a:blip>
          <a:srcRect l="0" t="0" r="0" b="0"/>
          <a:stretch/>
        </p:blipFill>
        <p:spPr>
          <a:xfrm>
            <a:off x="9762051" y="5999971"/>
            <a:ext cx="1578414" cy="54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2966cd2bc4_0_192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Tuning:)</a:t>
            </a:r>
            <a:endParaRPr/>
          </a:p>
        </p:txBody>
      </p:sp>
      <p:sp>
        <p:nvSpPr>
          <p:cNvPr id="328" name="Google Shape;328;g12966cd2bc4_0_192"/>
          <p:cNvSpPr txBox="1"/>
          <p:nvPr>
            <p:ph type="body" idx="1"/>
          </p:nvPr>
        </p:nvSpPr>
        <p:spPr>
          <a:xfrm>
            <a:off x="1594550" y="1154950"/>
            <a:ext cx="8871300" cy="53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-The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space is infinite, parenthood is an eternal </a:t>
            </a:r>
            <a:r>
              <a:rPr lang="en-US" sz="3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relationship.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the first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generation to grow up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offline and raise children in the online space.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two pillars of knowledge: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knowledge of technology, digital tools, algorithms, content and business models.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2.Self-awareness, recognition of emotions, importance of connection, self-regulation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9" name="Google Shape;329;g12966cd2bc4_0_192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9762051" y="5999971"/>
            <a:ext cx="1578414" cy="54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1850c710d2_0_49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Kids online - generation alpha - Touch screens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35" name="Google Shape;335;g11850c710d2_0_498"/>
          <p:cNvSpPr txBox="1"/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Today's children are all born in the 21st century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And today's teachers and parents grew up in the 20th century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Every schoolchild is now younger than Google!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The alpha generation has never lived a minute without digital devices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Internet by default, everywhere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Inactivity: NOT AN OPTION.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Consuming content online anywhere, anytime is also basic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Consumers of content, content producers (!), subjects of content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t/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3900"/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3900"/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g11850c710d2_0_498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8829900" y="842624"/>
            <a:ext cx="2946401" cy="350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1850c710d2_0_1087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413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Char char="•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THE WORKS OF THE FUTURE do not yet exist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We set the patterns for the children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t/>
            </a:r>
            <a:endParaRPr sz="2800" b="1"/>
          </a:p>
        </p:txBody>
      </p:sp>
      <p:sp>
        <p:nvSpPr>
          <p:cNvPr id="342" name="Google Shape;342;g11850c710d2_0_1087"/>
          <p:cNvSpPr txBox="1"/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41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Machine learning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41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Augmented Reality- AR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41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Virtual Reality - VR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Artificial Intelligence - AI, AI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41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Internet of things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41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Blockchain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41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Robotics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413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Drones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3" name="Google Shape;343;g11850c710d2_0_1087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1056425" y="3907925"/>
            <a:ext cx="3226699" cy="242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11850c710d2_0_1087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762051" y="5999971"/>
            <a:ext cx="1578414" cy="54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966cd2bc4_0_94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solution for online presence</a:t>
            </a:r>
            <a:endParaRPr/>
          </a:p>
        </p:txBody>
      </p:sp>
      <p:sp>
        <p:nvSpPr>
          <p:cNvPr id="351" name="Google Shape;351;g12966cd2bc4_0_94"/>
          <p:cNvSpPr txBox="1"/>
          <p:nvPr>
            <p:ph type="body" idx="1"/>
          </p:nvPr>
        </p:nvSpPr>
        <p:spPr>
          <a:xfrm>
            <a:off x="398100" y="1600200"/>
            <a:ext cx="11184300" cy="4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Strategy: </a:t>
            </a:r>
            <a:r>
              <a:rPr lang="en-US"/>
              <a:t>your why! The purpose of your online presence?  What is the ideal response?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  Tactics: </a:t>
            </a:r>
            <a:r>
              <a:rPr lang="en-US"/>
              <a:t>self-regulation (parent, teacher, child), connection! , empowerment, peer support, discharge, detox.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      Technique: </a:t>
            </a:r>
            <a:r>
              <a:rPr lang="en-US"/>
              <a:t>setting limits, children's time, listening to crying- Related education- trauma-informed tools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Pair audition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2966cd2bc4_0_0"/>
          <p:cNvSpPr txBox="1"/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3 M principles as parents in the digital age</a:t>
            </a:r>
            <a:endParaRPr/>
          </a:p>
        </p:txBody>
      </p:sp>
      <p:sp>
        <p:nvSpPr>
          <p:cNvPr id="358" name="Google Shape;358;g12966cd2bc4_0_0"/>
          <p:cNvSpPr txBox="1"/>
          <p:nvPr>
            <p:ph type="body" idx="1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0-6 years: we are models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6-14 years: we are managers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14 to 18 years: monitoring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t/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Mental maturity , biological age, role in the family, family dynamics, digital transformation period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ld. Covid generation, Tik-Tok generation, etc.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7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9762051" y="5999971"/>
            <a:ext cx="1578413" cy="54473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7"/>
          <p:cNvSpPr txBox="1"/>
          <p:nvPr/>
        </p:nvSpPr>
        <p:spPr>
          <a:xfrm>
            <a:off x="2123525" y="3927050"/>
            <a:ext cx="70206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 beliefs about the digital space, their first strong impressions, their opinions, the attitudes that shape their lives are formed now, in childhood. </a:t>
            </a:r>
            <a:endParaRPr sz="21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Connection is more important than control!!</a:t>
            </a:r>
            <a:endParaRPr sz="21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will become the </a:t>
            </a: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patterns of thinking that </a:t>
            </a:r>
            <a:r>
              <a:rPr lang="en-US" sz="2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influence their success in the 21st century</a:t>
            </a: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" name="Google Shape;366;p7"/>
          <p:cNvSpPr txBox="1"/>
          <p:nvPr/>
        </p:nvSpPr>
        <p:spPr>
          <a:xfrm>
            <a:off x="0" y="0"/>
            <a:ext cx="817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set limits? </a:t>
            </a:r>
            <a:endParaRPr sz="3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7" name="Google Shape;367;p7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3477278" y="751100"/>
            <a:ext cx="4798373" cy="27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11850c710d2_0_193"/>
          <p:cNvPicPr preferRelativeResize="0"/>
          <p:nvPr>
            <p:ph type="pic" idx="2"/>
          </p:nvPr>
        </p:nvPicPr>
        <p:blipFill rotWithShape="1">
          <a:blip r:embed="rId3">
            <a:alphaModFix/>
          </a:blip>
          <a:srcRect l="5634" t="0" r="5634" b="0"/>
          <a:stretch/>
        </p:blipFill>
        <p:spPr>
          <a:xfrm>
            <a:off x="3458645" y="1250200"/>
            <a:ext cx="5274700" cy="2967000"/>
          </a:xfrm>
          <a:prstGeom prst="rect">
            <a:avLst/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374" name="Google Shape;374;g11850c710d2_0_193"/>
          <p:cNvSpPr txBox="1"/>
          <p:nvPr>
            <p:ph type="body" idx="1"/>
          </p:nvPr>
        </p:nvSpPr>
        <p:spPr>
          <a:xfrm>
            <a:off x="1521874" y="2249473"/>
            <a:ext cx="8829300" cy="4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35135"/>
              <a:buNone/>
            </a:pPr>
            <a:r>
              <a:t/>
            </a:r>
            <a:endParaRPr/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35135"/>
              <a:buNone/>
            </a:pPr>
            <a:r>
              <a:t/>
            </a:r>
            <a:endParaRPr/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35135"/>
              <a:buNone/>
            </a:pPr>
            <a:r>
              <a:t/>
            </a:r>
            <a:endParaRPr/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35135"/>
              <a:buNone/>
            </a:pPr>
            <a:r>
              <a:t/>
            </a:r>
            <a:endParaRPr/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35135"/>
              <a:buNone/>
            </a:pPr>
            <a:r>
              <a:t/>
            </a:r>
            <a:endParaRPr/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35135"/>
              <a:buNone/>
            </a:pPr>
            <a:r>
              <a:rPr lang="en-US"/>
              <a:t>Digital detox</a:t>
            </a:r>
            <a:endParaRPr/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35135"/>
              <a:buNone/>
            </a:pPr>
            <a:r>
              <a:t/>
            </a:r>
            <a:endParaRPr/>
          </a:p>
          <a:p>
            <a:pPr marL="457200" lvl="0" indent="-3460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5000"/>
              <a:buChar char="-"/>
            </a:pPr>
            <a:r>
              <a:rPr lang="en-US"/>
              <a:t>reduces stress</a:t>
            </a:r>
            <a:endParaRPr/>
          </a:p>
          <a:p>
            <a:pPr marL="457200" lvl="0" indent="-3460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000"/>
              <a:buChar char="-"/>
            </a:pPr>
            <a:r>
              <a:rPr lang="en-US"/>
              <a:t>memory and attention improvement</a:t>
            </a:r>
            <a:endParaRPr/>
          </a:p>
          <a:p>
            <a:pPr marL="457200" lvl="0" indent="-3460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000"/>
              <a:buChar char="-"/>
            </a:pPr>
            <a:r>
              <a:rPr lang="en-US"/>
              <a:t>Balance</a:t>
            </a:r>
            <a:endParaRPr/>
          </a:p>
          <a:p>
            <a:pPr marL="457200" lvl="0" indent="-3460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000"/>
              <a:buChar char="-"/>
            </a:pPr>
            <a:r>
              <a:rPr lang="en-US"/>
              <a:t>positive future (news stop)</a:t>
            </a:r>
            <a:endParaRPr/>
          </a:p>
          <a:p>
            <a:pPr marL="457200" lvl="0" indent="-3460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000"/>
              <a:buChar char="-"/>
            </a:pPr>
            <a:r>
              <a:rPr lang="en-US"/>
              <a:t>reduces the feeling of FOMO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"/>
          <p:cNvSpPr txBox="1"/>
          <p:nvPr>
            <p:ph type="title"/>
          </p:nvPr>
        </p:nvSpPr>
        <p:spPr>
          <a:xfrm>
            <a:off x="1992300" y="0"/>
            <a:ext cx="8400600" cy="3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None/>
            </a:pPr>
            <a:r>
              <a:t/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SETTING LIMITS!! (</a:t>
            </a: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RELATED EDUCATION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TOOLKIT, E.G. CHILDREN'S TIME, LISTENING TO CRYING)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PERIOD</a:t>
            </a: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EVERY FAMILY IS DIFFERENT!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-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Screen-free sites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-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screen-free periods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-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Shared screen time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-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meaningful digital activities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9"/>
          <p:cNvSpPr txBox="1"/>
          <p:nvPr/>
        </p:nvSpPr>
        <p:spPr>
          <a:xfrm>
            <a:off x="2595562" y="1357313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9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7017619" y="1208319"/>
            <a:ext cx="4350475" cy="2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9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762051" y="5999971"/>
            <a:ext cx="1578413" cy="54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Áramkör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2021-11-26T15:46:27.0000000Z</dcterms:created>
  <dc:creator>Nemeskéri Mónika N-Office</dc:creator>
  <keywords>, docId:33752F808DF0DF71D2EA1A5621923E20</keywords>
</coreProperties>
</file>