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7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906000" cy="6858000" type="A4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67AA"/>
    <a:srgbClr val="A95A44"/>
    <a:srgbClr val="BEE6F5"/>
    <a:srgbClr val="F6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787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728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750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883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027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620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814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361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370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41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43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31C27C0D-4B84-5FCC-B7D3-905807207242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6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829896"/>
            <a:ext cx="8543925" cy="1307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821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3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táblázat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graphicFrame>
        <p:nvGraphicFramePr>
          <p:cNvPr id="26" name="Táblázat 5">
            <a:extLst>
              <a:ext uri="{FF2B5EF4-FFF2-40B4-BE49-F238E27FC236}">
                <a16:creationId xmlns:a16="http://schemas.microsoft.com/office/drawing/2014/main" id="{8E3EE384-8785-3DA7-5035-2B997B1494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7000" y="905269"/>
          <a:ext cx="8532000" cy="518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393107505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195064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33633926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63937022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5087225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1458466170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67855434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Á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16397093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81662699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72580617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967027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03210432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É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98629712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60004048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582247642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2084" y="815581"/>
            <a:ext cx="540000" cy="7738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870" y="789737"/>
            <a:ext cx="468000" cy="199143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23840" y="1702754"/>
            <a:ext cx="468000" cy="132536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0887" y="2187060"/>
            <a:ext cx="468000" cy="14994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6817" y="3009126"/>
            <a:ext cx="468000" cy="10113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278284" y="3871003"/>
            <a:ext cx="468000" cy="43425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50356" y="3884813"/>
            <a:ext cx="468000" cy="157840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6488" y="4597744"/>
            <a:ext cx="468000" cy="129066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6465" y="5221427"/>
            <a:ext cx="468000" cy="117062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6893" y="620877"/>
            <a:ext cx="468000" cy="1189034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2171" y="1547985"/>
            <a:ext cx="468000" cy="49959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3670" y="1547175"/>
            <a:ext cx="468000" cy="1642588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1208" y="2338587"/>
            <a:ext cx="468000" cy="1177663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7088" y="2842648"/>
            <a:ext cx="468000" cy="1329423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5641" y="3668711"/>
            <a:ext cx="468000" cy="846529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2220" y="4319627"/>
            <a:ext cx="468000" cy="679687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4117" y="4581929"/>
            <a:ext cx="468000" cy="1343483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3563" y="4992176"/>
            <a:ext cx="468000" cy="1662375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1129" y="440235"/>
            <a:ext cx="468000" cy="1499577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38900" y="922762"/>
            <a:ext cx="468000" cy="1675117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38210" y="2110205"/>
            <a:ext cx="1002206" cy="46800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4769" y="2496058"/>
            <a:ext cx="468000" cy="846857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4090" y="3191471"/>
            <a:ext cx="468000" cy="565500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8959" y="3558798"/>
            <a:ext cx="468000" cy="1015238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0323" y="3899967"/>
            <a:ext cx="468000" cy="1497965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54876" y="4551498"/>
            <a:ext cx="468000" cy="1307071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8878" y="5209540"/>
            <a:ext cx="468000" cy="11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4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3.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6" y="4465926"/>
            <a:ext cx="380415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Phileas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Fogg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>
                <a:solidFill>
                  <a:srgbClr val="8967AA"/>
                </a:solidFill>
              </a:rPr>
              <a:t>mit nyert az utazással?</a:t>
            </a:r>
          </a:p>
        </p:txBody>
      </p: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80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Bankrablás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Feleséget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75027" y="1457408"/>
            <a:ext cx="858741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Phileas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Fogg</a:t>
            </a:r>
            <a:r>
              <a:rPr lang="hu-HU" sz="1700" dirty="0" smtClean="0">
                <a:solidFill>
                  <a:srgbClr val="8967AA"/>
                </a:solidFill>
              </a:rPr>
              <a:t> hány nap alatt kerüli meg Verne Gyula regényében?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3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3012883"/>
            <a:ext cx="866258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Wilbur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smtClean="0">
                <a:solidFill>
                  <a:srgbClr val="8967AA"/>
                </a:solidFill>
              </a:rPr>
              <a:t>Fix mivel gyanúsítja a főszereplőt?</a:t>
            </a:r>
            <a:endParaRPr lang="hu-HU" sz="1700" dirty="0">
              <a:solidFill>
                <a:srgbClr val="8967AA"/>
              </a:solidFill>
            </a:endParaRPr>
          </a:p>
        </p:txBody>
      </p:sp>
      <p:grpSp>
        <p:nvGrpSpPr>
          <p:cNvPr id="345" name="Csoportba foglalás 344"/>
          <p:cNvGrpSpPr/>
          <p:nvPr/>
        </p:nvGrpSpPr>
        <p:grpSpPr>
          <a:xfrm>
            <a:off x="677856" y="1910674"/>
            <a:ext cx="8324434" cy="493719"/>
            <a:chOff x="677856" y="1910674"/>
            <a:chExt cx="8324434" cy="493719"/>
          </a:xfrm>
        </p:grpSpPr>
        <p:sp>
          <p:nvSpPr>
            <p:cNvPr id="351" name="Téglalap 350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2" name="Téglalap 351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3" name="Téglalap 352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4" name="Téglalap 353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5" name="Téglalap 354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6" name="Téglalap 355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7" name="Téglalap 356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8" name="Téglalap 357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9" name="Téglalap 358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0" name="Téglalap 359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1" name="Téglalap 360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2" name="Téglalap 361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3" name="Téglalap 362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4" name="Téglalap 363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5" name="Téglalap 364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6" name="Téglalap 365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7" name="Téglalap 366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8" name="Téglalap 367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9" name="Téglalap 368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0" name="Téglalap 369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1" name="Téglalap 370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2" name="Téglalap 371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3" name="Téglalap 372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4" name="Téglalap 373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5" name="Téglalap 374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6" name="Téglalap 375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7" name="Téglalap 376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8" name="Téglalap 377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9" name="Téglalap 378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0" name="Téglalap 379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1" name="Téglalap 380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2" name="Téglalap 381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3" name="Téglalap 382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4" name="Téglalap 383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5" name="Téglalap 384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6" name="Téglalap 385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7" name="Téglalap 386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8" name="Téglalap 387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9" name="Téglalap 388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0" name="Téglalap 389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1" name="Téglalap 390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2" name="Téglalap 391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3" name="Téglalap 392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4" name="Téglalap 393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5" name="Téglalap 394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6" name="Téglalap 395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7" name="Téglalap 396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8" name="Téglalap 397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9" name="Téglalap 398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0" name="Téglalap 399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1" name="Téglalap 400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2" name="Téglalap 401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3" name="Téglalap 402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4" name="Téglalap 403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5" name="Téglalap 404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6" name="Téglalap 405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7" name="Téglalap 406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8" name="Téglalap 407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9" name="Téglalap 408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0" name="Téglalap 409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1" name="Téglalap 410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2" name="Téglalap 411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3" name="Téglalap 412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4" name="Téglalap 413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5" name="Téglalap 414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6" name="Téglalap 415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7" name="Téglalap 416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8" name="Téglalap 417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9" name="Téglalap 418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0" name="Téglalap 419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1" name="Téglalap 420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2" name="Téglalap 421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3" name="Téglalap 422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4" name="Téglalap 423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5" name="Téglalap 424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6" name="Téglalap 425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7" name="Téglalap 426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8" name="Téglalap 427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9" name="Téglalap 428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0" name="Téglalap 429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1" name="Téglalap 430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2" name="Téglalap 431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3" name="Téglalap 432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4" name="Téglalap 433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5" name="Téglalap 434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6" name="Téglalap 435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7" name="Téglalap 436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8" name="Téglalap 437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9" name="Téglalap 438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0" name="Téglalap 439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1" name="Téglalap 440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2" name="Téglalap 441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3" name="Téglalap 442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4" name="Téglalap 443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5" name="Téglalap 444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6" name="Téglalap 445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7" name="Téglalap 446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8" name="Téglalap 447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9" name="Téglalap 448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0" name="Téglalap 449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1" name="Téglalap 450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2" name="Téglalap 451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3" name="Téglalap 452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4" name="Téglalap 453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5" name="Téglalap 454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6" name="Téglalap 455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7" name="Téglalap 456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8" name="Téglalap 457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9" name="Téglalap 458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0" name="Téglalap 459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1" name="Téglalap 460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2" name="Téglalap 461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3" name="Téglalap 462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4" name="Téglalap 463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5" name="Téglalap 464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6" name="Téglalap 465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7" name="Téglalap 466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8" name="Téglalap 467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9" name="Téglalap 468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0" name="Téglalap 469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1" name="Téglalap 470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2" name="Téglalap 471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3" name="Téglalap 472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4" name="Téglalap 473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5" name="Téglalap 474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6" name="Téglalap 475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7" name="Téglalap 476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8" name="Téglalap 477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9" name="Téglalap 478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0" name="Téglalap 479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1" name="Téglalap 480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2" name="Téglalap 481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3" name="Téglalap 482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4" name="Téglalap 483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5" name="Téglalap 484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6" name="Téglalap 485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7" name="Téglalap 486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8" name="Téglalap 487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9" name="Téglalap 488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0" name="Téglalap 489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1" name="Téglalap 490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2" name="Téglalap 491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3" name="Téglalap 492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4" name="Téglalap 493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5" name="Téglalap 494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6" name="Téglalap 495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7" name="Téglalap 496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8" name="Téglalap 497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9" name="Téglalap 498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0" name="Téglalap 499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1" name="Téglalap 500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2" name="Téglalap 501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3" name="Téglalap 502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4" name="Téglalap 503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5" name="Téglalap 504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6" name="Téglalap 505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07" name="Csoportba foglalás 506"/>
          <p:cNvGrpSpPr/>
          <p:nvPr/>
        </p:nvGrpSpPr>
        <p:grpSpPr>
          <a:xfrm>
            <a:off x="667410" y="3385906"/>
            <a:ext cx="8324434" cy="493719"/>
            <a:chOff x="677856" y="1910674"/>
            <a:chExt cx="8324434" cy="493719"/>
          </a:xfrm>
        </p:grpSpPr>
        <p:sp>
          <p:nvSpPr>
            <p:cNvPr id="508" name="Téglalap 507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9" name="Téglalap 508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0" name="Téglalap 509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1" name="Téglalap 510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2" name="Téglalap 511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3" name="Téglalap 512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4" name="Téglalap 513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5" name="Téglalap 514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6" name="Téglalap 515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7" name="Téglalap 516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8" name="Téglalap 517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9" name="Téglalap 518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0" name="Téglalap 519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1" name="Téglalap 520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2" name="Téglalap 521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3" name="Téglalap 522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4" name="Téglalap 523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5" name="Téglalap 524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6" name="Téglalap 525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7" name="Téglalap 526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8" name="Téglalap 527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9" name="Téglalap 528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0" name="Téglalap 529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1" name="Téglalap 530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2" name="Téglalap 531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3" name="Téglalap 532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4" name="Téglalap 533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5" name="Téglalap 534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6" name="Téglalap 535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7" name="Téglalap 536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8" name="Téglalap 537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9" name="Téglalap 538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0" name="Téglalap 539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1" name="Téglalap 540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2" name="Téglalap 541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3" name="Téglalap 542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4" name="Téglalap 543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5" name="Téglalap 544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6" name="Téglalap 545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7" name="Téglalap 546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8" name="Téglalap 547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9" name="Téglalap 548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0" name="Téglalap 549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1" name="Téglalap 550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2" name="Téglalap 551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3" name="Téglalap 552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4" name="Téglalap 553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5" name="Téglalap 554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6" name="Téglalap 555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7" name="Téglalap 556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8" name="Téglalap 557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9" name="Téglalap 558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0" name="Téglalap 559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1" name="Téglalap 560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2" name="Téglalap 561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3" name="Téglalap 562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4" name="Téglalap 563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5" name="Téglalap 564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6" name="Téglalap 565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7" name="Téglalap 566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8" name="Téglalap 567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9" name="Téglalap 568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0" name="Téglalap 569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1" name="Téglalap 570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2" name="Téglalap 571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3" name="Téglalap 572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4" name="Téglalap 573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5" name="Téglalap 574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6" name="Téglalap 575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7" name="Téglalap 576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8" name="Téglalap 577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9" name="Téglalap 578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0" name="Téglalap 579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1" name="Téglalap 580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2" name="Téglalap 581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3" name="Téglalap 582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4" name="Téglalap 583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5" name="Téglalap 584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6" name="Téglalap 585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7" name="Téglalap 586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8" name="Téglalap 587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9" name="Téglalap 588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0" name="Téglalap 589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1" name="Téglalap 590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2" name="Téglalap 591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3" name="Téglalap 592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4" name="Téglalap 593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5" name="Téglalap 594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6" name="Téglalap 595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7" name="Téglalap 596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8" name="Téglalap 597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9" name="Téglalap 598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0" name="Téglalap 599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1" name="Téglalap 600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2" name="Téglalap 601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3" name="Téglalap 602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4" name="Téglalap 603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5" name="Téglalap 604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6" name="Téglalap 605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7" name="Téglalap 606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8" name="Téglalap 607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9" name="Téglalap 608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0" name="Téglalap 609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1" name="Téglalap 610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2" name="Téglalap 611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3" name="Téglalap 612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4" name="Téglalap 613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5" name="Téglalap 614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6" name="Téglalap 615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7" name="Téglalap 616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8" name="Téglalap 617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9" name="Téglalap 618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0" name="Téglalap 619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1" name="Téglalap 620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2" name="Téglalap 621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3" name="Téglalap 622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4" name="Téglalap 623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5" name="Téglalap 624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6" name="Téglalap 625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7" name="Téglalap 626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8" name="Téglalap 627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9" name="Téglalap 628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0" name="Téglalap 629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1" name="Téglalap 630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2" name="Téglalap 631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3" name="Téglalap 632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4" name="Téglalap 633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5" name="Téglalap 634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6" name="Téglalap 635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7" name="Téglalap 636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8" name="Téglalap 637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9" name="Téglalap 638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0" name="Téglalap 639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1" name="Téglalap 640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2" name="Téglalap 641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3" name="Téglalap 642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4" name="Téglalap 643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5" name="Téglalap 644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6" name="Téglalap 645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7" name="Téglalap 646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8" name="Téglalap 647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9" name="Téglalap 648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0" name="Téglalap 649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1" name="Téglalap 650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2" name="Téglalap 651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3" name="Téglalap 652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4" name="Téglalap 653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5" name="Téglalap 654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6" name="Téglalap 655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7" name="Téglalap 656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8" name="Téglalap 657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9" name="Téglalap 658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0" name="Téglalap 659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1" name="Téglalap 660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2" name="Téglalap 661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3" name="Téglalap 662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64" name="Csoportba foglalás 663"/>
          <p:cNvGrpSpPr/>
          <p:nvPr/>
        </p:nvGrpSpPr>
        <p:grpSpPr>
          <a:xfrm>
            <a:off x="677856" y="4925066"/>
            <a:ext cx="8324434" cy="493719"/>
            <a:chOff x="677856" y="1910674"/>
            <a:chExt cx="8324434" cy="493719"/>
          </a:xfrm>
        </p:grpSpPr>
        <p:sp>
          <p:nvSpPr>
            <p:cNvPr id="665" name="Téglalap 664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6" name="Téglalap 665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7" name="Téglalap 666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8" name="Téglalap 667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9" name="Téglalap 668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0" name="Téglalap 669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1" name="Téglalap 670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2" name="Téglalap 671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3" name="Téglalap 672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4" name="Téglalap 673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5" name="Téglalap 674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6" name="Téglalap 675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7" name="Téglalap 676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8" name="Téglalap 677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9" name="Téglalap 678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0" name="Téglalap 679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1" name="Téglalap 680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2" name="Téglalap 681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3" name="Téglalap 682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4" name="Téglalap 683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5" name="Téglalap 684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6" name="Téglalap 685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7" name="Téglalap 686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8" name="Téglalap 687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9" name="Téglalap 688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0" name="Téglalap 689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1" name="Téglalap 690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2" name="Téglalap 691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3" name="Téglalap 692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4" name="Téglalap 693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5" name="Téglalap 694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6" name="Téglalap 695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7" name="Téglalap 696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8" name="Téglalap 697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9" name="Téglalap 698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0" name="Téglalap 699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1" name="Téglalap 700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2" name="Téglalap 701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3" name="Téglalap 702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4" name="Téglalap 703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5" name="Téglalap 704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6" name="Téglalap 705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7" name="Téglalap 706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8" name="Téglalap 707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9" name="Téglalap 708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0" name="Téglalap 709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1" name="Téglalap 710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2" name="Téglalap 711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3" name="Téglalap 712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4" name="Téglalap 713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5" name="Téglalap 714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6" name="Téglalap 715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7" name="Téglalap 716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8" name="Téglalap 717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9" name="Téglalap 718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0" name="Téglalap 719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1" name="Téglalap 720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2" name="Téglalap 721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3" name="Téglalap 722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4" name="Téglalap 723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5" name="Téglalap 724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6" name="Téglalap 725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7" name="Téglalap 726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8" name="Téglalap 727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9" name="Téglalap 728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0" name="Téglalap 729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1" name="Téglalap 730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2" name="Téglalap 731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3" name="Téglalap 732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4" name="Téglalap 733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5" name="Téglalap 734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6" name="Téglalap 735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7" name="Téglalap 736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8" name="Téglalap 737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9" name="Téglalap 738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0" name="Téglalap 739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1" name="Téglalap 740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2" name="Téglalap 741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3" name="Téglalap 742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4" name="Téglalap 743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5" name="Téglalap 744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6" name="Téglalap 745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7" name="Téglalap 746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8" name="Téglalap 747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9" name="Téglalap 748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0" name="Téglalap 749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1" name="Téglalap 750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2" name="Téglalap 751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3" name="Téglalap 752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4" name="Téglalap 753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5" name="Téglalap 754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6" name="Téglalap 755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7" name="Téglalap 756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8" name="Téglalap 757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9" name="Téglalap 758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0" name="Téglalap 759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1" name="Téglalap 760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2" name="Téglalap 761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3" name="Téglalap 762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4" name="Téglalap 763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5" name="Téglalap 764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6" name="Téglalap 765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7" name="Téglalap 766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8" name="Téglalap 767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9" name="Téglalap 768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0" name="Téglalap 769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1" name="Téglalap 770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2" name="Téglalap 771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3" name="Téglalap 772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4" name="Téglalap 773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5" name="Téglalap 774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6" name="Téglalap 775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7" name="Téglalap 776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8" name="Téglalap 777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9" name="Téglalap 778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0" name="Téglalap 779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1" name="Téglalap 780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2" name="Téglalap 781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3" name="Téglalap 782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4" name="Téglalap 783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5" name="Téglalap 784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6" name="Téglalap 785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7" name="Téglalap 786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8" name="Téglalap 787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9" name="Téglalap 788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0" name="Téglalap 789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1" name="Téglalap 790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2" name="Téglalap 791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3" name="Téglalap 792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4" name="Téglalap 793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5" name="Téglalap 794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6" name="Téglalap 795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7" name="Téglalap 796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8" name="Téglalap 797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9" name="Téglalap 798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0" name="Téglalap 799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1" name="Téglalap 800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2" name="Téglalap 801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3" name="Téglalap 802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4" name="Téglalap 803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5" name="Téglalap 804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6" name="Téglalap 805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7" name="Téglalap 806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8" name="Téglalap 807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9" name="Téglalap 808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0" name="Téglalap 809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1" name="Téglalap 810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2" name="Téglalap 811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3" name="Téglalap 812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4" name="Téglalap 813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5" name="Téglalap 814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6" name="Téglalap 815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7" name="Téglalap 816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8" name="Téglalap 817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9" name="Téglalap 818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0" name="Téglalap 819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821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kódold le a feladványokat.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Amire figyelj: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- egy színt a betűket alkotó rövid és hosszú jelekhez és a szavak közötti szünetekhez. A magyar két- és három jegyű mássalhangzók elemeit el választásához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harmadik színt. 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Rövid:     Hosszú:         Jelek között elválasztó:      Szavak között szünet:      Két- és három jegyű mássalhangzók közötti elválasztó: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822" name="Téglalap 821"/>
          <p:cNvSpPr/>
          <p:nvPr/>
        </p:nvSpPr>
        <p:spPr>
          <a:xfrm>
            <a:off x="1155028" y="1291085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3" name="Téglalap 822"/>
          <p:cNvSpPr/>
          <p:nvPr/>
        </p:nvSpPr>
        <p:spPr>
          <a:xfrm>
            <a:off x="1791970" y="128176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4" name="Téglalap 823"/>
          <p:cNvSpPr/>
          <p:nvPr/>
        </p:nvSpPr>
        <p:spPr>
          <a:xfrm>
            <a:off x="1901684" y="1287448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5" name="Téglalap 824"/>
          <p:cNvSpPr/>
          <p:nvPr/>
        </p:nvSpPr>
        <p:spPr>
          <a:xfrm>
            <a:off x="3405529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6" name="Téglalap 825"/>
          <p:cNvSpPr/>
          <p:nvPr/>
        </p:nvSpPr>
        <p:spPr>
          <a:xfrm>
            <a:off x="4867434" y="1278744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7" name="Téglalap 826"/>
          <p:cNvSpPr/>
          <p:nvPr/>
        </p:nvSpPr>
        <p:spPr>
          <a:xfrm>
            <a:off x="8129966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25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 smtClean="0"/>
              <a:t>Morze-kód fejtés 3. - megoldás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1038" y="2123837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80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81038" y="3588186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Bankrablás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81038" y="5331711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accent3"/>
                </a:solidFill>
              </a:rPr>
              <a:t>F</a:t>
            </a:r>
            <a:r>
              <a:rPr lang="hu-HU" sz="1600" b="1" dirty="0" smtClean="0">
                <a:solidFill>
                  <a:schemeClr val="accent3"/>
                </a:solidFill>
              </a:rPr>
              <a:t>eleséget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6" y="4264078"/>
            <a:ext cx="380415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Phileas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Fogg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>
                <a:solidFill>
                  <a:srgbClr val="8967AA"/>
                </a:solidFill>
              </a:rPr>
              <a:t>mit nyert az utazással?</a:t>
            </a:r>
          </a:p>
        </p:txBody>
      </p:sp>
      <p:sp>
        <p:nvSpPr>
          <p:cNvPr id="2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10" y="2549156"/>
            <a:ext cx="866258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Wilbur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smtClean="0">
                <a:solidFill>
                  <a:srgbClr val="8967AA"/>
                </a:solidFill>
              </a:rPr>
              <a:t>Fix mivel gyanúsítja a főszereplőt?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1120789"/>
            <a:ext cx="858741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Phileas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Fogg</a:t>
            </a:r>
            <a:r>
              <a:rPr lang="hu-HU" sz="1700" dirty="0" smtClean="0">
                <a:solidFill>
                  <a:srgbClr val="8967AA"/>
                </a:solidFill>
              </a:rPr>
              <a:t> hány nap alatt kerüli meg Verne Gyula regényében?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2542561" y="-326263"/>
            <a:ext cx="468000" cy="419104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20000">
            <a:off x="4945788" y="-1292542"/>
            <a:ext cx="576000" cy="909683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40000">
            <a:off x="4269727" y="1145540"/>
            <a:ext cx="432000" cy="76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4.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33179" y="3189789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1466667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címe</a:t>
            </a: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5" y="3256973"/>
            <a:ext cx="3132273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főszereplő megszelídítette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7821" y="1748675"/>
            <a:ext cx="468000" cy="66929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1746" y="518374"/>
            <a:ext cx="468000" cy="31545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00362" y="-744269"/>
            <a:ext cx="499923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3908" y="1389870"/>
            <a:ext cx="468000" cy="5153170"/>
          </a:xfrm>
          <a:prstGeom prst="rect">
            <a:avLst/>
          </a:prstGeom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33179" y="4644895"/>
            <a:ext cx="384659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megöntözött virág fajtája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2858" y="1926158"/>
            <a:ext cx="498643" cy="6858000"/>
          </a:xfrm>
          <a:prstGeom prst="rect">
            <a:avLst/>
          </a:prstGeom>
        </p:spPr>
      </p:pic>
      <p:sp>
        <p:nvSpPr>
          <p:cNvPr id="19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</a:t>
            </a:r>
            <a:r>
              <a:rPr lang="hu-HU" sz="1000" dirty="0" err="1">
                <a:solidFill>
                  <a:srgbClr val="8967AA"/>
                </a:solidFill>
              </a:rPr>
              <a:t>fejts</a:t>
            </a:r>
            <a:r>
              <a:rPr lang="hu-HU" sz="1000" dirty="0">
                <a:solidFill>
                  <a:srgbClr val="8967AA"/>
                </a:solidFill>
              </a:rPr>
              <a:t> meg a feladványokat és írd le a vonalra a megfejtést.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Vedd figyelembe: A betűket alkotó rövid és hosszú jelek közötti szüneteket a vízkék, fél elemek jelzik. A betűk közötti szüneteket a vajszínű, egész kockák jelölik. A sötét kék kockák a magyar két- és három jegyű mássalhangzók elemeit választják el. A hosszú magánhangzóknál a zárójelben a Morze-kódban keresendő betűt találod. 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4.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10" y="1458632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címe</a:t>
            </a:r>
          </a:p>
        </p:txBody>
      </p:sp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5" y="4465926"/>
            <a:ext cx="384659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megöntözött virág fajtája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5" y="3014471"/>
            <a:ext cx="3132273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főszereplő megszelídítette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A kis herceg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Ró(ö)</a:t>
            </a:r>
            <a:r>
              <a:rPr lang="hu-HU" sz="1600" b="1" dirty="0" err="1" smtClean="0">
                <a:solidFill>
                  <a:schemeClr val="accent3"/>
                </a:solidFill>
              </a:rPr>
              <a:t>ka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Ró(ö)</a:t>
            </a:r>
            <a:r>
              <a:rPr lang="hu-HU" sz="1600" b="1" dirty="0" err="1" smtClean="0">
                <a:solidFill>
                  <a:schemeClr val="accent3"/>
                </a:solidFill>
              </a:rPr>
              <a:t>zsa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grpSp>
        <p:nvGrpSpPr>
          <p:cNvPr id="345" name="Csoportba foglalás 344"/>
          <p:cNvGrpSpPr/>
          <p:nvPr/>
        </p:nvGrpSpPr>
        <p:grpSpPr>
          <a:xfrm>
            <a:off x="677856" y="1910674"/>
            <a:ext cx="8324434" cy="493719"/>
            <a:chOff x="677856" y="1910674"/>
            <a:chExt cx="8324434" cy="493719"/>
          </a:xfrm>
        </p:grpSpPr>
        <p:sp>
          <p:nvSpPr>
            <p:cNvPr id="349" name="Téglalap 348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0" name="Téglalap 349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1" name="Téglalap 350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2" name="Téglalap 351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3" name="Téglalap 352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4" name="Téglalap 353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5" name="Téglalap 354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6" name="Téglalap 355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7" name="Téglalap 356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8" name="Téglalap 357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9" name="Téglalap 358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0" name="Téglalap 359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1" name="Téglalap 360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2" name="Téglalap 361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3" name="Téglalap 362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4" name="Téglalap 363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5" name="Téglalap 364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6" name="Téglalap 365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7" name="Téglalap 366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8" name="Téglalap 367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9" name="Téglalap 368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0" name="Téglalap 369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1" name="Téglalap 370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2" name="Téglalap 371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3" name="Téglalap 372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4" name="Téglalap 373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5" name="Téglalap 374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6" name="Téglalap 375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7" name="Téglalap 376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8" name="Téglalap 377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9" name="Téglalap 378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0" name="Téglalap 379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1" name="Téglalap 380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2" name="Téglalap 381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3" name="Téglalap 382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4" name="Téglalap 383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5" name="Téglalap 384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6" name="Téglalap 385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7" name="Téglalap 386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8" name="Téglalap 387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9" name="Téglalap 388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0" name="Téglalap 389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1" name="Téglalap 390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2" name="Téglalap 391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3" name="Téglalap 392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4" name="Téglalap 393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5" name="Téglalap 394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6" name="Téglalap 395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7" name="Téglalap 396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8" name="Téglalap 397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9" name="Téglalap 398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0" name="Téglalap 399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1" name="Téglalap 400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2" name="Téglalap 401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3" name="Téglalap 402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4" name="Téglalap 403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5" name="Téglalap 404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6" name="Téglalap 405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7" name="Téglalap 406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8" name="Téglalap 407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9" name="Téglalap 408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0" name="Téglalap 409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1" name="Téglalap 410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2" name="Téglalap 411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3" name="Téglalap 412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4" name="Téglalap 413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5" name="Téglalap 414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6" name="Téglalap 415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7" name="Téglalap 416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8" name="Téglalap 417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9" name="Téglalap 418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0" name="Téglalap 419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1" name="Téglalap 420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2" name="Téglalap 421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3" name="Téglalap 422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4" name="Téglalap 423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5" name="Téglalap 424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6" name="Téglalap 425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7" name="Téglalap 426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8" name="Téglalap 427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9" name="Téglalap 428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0" name="Téglalap 429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1" name="Téglalap 430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2" name="Téglalap 431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3" name="Téglalap 432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4" name="Téglalap 433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5" name="Téglalap 434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6" name="Téglalap 435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7" name="Téglalap 436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8" name="Téglalap 437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9" name="Téglalap 438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0" name="Téglalap 439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1" name="Téglalap 440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2" name="Téglalap 441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3" name="Téglalap 442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4" name="Téglalap 443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5" name="Téglalap 444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6" name="Téglalap 445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7" name="Téglalap 446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8" name="Téglalap 447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9" name="Téglalap 448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0" name="Téglalap 449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1" name="Téglalap 450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2" name="Téglalap 451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3" name="Téglalap 452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4" name="Téglalap 453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5" name="Téglalap 454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6" name="Téglalap 455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7" name="Téglalap 456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8" name="Téglalap 457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9" name="Téglalap 458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0" name="Téglalap 459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1" name="Téglalap 460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2" name="Téglalap 461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3" name="Téglalap 462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4" name="Téglalap 463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5" name="Téglalap 464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6" name="Téglalap 465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7" name="Téglalap 466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8" name="Téglalap 467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9" name="Téglalap 468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0" name="Téglalap 469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1" name="Téglalap 470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2" name="Téglalap 471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3" name="Téglalap 472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4" name="Téglalap 473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5" name="Téglalap 474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6" name="Téglalap 475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7" name="Téglalap 476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8" name="Téglalap 477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9" name="Téglalap 478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0" name="Téglalap 479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1" name="Téglalap 480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2" name="Téglalap 481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3" name="Téglalap 482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4" name="Téglalap 483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5" name="Téglalap 484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6" name="Téglalap 485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7" name="Téglalap 486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8" name="Téglalap 487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9" name="Téglalap 488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0" name="Téglalap 489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1" name="Téglalap 490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2" name="Téglalap 491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3" name="Téglalap 492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4" name="Téglalap 493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5" name="Téglalap 494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6" name="Téglalap 495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7" name="Téglalap 496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8" name="Téglalap 497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9" name="Téglalap 498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0" name="Téglalap 499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1" name="Téglalap 500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2" name="Téglalap 501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3" name="Téglalap 502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4" name="Téglalap 503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05" name="Csoportba foglalás 504"/>
          <p:cNvGrpSpPr/>
          <p:nvPr/>
        </p:nvGrpSpPr>
        <p:grpSpPr>
          <a:xfrm>
            <a:off x="667410" y="3385906"/>
            <a:ext cx="8324434" cy="493719"/>
            <a:chOff x="677856" y="1910674"/>
            <a:chExt cx="8324434" cy="493719"/>
          </a:xfrm>
        </p:grpSpPr>
        <p:sp>
          <p:nvSpPr>
            <p:cNvPr id="506" name="Téglalap 505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7" name="Téglalap 506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8" name="Téglalap 507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9" name="Téglalap 508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0" name="Téglalap 509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1" name="Téglalap 510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2" name="Téglalap 511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3" name="Téglalap 512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4" name="Téglalap 513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5" name="Téglalap 514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6" name="Téglalap 515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7" name="Téglalap 516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8" name="Téglalap 517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9" name="Téglalap 518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0" name="Téglalap 519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1" name="Téglalap 520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2" name="Téglalap 521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3" name="Téglalap 522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4" name="Téglalap 523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5" name="Téglalap 524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6" name="Téglalap 525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7" name="Téglalap 526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8" name="Téglalap 527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9" name="Téglalap 528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0" name="Téglalap 529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1" name="Téglalap 530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2" name="Téglalap 531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3" name="Téglalap 532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4" name="Téglalap 533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5" name="Téglalap 534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6" name="Téglalap 535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7" name="Téglalap 536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8" name="Téglalap 537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9" name="Téglalap 538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0" name="Téglalap 539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1" name="Téglalap 540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2" name="Téglalap 541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3" name="Téglalap 542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4" name="Téglalap 543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5" name="Téglalap 544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6" name="Téglalap 545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7" name="Téglalap 546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8" name="Téglalap 547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9" name="Téglalap 548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0" name="Téglalap 549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1" name="Téglalap 550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2" name="Téglalap 551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3" name="Téglalap 552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4" name="Téglalap 553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5" name="Téglalap 554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6" name="Téglalap 555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7" name="Téglalap 556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8" name="Téglalap 557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9" name="Téglalap 558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0" name="Téglalap 559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1" name="Téglalap 560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2" name="Téglalap 561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3" name="Téglalap 562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4" name="Téglalap 563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5" name="Téglalap 564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6" name="Téglalap 565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7" name="Téglalap 566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8" name="Téglalap 567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9" name="Téglalap 568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0" name="Téglalap 569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1" name="Téglalap 570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2" name="Téglalap 571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3" name="Téglalap 572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4" name="Téglalap 573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5" name="Téglalap 574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6" name="Téglalap 575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7" name="Téglalap 576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8" name="Téglalap 577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9" name="Téglalap 578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0" name="Téglalap 579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1" name="Téglalap 580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2" name="Téglalap 581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3" name="Téglalap 582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4" name="Téglalap 583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5" name="Téglalap 584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6" name="Téglalap 585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7" name="Téglalap 586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8" name="Téglalap 587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9" name="Téglalap 588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0" name="Téglalap 589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1" name="Téglalap 590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2" name="Téglalap 591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3" name="Téglalap 592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4" name="Téglalap 593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5" name="Téglalap 594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6" name="Téglalap 595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7" name="Téglalap 596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8" name="Téglalap 597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9" name="Téglalap 598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0" name="Téglalap 599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1" name="Téglalap 600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2" name="Téglalap 601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3" name="Téglalap 602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4" name="Téglalap 603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5" name="Téglalap 604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6" name="Téglalap 605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7" name="Téglalap 606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8" name="Téglalap 607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9" name="Téglalap 608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0" name="Téglalap 609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1" name="Téglalap 610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2" name="Téglalap 611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3" name="Téglalap 612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4" name="Téglalap 613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5" name="Téglalap 614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6" name="Téglalap 615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7" name="Téglalap 616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8" name="Téglalap 617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9" name="Téglalap 618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0" name="Téglalap 619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1" name="Téglalap 620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2" name="Téglalap 621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3" name="Téglalap 622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4" name="Téglalap 623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5" name="Téglalap 624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6" name="Téglalap 625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7" name="Téglalap 626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8" name="Téglalap 627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9" name="Téglalap 628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0" name="Téglalap 629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1" name="Téglalap 630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2" name="Téglalap 631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3" name="Téglalap 632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4" name="Téglalap 633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5" name="Téglalap 634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6" name="Téglalap 635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7" name="Téglalap 636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8" name="Téglalap 637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9" name="Téglalap 638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0" name="Téglalap 639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1" name="Téglalap 640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2" name="Téglalap 641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3" name="Téglalap 642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4" name="Téglalap 643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5" name="Téglalap 644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6" name="Téglalap 645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7" name="Téglalap 646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8" name="Téglalap 647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9" name="Téglalap 648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0" name="Téglalap 649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1" name="Téglalap 650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2" name="Téglalap 651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3" name="Téglalap 652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4" name="Téglalap 653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5" name="Téglalap 654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6" name="Téglalap 655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7" name="Téglalap 656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8" name="Téglalap 657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9" name="Téglalap 658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0" name="Téglalap 659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1" name="Téglalap 660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62" name="Csoportba foglalás 661"/>
          <p:cNvGrpSpPr/>
          <p:nvPr/>
        </p:nvGrpSpPr>
        <p:grpSpPr>
          <a:xfrm>
            <a:off x="677856" y="4925066"/>
            <a:ext cx="8324434" cy="493719"/>
            <a:chOff x="677856" y="1910674"/>
            <a:chExt cx="8324434" cy="493719"/>
          </a:xfrm>
        </p:grpSpPr>
        <p:sp>
          <p:nvSpPr>
            <p:cNvPr id="663" name="Téglalap 662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4" name="Téglalap 663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5" name="Téglalap 664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6" name="Téglalap 665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7" name="Téglalap 666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8" name="Téglalap 667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9" name="Téglalap 668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0" name="Téglalap 669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1" name="Téglalap 670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2" name="Téglalap 671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3" name="Téglalap 672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4" name="Téglalap 673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5" name="Téglalap 674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6" name="Téglalap 675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7" name="Téglalap 676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8" name="Téglalap 677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9" name="Téglalap 678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0" name="Téglalap 679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1" name="Téglalap 680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2" name="Téglalap 681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3" name="Téglalap 682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4" name="Téglalap 683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5" name="Téglalap 684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6" name="Téglalap 685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7" name="Téglalap 686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8" name="Téglalap 687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9" name="Téglalap 688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0" name="Téglalap 689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1" name="Téglalap 690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2" name="Téglalap 691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3" name="Téglalap 692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4" name="Téglalap 693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5" name="Téglalap 694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6" name="Téglalap 695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7" name="Téglalap 696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8" name="Téglalap 697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9" name="Téglalap 698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0" name="Téglalap 699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1" name="Téglalap 700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2" name="Téglalap 701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3" name="Téglalap 702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4" name="Téglalap 703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5" name="Téglalap 704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6" name="Téglalap 705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7" name="Téglalap 706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8" name="Téglalap 707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9" name="Téglalap 708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0" name="Téglalap 709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1" name="Téglalap 710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2" name="Téglalap 711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3" name="Téglalap 712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4" name="Téglalap 713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5" name="Téglalap 714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6" name="Téglalap 715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7" name="Téglalap 716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8" name="Téglalap 717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9" name="Téglalap 718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0" name="Téglalap 719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1" name="Téglalap 720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2" name="Téglalap 721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3" name="Téglalap 722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4" name="Téglalap 723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5" name="Téglalap 724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6" name="Téglalap 725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7" name="Téglalap 726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8" name="Téglalap 727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9" name="Téglalap 728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0" name="Téglalap 729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1" name="Téglalap 730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2" name="Téglalap 731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3" name="Téglalap 732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4" name="Téglalap 733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5" name="Téglalap 734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6" name="Téglalap 735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7" name="Téglalap 736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8" name="Téglalap 737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9" name="Téglalap 738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0" name="Téglalap 739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1" name="Téglalap 740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2" name="Téglalap 741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3" name="Téglalap 742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4" name="Téglalap 743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5" name="Téglalap 744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6" name="Téglalap 745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7" name="Téglalap 746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8" name="Téglalap 747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9" name="Téglalap 748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0" name="Téglalap 749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1" name="Téglalap 750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2" name="Téglalap 751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3" name="Téglalap 752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4" name="Téglalap 753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5" name="Téglalap 754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6" name="Téglalap 755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7" name="Téglalap 756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8" name="Téglalap 757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9" name="Téglalap 758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0" name="Téglalap 759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1" name="Téglalap 760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2" name="Téglalap 761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3" name="Téglalap 762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4" name="Téglalap 763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5" name="Téglalap 764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6" name="Téglalap 765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7" name="Téglalap 766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8" name="Téglalap 767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9" name="Téglalap 768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0" name="Téglalap 769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1" name="Téglalap 770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2" name="Téglalap 771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3" name="Téglalap 772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4" name="Téglalap 773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5" name="Téglalap 774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6" name="Téglalap 775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7" name="Téglalap 776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8" name="Téglalap 777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9" name="Téglalap 778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0" name="Téglalap 779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1" name="Téglalap 780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2" name="Téglalap 781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3" name="Téglalap 782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4" name="Téglalap 783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5" name="Téglalap 784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6" name="Téglalap 785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7" name="Téglalap 786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8" name="Téglalap 787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9" name="Téglalap 788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0" name="Téglalap 789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1" name="Téglalap 790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2" name="Téglalap 791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3" name="Téglalap 792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4" name="Téglalap 793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5" name="Téglalap 794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6" name="Téglalap 795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7" name="Téglalap 796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8" name="Téglalap 797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9" name="Téglalap 798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0" name="Téglalap 799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1" name="Téglalap 800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2" name="Téglalap 801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3" name="Téglalap 802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4" name="Téglalap 803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5" name="Téglalap 804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6" name="Téglalap 805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7" name="Téglalap 806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8" name="Téglalap 807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9" name="Téglalap 808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0" name="Téglalap 809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1" name="Téglalap 810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2" name="Téglalap 811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3" name="Téglalap 812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4" name="Téglalap 813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5" name="Téglalap 814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6" name="Téglalap 815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7" name="Téglalap 816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8" name="Téglalap 817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819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kódold le a feladványokat.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Amire figyelj: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- egy színt a betűket alkotó rövid és hosszú jelekhez és a szavak közötti szünetekhez. A magyar két- és három jegyű mássalhangzók elemeit el választásához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harmadik színt. 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Rövid:     Hosszú:         Jelek között elválasztó:      Szavak között szünet:     Két- és három jegyű mássalhangzók közötti elválasztó: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820" name="Téglalap 819"/>
          <p:cNvSpPr/>
          <p:nvPr/>
        </p:nvSpPr>
        <p:spPr>
          <a:xfrm>
            <a:off x="1155028" y="1291085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1" name="Téglalap 820"/>
          <p:cNvSpPr/>
          <p:nvPr/>
        </p:nvSpPr>
        <p:spPr>
          <a:xfrm>
            <a:off x="1791970" y="128176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2" name="Téglalap 821"/>
          <p:cNvSpPr/>
          <p:nvPr/>
        </p:nvSpPr>
        <p:spPr>
          <a:xfrm>
            <a:off x="1901684" y="1287448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3" name="Téglalap 822"/>
          <p:cNvSpPr/>
          <p:nvPr/>
        </p:nvSpPr>
        <p:spPr>
          <a:xfrm>
            <a:off x="3405529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4" name="Téglalap 823"/>
          <p:cNvSpPr/>
          <p:nvPr/>
        </p:nvSpPr>
        <p:spPr>
          <a:xfrm>
            <a:off x="4867434" y="1278744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5" name="Téglalap 824"/>
          <p:cNvSpPr/>
          <p:nvPr/>
        </p:nvSpPr>
        <p:spPr>
          <a:xfrm>
            <a:off x="8129966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3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 smtClean="0"/>
              <a:t>Morze-kód fejtés 4. - megoldás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1038" y="2530265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A kis herceg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94666" y="3935958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accent3"/>
                </a:solidFill>
              </a:rPr>
              <a:t>R</a:t>
            </a:r>
            <a:r>
              <a:rPr lang="hu-HU" sz="1600" b="1" dirty="0" smtClean="0">
                <a:solidFill>
                  <a:schemeClr val="accent3"/>
                </a:solidFill>
              </a:rPr>
              <a:t>ó(ö)</a:t>
            </a:r>
            <a:r>
              <a:rPr lang="hu-HU" sz="1600" b="1" dirty="0" err="1" smtClean="0">
                <a:solidFill>
                  <a:schemeClr val="accent3"/>
                </a:solidFill>
              </a:rPr>
              <a:t>ka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94666" y="5463345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Ró(ö)</a:t>
            </a:r>
            <a:r>
              <a:rPr lang="hu-HU" sz="1600" b="1" dirty="0" err="1" smtClean="0">
                <a:solidFill>
                  <a:schemeClr val="accent3"/>
                </a:solidFill>
              </a:rPr>
              <a:t>zsa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989155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</a:t>
            </a:r>
            <a:r>
              <a:rPr lang="hu-HU" sz="1700" dirty="0" smtClean="0">
                <a:solidFill>
                  <a:srgbClr val="8967AA"/>
                </a:solidFill>
              </a:rPr>
              <a:t>címe 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2828486"/>
            <a:ext cx="3132273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főszereplő megszelídítette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1162" y="1284479"/>
            <a:ext cx="468000" cy="66929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5087" y="54178"/>
            <a:ext cx="468000" cy="3154585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73703" y="-1208465"/>
            <a:ext cx="499923" cy="68580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7251" y="952935"/>
            <a:ext cx="468000" cy="515317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60717" y="1668304"/>
            <a:ext cx="498643" cy="6858000"/>
          </a:xfrm>
          <a:prstGeom prst="rect">
            <a:avLst/>
          </a:prstGeom>
        </p:spPr>
      </p:pic>
      <p:sp>
        <p:nvSpPr>
          <p:cNvPr id="2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4324677"/>
            <a:ext cx="384659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megöntözött virág fajtája</a:t>
            </a:r>
            <a:endParaRPr lang="hu-HU" sz="17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5.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00589" y="3358704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637910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10" y="1458632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címe</a:t>
            </a: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1" y="3444237"/>
            <a:ext cx="388646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Szív Királynő kedvelt ütősjátéka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5" y="4783810"/>
            <a:ext cx="846000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 smtClean="0">
                <a:solidFill>
                  <a:srgbClr val="8967AA"/>
                </a:solidFill>
              </a:rPr>
              <a:t>Alíz</a:t>
            </a:r>
            <a:r>
              <a:rPr lang="hu-HU" sz="1700" dirty="0" smtClean="0">
                <a:solidFill>
                  <a:srgbClr val="8967AA"/>
                </a:solidFill>
              </a:rPr>
              <a:t> ebbe harapott bele, hogy megváltozzon a mérete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231260" y="198761"/>
            <a:ext cx="360000" cy="357987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5429" y="97477"/>
            <a:ext cx="360000" cy="46282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20978" y="-488209"/>
            <a:ext cx="360000" cy="655931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19338" y="1647679"/>
            <a:ext cx="324000" cy="222772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b="17535"/>
          <a:stretch/>
        </p:blipFill>
        <p:spPr>
          <a:xfrm rot="5400000">
            <a:off x="7161078" y="2617651"/>
            <a:ext cx="216000" cy="21341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0244" y="1660150"/>
            <a:ext cx="324000" cy="149264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66013" y="606843"/>
            <a:ext cx="468000" cy="695738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3263447" y="2549272"/>
            <a:ext cx="468000" cy="5752252"/>
          </a:xfrm>
          <a:prstGeom prst="rect">
            <a:avLst/>
          </a:prstGeom>
        </p:spPr>
      </p:pic>
      <p:sp>
        <p:nvSpPr>
          <p:cNvPr id="22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</a:t>
            </a:r>
            <a:r>
              <a:rPr lang="hu-HU" sz="1000" dirty="0" err="1">
                <a:solidFill>
                  <a:srgbClr val="8967AA"/>
                </a:solidFill>
              </a:rPr>
              <a:t>fejts</a:t>
            </a:r>
            <a:r>
              <a:rPr lang="hu-HU" sz="1000" dirty="0">
                <a:solidFill>
                  <a:srgbClr val="8967AA"/>
                </a:solidFill>
              </a:rPr>
              <a:t> meg a feladványokat és írd le a vonalra a megfejtést.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Vedd figyelembe: A betűket alkotó rövid és hosszú jelek közötti szüneteket a vízkék, fél elemek jelzik. A betűk közötti szüneteket a vajszínű, egész kockák jelölik. A sötét kék kockák a magyar két- és három jegyű mássalhangzók elemeit választják el. A hosszú magánhangzóknál a zárójelben a Morze-kódban keresendő betűt találod. 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5.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5" y="3014471"/>
            <a:ext cx="388646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Szív Királynő kedvelt ütősjátéka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Alí</a:t>
            </a:r>
            <a:r>
              <a:rPr lang="hu-HU" sz="1600" b="1" dirty="0" smtClean="0">
                <a:solidFill>
                  <a:schemeClr val="accent3"/>
                </a:solidFill>
              </a:rPr>
              <a:t>(i)z csodaországban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Krokett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Gomba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10" y="1458632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címe</a:t>
            </a:r>
          </a:p>
        </p:txBody>
      </p:sp>
      <p:sp>
        <p:nvSpPr>
          <p:cNvPr id="3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10" y="4433564"/>
            <a:ext cx="846000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Alíz</a:t>
            </a:r>
            <a:r>
              <a:rPr lang="hu-HU" sz="1700" dirty="0">
                <a:solidFill>
                  <a:srgbClr val="8967AA"/>
                </a:solidFill>
              </a:rPr>
              <a:t> ebbe harapott bele, </a:t>
            </a:r>
            <a:r>
              <a:rPr lang="hu-HU" sz="1700" dirty="0" smtClean="0">
                <a:solidFill>
                  <a:srgbClr val="8967AA"/>
                </a:solidFill>
              </a:rPr>
              <a:t>hogy megváltozzon a mérete </a:t>
            </a:r>
            <a:endParaRPr lang="hu-HU" sz="1700" dirty="0">
              <a:solidFill>
                <a:srgbClr val="8967AA"/>
              </a:solidFill>
            </a:endParaRPr>
          </a:p>
        </p:txBody>
      </p:sp>
      <p:grpSp>
        <p:nvGrpSpPr>
          <p:cNvPr id="350" name="Csoportba foglalás 349"/>
          <p:cNvGrpSpPr/>
          <p:nvPr/>
        </p:nvGrpSpPr>
        <p:grpSpPr>
          <a:xfrm>
            <a:off x="677856" y="1910674"/>
            <a:ext cx="8324434" cy="493719"/>
            <a:chOff x="677856" y="1910674"/>
            <a:chExt cx="8324434" cy="493719"/>
          </a:xfrm>
        </p:grpSpPr>
        <p:sp>
          <p:nvSpPr>
            <p:cNvPr id="351" name="Téglalap 350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2" name="Téglalap 351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3" name="Téglalap 352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4" name="Téglalap 353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5" name="Téglalap 354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6" name="Téglalap 355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7" name="Téglalap 356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8" name="Téglalap 357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9" name="Téglalap 358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0" name="Téglalap 359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1" name="Téglalap 360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2" name="Téglalap 361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3" name="Téglalap 362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4" name="Téglalap 363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5" name="Téglalap 364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6" name="Téglalap 365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7" name="Téglalap 366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8" name="Téglalap 367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9" name="Téglalap 368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0" name="Téglalap 369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1" name="Téglalap 370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2" name="Téglalap 371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3" name="Téglalap 372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4" name="Téglalap 373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5" name="Téglalap 374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6" name="Téglalap 375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7" name="Téglalap 376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8" name="Téglalap 377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9" name="Téglalap 378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0" name="Téglalap 379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1" name="Téglalap 380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2" name="Téglalap 381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3" name="Téglalap 382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4" name="Téglalap 383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5" name="Téglalap 384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6" name="Téglalap 385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7" name="Téglalap 386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8" name="Téglalap 387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9" name="Téglalap 388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0" name="Téglalap 389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1" name="Téglalap 390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2" name="Téglalap 391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3" name="Téglalap 392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4" name="Téglalap 393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5" name="Téglalap 394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6" name="Téglalap 395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7" name="Téglalap 396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8" name="Téglalap 397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9" name="Téglalap 398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0" name="Téglalap 399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1" name="Téglalap 400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2" name="Téglalap 401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3" name="Téglalap 402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4" name="Téglalap 403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5" name="Téglalap 404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6" name="Téglalap 405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7" name="Téglalap 406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8" name="Téglalap 407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9" name="Téglalap 408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0" name="Téglalap 409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1" name="Téglalap 410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2" name="Téglalap 411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3" name="Téglalap 412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4" name="Téglalap 413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5" name="Téglalap 414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6" name="Téglalap 415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7" name="Téglalap 416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8" name="Téglalap 417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9" name="Téglalap 418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0" name="Téglalap 419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1" name="Téglalap 420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2" name="Téglalap 421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3" name="Téglalap 422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4" name="Téglalap 423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5" name="Téglalap 424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6" name="Téglalap 425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7" name="Téglalap 426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8" name="Téglalap 427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9" name="Téglalap 428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0" name="Téglalap 429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1" name="Téglalap 430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2" name="Téglalap 431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3" name="Téglalap 432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4" name="Téglalap 433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5" name="Téglalap 434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6" name="Téglalap 435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7" name="Téglalap 436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8" name="Téglalap 437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9" name="Téglalap 438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0" name="Téglalap 439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1" name="Téglalap 440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2" name="Téglalap 441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3" name="Téglalap 442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4" name="Téglalap 443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5" name="Téglalap 444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6" name="Téglalap 445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7" name="Téglalap 446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8" name="Téglalap 447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9" name="Téglalap 448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0" name="Téglalap 449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1" name="Téglalap 450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2" name="Téglalap 451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3" name="Téglalap 452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4" name="Téglalap 453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5" name="Téglalap 454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6" name="Téglalap 455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7" name="Téglalap 456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8" name="Téglalap 457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9" name="Téglalap 458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0" name="Téglalap 459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1" name="Téglalap 460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2" name="Téglalap 461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3" name="Téglalap 462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4" name="Téglalap 463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5" name="Téglalap 464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6" name="Téglalap 465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7" name="Téglalap 466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8" name="Téglalap 467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9" name="Téglalap 468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0" name="Téglalap 469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1" name="Téglalap 470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2" name="Téglalap 471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3" name="Téglalap 472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4" name="Téglalap 473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5" name="Téglalap 474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6" name="Téglalap 475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7" name="Téglalap 476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8" name="Téglalap 477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9" name="Téglalap 478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0" name="Téglalap 479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1" name="Téglalap 480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2" name="Téglalap 481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3" name="Téglalap 482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4" name="Téglalap 483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5" name="Téglalap 484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6" name="Téglalap 485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7" name="Téglalap 486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8" name="Téglalap 487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9" name="Téglalap 488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0" name="Téglalap 489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1" name="Téglalap 490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2" name="Téglalap 491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3" name="Téglalap 492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4" name="Téglalap 493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5" name="Téglalap 494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6" name="Téglalap 495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7" name="Téglalap 496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8" name="Téglalap 497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9" name="Téglalap 498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0" name="Téglalap 499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1" name="Téglalap 500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2" name="Téglalap 501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3" name="Téglalap 502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4" name="Téglalap 503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5" name="Téglalap 504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6" name="Téglalap 505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07" name="Csoportba foglalás 506"/>
          <p:cNvGrpSpPr/>
          <p:nvPr/>
        </p:nvGrpSpPr>
        <p:grpSpPr>
          <a:xfrm>
            <a:off x="667410" y="3385906"/>
            <a:ext cx="8324434" cy="493719"/>
            <a:chOff x="677856" y="1910674"/>
            <a:chExt cx="8324434" cy="493719"/>
          </a:xfrm>
        </p:grpSpPr>
        <p:sp>
          <p:nvSpPr>
            <p:cNvPr id="508" name="Téglalap 507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9" name="Téglalap 508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0" name="Téglalap 509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1" name="Téglalap 510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2" name="Téglalap 511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3" name="Téglalap 512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4" name="Téglalap 513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5" name="Téglalap 514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6" name="Téglalap 515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7" name="Téglalap 516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8" name="Téglalap 517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9" name="Téglalap 518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0" name="Téglalap 519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1" name="Téglalap 520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2" name="Téglalap 521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3" name="Téglalap 522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4" name="Téglalap 523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5" name="Téglalap 524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6" name="Téglalap 525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7" name="Téglalap 526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8" name="Téglalap 527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9" name="Téglalap 528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0" name="Téglalap 529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1" name="Téglalap 530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2" name="Téglalap 531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3" name="Téglalap 532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4" name="Téglalap 533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5" name="Téglalap 534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6" name="Téglalap 535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7" name="Téglalap 536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8" name="Téglalap 537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9" name="Téglalap 538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0" name="Téglalap 539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1" name="Téglalap 540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2" name="Téglalap 541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3" name="Téglalap 542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4" name="Téglalap 543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5" name="Téglalap 544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6" name="Téglalap 545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7" name="Téglalap 546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8" name="Téglalap 547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9" name="Téglalap 548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0" name="Téglalap 549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1" name="Téglalap 550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2" name="Téglalap 551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3" name="Téglalap 552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4" name="Téglalap 553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5" name="Téglalap 554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6" name="Téglalap 555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7" name="Téglalap 556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8" name="Téglalap 557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9" name="Téglalap 558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0" name="Téglalap 559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1" name="Téglalap 560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2" name="Téglalap 561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3" name="Téglalap 562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4" name="Téglalap 563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5" name="Téglalap 564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6" name="Téglalap 565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7" name="Téglalap 566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8" name="Téglalap 567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9" name="Téglalap 568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0" name="Téglalap 569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1" name="Téglalap 570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2" name="Téglalap 571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3" name="Téglalap 572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4" name="Téglalap 573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5" name="Téglalap 574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6" name="Téglalap 575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7" name="Téglalap 576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8" name="Téglalap 577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9" name="Téglalap 578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0" name="Téglalap 579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1" name="Téglalap 580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2" name="Téglalap 581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3" name="Téglalap 582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4" name="Téglalap 583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5" name="Téglalap 584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6" name="Téglalap 585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7" name="Téglalap 586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8" name="Téglalap 587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9" name="Téglalap 588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0" name="Téglalap 589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1" name="Téglalap 590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2" name="Téglalap 591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3" name="Téglalap 592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4" name="Téglalap 593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5" name="Téglalap 594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6" name="Téglalap 595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7" name="Téglalap 596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8" name="Téglalap 597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9" name="Téglalap 598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0" name="Téglalap 599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1" name="Téglalap 600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2" name="Téglalap 601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3" name="Téglalap 602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4" name="Téglalap 603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5" name="Téglalap 604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6" name="Téglalap 605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7" name="Téglalap 606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8" name="Téglalap 607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9" name="Téglalap 608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0" name="Téglalap 609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1" name="Téglalap 610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2" name="Téglalap 611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3" name="Téglalap 612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4" name="Téglalap 613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5" name="Téglalap 614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6" name="Téglalap 615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7" name="Téglalap 616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8" name="Téglalap 617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9" name="Téglalap 618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0" name="Téglalap 619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1" name="Téglalap 620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2" name="Téglalap 621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3" name="Téglalap 622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4" name="Téglalap 623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5" name="Téglalap 624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6" name="Téglalap 625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7" name="Téglalap 626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8" name="Téglalap 627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9" name="Téglalap 628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0" name="Téglalap 629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1" name="Téglalap 630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2" name="Téglalap 631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3" name="Téglalap 632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4" name="Téglalap 633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5" name="Téglalap 634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6" name="Téglalap 635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7" name="Téglalap 636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8" name="Téglalap 637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9" name="Téglalap 638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0" name="Téglalap 639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1" name="Téglalap 640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2" name="Téglalap 641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3" name="Téglalap 642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4" name="Téglalap 643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5" name="Téglalap 644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6" name="Téglalap 645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7" name="Téglalap 646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8" name="Téglalap 647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9" name="Téglalap 648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0" name="Téglalap 649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1" name="Téglalap 650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2" name="Téglalap 651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3" name="Téglalap 652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4" name="Téglalap 653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5" name="Téglalap 654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6" name="Téglalap 655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7" name="Téglalap 656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8" name="Téglalap 657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9" name="Téglalap 658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0" name="Téglalap 659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1" name="Téglalap 660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2" name="Téglalap 661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3" name="Téglalap 662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64" name="Csoportba foglalás 663"/>
          <p:cNvGrpSpPr/>
          <p:nvPr/>
        </p:nvGrpSpPr>
        <p:grpSpPr>
          <a:xfrm>
            <a:off x="677856" y="4925066"/>
            <a:ext cx="8324434" cy="493719"/>
            <a:chOff x="677856" y="1910674"/>
            <a:chExt cx="8324434" cy="493719"/>
          </a:xfrm>
        </p:grpSpPr>
        <p:sp>
          <p:nvSpPr>
            <p:cNvPr id="665" name="Téglalap 664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6" name="Téglalap 665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7" name="Téglalap 666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8" name="Téglalap 667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9" name="Téglalap 668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0" name="Téglalap 669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1" name="Téglalap 670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2" name="Téglalap 671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3" name="Téglalap 672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4" name="Téglalap 673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5" name="Téglalap 674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6" name="Téglalap 675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7" name="Téglalap 676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8" name="Téglalap 677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9" name="Téglalap 678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0" name="Téglalap 679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1" name="Téglalap 680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2" name="Téglalap 681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3" name="Téglalap 682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4" name="Téglalap 683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5" name="Téglalap 684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6" name="Téglalap 685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7" name="Téglalap 686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8" name="Téglalap 687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9" name="Téglalap 688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0" name="Téglalap 689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1" name="Téglalap 690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2" name="Téglalap 691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3" name="Téglalap 692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4" name="Téglalap 693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5" name="Téglalap 694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6" name="Téglalap 695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7" name="Téglalap 696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8" name="Téglalap 697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9" name="Téglalap 698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0" name="Téglalap 699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1" name="Téglalap 700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2" name="Téglalap 701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3" name="Téglalap 702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4" name="Téglalap 703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5" name="Téglalap 704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6" name="Téglalap 705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7" name="Téglalap 706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8" name="Téglalap 707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9" name="Téglalap 708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0" name="Téglalap 709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1" name="Téglalap 710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2" name="Téglalap 711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3" name="Téglalap 712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4" name="Téglalap 713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5" name="Téglalap 714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6" name="Téglalap 715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7" name="Téglalap 716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8" name="Téglalap 717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9" name="Téglalap 718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0" name="Téglalap 719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1" name="Téglalap 720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2" name="Téglalap 721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3" name="Téglalap 722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4" name="Téglalap 723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5" name="Téglalap 724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6" name="Téglalap 725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7" name="Téglalap 726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8" name="Téglalap 727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9" name="Téglalap 728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0" name="Téglalap 729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1" name="Téglalap 730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2" name="Téglalap 731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3" name="Téglalap 732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4" name="Téglalap 733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5" name="Téglalap 734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6" name="Téglalap 735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7" name="Téglalap 736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8" name="Téglalap 737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9" name="Téglalap 738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0" name="Téglalap 739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1" name="Téglalap 740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2" name="Téglalap 741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3" name="Téglalap 742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4" name="Téglalap 743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5" name="Téglalap 744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6" name="Téglalap 745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7" name="Téglalap 746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8" name="Téglalap 747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9" name="Téglalap 748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0" name="Téglalap 749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1" name="Téglalap 750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2" name="Téglalap 751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3" name="Téglalap 752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4" name="Téglalap 753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5" name="Téglalap 754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6" name="Téglalap 755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7" name="Téglalap 756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8" name="Téglalap 757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9" name="Téglalap 758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0" name="Téglalap 759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1" name="Téglalap 760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2" name="Téglalap 761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3" name="Téglalap 762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4" name="Téglalap 763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5" name="Téglalap 764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6" name="Téglalap 765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7" name="Téglalap 766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8" name="Téglalap 767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9" name="Téglalap 768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0" name="Téglalap 769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1" name="Téglalap 770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2" name="Téglalap 771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3" name="Téglalap 772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4" name="Téglalap 773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5" name="Téglalap 774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6" name="Téglalap 775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7" name="Téglalap 776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8" name="Téglalap 777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9" name="Téglalap 778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0" name="Téglalap 779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1" name="Téglalap 780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2" name="Téglalap 781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3" name="Téglalap 782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4" name="Téglalap 783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5" name="Téglalap 784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6" name="Téglalap 785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7" name="Téglalap 786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8" name="Téglalap 787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9" name="Téglalap 788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0" name="Téglalap 789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1" name="Téglalap 790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2" name="Téglalap 791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3" name="Téglalap 792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4" name="Téglalap 793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5" name="Téglalap 794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6" name="Téglalap 795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7" name="Téglalap 796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8" name="Téglalap 797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9" name="Téglalap 798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0" name="Téglalap 799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1" name="Téglalap 800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2" name="Téglalap 801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3" name="Téglalap 802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4" name="Téglalap 803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5" name="Téglalap 804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6" name="Téglalap 805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7" name="Téglalap 806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8" name="Téglalap 807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9" name="Téglalap 808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0" name="Téglalap 809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1" name="Téglalap 810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2" name="Téglalap 811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3" name="Téglalap 812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4" name="Téglalap 813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5" name="Téglalap 814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6" name="Téglalap 815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7" name="Téglalap 816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8" name="Téglalap 817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9" name="Téglalap 818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0" name="Téglalap 819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821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kódold le a feladványokat.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Amire figyelj: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- egy színt a betűket alkotó rövid és hosszú jelekhez és a szavak közötti szünetekhez. A magyar két- és három jegyű mássalhangzók elemeit el választásához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harmadik színt. 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Rövid:     Hosszú:         Jelek között elválasztó:      Szavak között szünet:     Két- és három jegyű mássalhangzók közötti elválasztó: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822" name="Téglalap 821"/>
          <p:cNvSpPr/>
          <p:nvPr/>
        </p:nvSpPr>
        <p:spPr>
          <a:xfrm>
            <a:off x="1155028" y="1291085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3" name="Téglalap 822"/>
          <p:cNvSpPr/>
          <p:nvPr/>
        </p:nvSpPr>
        <p:spPr>
          <a:xfrm>
            <a:off x="1791970" y="128176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4" name="Téglalap 823"/>
          <p:cNvSpPr/>
          <p:nvPr/>
        </p:nvSpPr>
        <p:spPr>
          <a:xfrm>
            <a:off x="1901684" y="1287448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5" name="Téglalap 824"/>
          <p:cNvSpPr/>
          <p:nvPr/>
        </p:nvSpPr>
        <p:spPr>
          <a:xfrm>
            <a:off x="3405529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6" name="Téglalap 825"/>
          <p:cNvSpPr/>
          <p:nvPr/>
        </p:nvSpPr>
        <p:spPr>
          <a:xfrm>
            <a:off x="4867434" y="1278744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7" name="Téglalap 826"/>
          <p:cNvSpPr/>
          <p:nvPr/>
        </p:nvSpPr>
        <p:spPr>
          <a:xfrm>
            <a:off x="8119456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824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 smtClean="0"/>
              <a:t>Morze-kód fejtés 5. - megoldás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94666" y="2702458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accent3"/>
                </a:solidFill>
              </a:rPr>
              <a:t>Alíz csodaországban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94666" y="4139127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Krokett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94666" y="5469208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Gomba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4449323"/>
            <a:ext cx="846000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Alíz</a:t>
            </a:r>
            <a:r>
              <a:rPr lang="hu-HU" sz="1700" dirty="0">
                <a:solidFill>
                  <a:srgbClr val="8967AA"/>
                </a:solidFill>
              </a:rPr>
              <a:t> ebbe harapott bele, hogy megváltozzon a mérete</a:t>
            </a: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983293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címe</a:t>
            </a: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3097662"/>
            <a:ext cx="388646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Szív Királynő kedvelt ütősjátéka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304603" y="-153348"/>
            <a:ext cx="360000" cy="357987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8772" y="-254632"/>
            <a:ext cx="360000" cy="4628215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4321" y="-840318"/>
            <a:ext cx="360000" cy="655931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664" y="4898044"/>
            <a:ext cx="5755123" cy="463336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5730" y="276151"/>
            <a:ext cx="468000" cy="69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táblázat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graphicFrame>
        <p:nvGraphicFramePr>
          <p:cNvPr id="15" name="Táblázat 14"/>
          <p:cNvGraphicFramePr>
            <a:graphicFrameLocks noGrp="1"/>
          </p:cNvGraphicFramePr>
          <p:nvPr>
            <p:extLst/>
          </p:nvPr>
        </p:nvGraphicFramePr>
        <p:xfrm>
          <a:off x="687000" y="830263"/>
          <a:ext cx="8532000" cy="518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955762538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5731471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381562180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193937288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227973192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82616361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400783711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Dzs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58861141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80205414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61737488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77838541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24031831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74424741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400071877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594776720"/>
                  </a:ext>
                </a:extLst>
              </a:tr>
            </a:tbl>
          </a:graphicData>
        </a:graphic>
      </p:graphicFrame>
      <p:pic>
        <p:nvPicPr>
          <p:cNvPr id="17" name="Kép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5180" y="364972"/>
            <a:ext cx="468000" cy="1513236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94874" y="879164"/>
            <a:ext cx="468000" cy="1652625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4945" y="1524197"/>
            <a:ext cx="468000" cy="1513706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8912" y="1927963"/>
            <a:ext cx="396000" cy="1849639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7807" y="2594643"/>
            <a:ext cx="396000" cy="1667427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7510" y="3221255"/>
            <a:ext cx="396000" cy="156683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6568" y="3872517"/>
            <a:ext cx="396000" cy="1424951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3213" y="4539184"/>
            <a:ext cx="396000" cy="1258241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0618" y="5029808"/>
            <a:ext cx="396000" cy="1393052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5000" y="379042"/>
            <a:ext cx="396000" cy="1557097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19395" y="879476"/>
            <a:ext cx="396000" cy="1685889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8159" y="1397028"/>
            <a:ext cx="396000" cy="1823418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59409" y="1856415"/>
            <a:ext cx="396000" cy="2022662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0981" y="2136478"/>
            <a:ext cx="900000" cy="2289805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8694" y="3092235"/>
            <a:ext cx="396000" cy="1841231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78392" y="3555102"/>
            <a:ext cx="396000" cy="2060628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91826" y="4163942"/>
            <a:ext cx="396000" cy="2008725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04918" y="3679857"/>
            <a:ext cx="396000" cy="1834909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33268" y="2950071"/>
            <a:ext cx="396000" cy="2091609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0144" y="2375676"/>
            <a:ext cx="396000" cy="2105361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03625" y="1758572"/>
            <a:ext cx="324000" cy="2160323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26986" y="1278950"/>
            <a:ext cx="324000" cy="2040297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1225" y="650022"/>
            <a:ext cx="288000" cy="2059524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0041" y="107500"/>
            <a:ext cx="360000" cy="2042407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8680" y="4757752"/>
            <a:ext cx="396000" cy="1961204"/>
          </a:xfrm>
          <a:prstGeom prst="rect">
            <a:avLst/>
          </a:prstGeom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8159" y="4230899"/>
            <a:ext cx="396000" cy="18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6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1.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49805" y="3000312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745978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/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</a:t>
            </a:r>
            <a:r>
              <a:rPr lang="hu-HU" sz="1000" dirty="0" err="1">
                <a:solidFill>
                  <a:srgbClr val="8967AA"/>
                </a:solidFill>
              </a:rPr>
              <a:t>fejts</a:t>
            </a:r>
            <a:r>
              <a:rPr lang="hu-HU" sz="1000" dirty="0">
                <a:solidFill>
                  <a:srgbClr val="8967AA"/>
                </a:solidFill>
              </a:rPr>
              <a:t> meg a </a:t>
            </a:r>
            <a:r>
              <a:rPr lang="hu-HU" sz="1000" dirty="0" smtClean="0">
                <a:solidFill>
                  <a:srgbClr val="8967AA"/>
                </a:solidFill>
              </a:rPr>
              <a:t>feladványokat és írd le a vonalra a megfejtést.</a:t>
            </a:r>
          </a:p>
          <a:p>
            <a:pPr>
              <a:spcBef>
                <a:spcPts val="0"/>
              </a:spcBef>
            </a:pPr>
            <a:r>
              <a:rPr lang="hu-HU" sz="1000" dirty="0" smtClean="0">
                <a:solidFill>
                  <a:srgbClr val="8967AA"/>
                </a:solidFill>
              </a:rPr>
              <a:t>Vedd </a:t>
            </a:r>
            <a:r>
              <a:rPr lang="hu-HU" sz="1000" dirty="0">
                <a:solidFill>
                  <a:srgbClr val="8967AA"/>
                </a:solidFill>
              </a:rPr>
              <a:t>figyelembe: A betűket alkotó rövid és hosszú jelek közötti szüneteket a </a:t>
            </a:r>
            <a:r>
              <a:rPr lang="hu-HU" sz="1000" dirty="0" smtClean="0">
                <a:solidFill>
                  <a:srgbClr val="8967AA"/>
                </a:solidFill>
              </a:rPr>
              <a:t>vízkék, fél elemek </a:t>
            </a:r>
            <a:r>
              <a:rPr lang="hu-HU" sz="1000" dirty="0">
                <a:solidFill>
                  <a:srgbClr val="8967AA"/>
                </a:solidFill>
              </a:rPr>
              <a:t>jelzik. A betűk közötti szüneteket a </a:t>
            </a:r>
            <a:r>
              <a:rPr lang="hu-HU" sz="1000" dirty="0" smtClean="0">
                <a:solidFill>
                  <a:srgbClr val="8967AA"/>
                </a:solidFill>
              </a:rPr>
              <a:t>vajszínű, egész </a:t>
            </a:r>
            <a:r>
              <a:rPr lang="hu-HU" sz="1000" dirty="0">
                <a:solidFill>
                  <a:srgbClr val="8967AA"/>
                </a:solidFill>
              </a:rPr>
              <a:t>kockák jelölik. A sötét kék kockák a magyar két- és három jegyű mássalhangzók elemeit választják el. A hosszú magánhangzóknál a zárójelben a Morze-kódban keresendő betűt találod. </a:t>
            </a:r>
          </a:p>
          <a:p>
            <a:endParaRPr lang="hu-HU" sz="1000" dirty="0"/>
          </a:p>
        </p:txBody>
      </p:sp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46960" y="4808772"/>
            <a:ext cx="3601092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700" dirty="0" smtClean="0">
                <a:solidFill>
                  <a:srgbClr val="8967AA"/>
                </a:solidFill>
              </a:rPr>
              <a:t>Melyik őserdőben játszódik a mű?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3054446"/>
            <a:ext cx="358567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tűz megnevezése  a regényben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10" y="1408754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címe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6199" y="1714695"/>
            <a:ext cx="396000" cy="56632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82702" y="-1831893"/>
            <a:ext cx="396000" cy="761124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1224" y="-922614"/>
            <a:ext cx="457630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4055" y="573694"/>
            <a:ext cx="468000" cy="630129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5711" y="817171"/>
            <a:ext cx="468000" cy="690460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9002" y="2906619"/>
            <a:ext cx="468000" cy="51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1.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55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kódold le a feladványokat.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Amire figyelj: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- egy színt a betűket alkotó rövid és hosszú jelekhez és a szavak közötti szünetekhez. A magyar két- és három jegyű mássalhangzók elemeit el választásához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harmadik színt. 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Rövid:     Hosszú:         Jelek között elválasztó:      Szavak között szünet:       Két- és három jegyű mássalhangzók közötti elválasztó: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A dzsungel könyve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Piros virág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accent3"/>
                </a:solidFill>
              </a:rPr>
              <a:t>Indiai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10" y="1458632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címe</a:t>
            </a:r>
          </a:p>
        </p:txBody>
      </p:sp>
      <p:sp>
        <p:nvSpPr>
          <p:cNvPr id="3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72373" y="2923012"/>
            <a:ext cx="358567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tűz megnevezése  a regényben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3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4495698"/>
            <a:ext cx="3601092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700" dirty="0" smtClean="0">
                <a:solidFill>
                  <a:srgbClr val="8967AA"/>
                </a:solidFill>
              </a:rPr>
              <a:t>Melyik őserdőben játszódik a mű?</a:t>
            </a:r>
            <a:endParaRPr lang="hu-HU" sz="1700" dirty="0">
              <a:solidFill>
                <a:srgbClr val="8967AA"/>
              </a:solidFill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677856" y="1910674"/>
            <a:ext cx="8324434" cy="493719"/>
            <a:chOff x="677856" y="1910674"/>
            <a:chExt cx="8324434" cy="493719"/>
          </a:xfrm>
        </p:grpSpPr>
        <p:sp>
          <p:nvSpPr>
            <p:cNvPr id="499" name="Téglalap 498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0" name="Téglalap 499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1" name="Téglalap 500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2" name="Téglalap 501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3" name="Téglalap 502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4" name="Téglalap 503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6" name="Téglalap 505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7" name="Téglalap 506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8" name="Téglalap 507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0" name="Téglalap 509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1" name="Téglalap 510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2" name="Téglalap 511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4" name="Téglalap 513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5" name="Téglalap 514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6" name="Téglalap 515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3" name="Téglalap 522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4" name="Téglalap 523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5" name="Téglalap 524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0" name="Téglalap 519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1" name="Téglalap 520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2" name="Téglalap 521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7" name="Téglalap 526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8" name="Téglalap 527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9" name="Téglalap 528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1" name="Téglalap 530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2" name="Téglalap 531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3" name="Téglalap 532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2" name="Téglalap 551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3" name="Téglalap 552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4" name="Téglalap 553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9" name="Téglalap 548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0" name="Téglalap 549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1" name="Téglalap 550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6" name="Téglalap 545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7" name="Téglalap 546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8" name="Téglalap 547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3" name="Téglalap 542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4" name="Téglalap 543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5" name="Téglalap 544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0" name="Téglalap 539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1" name="Téglalap 540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2" name="Téglalap 541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6" name="Téglalap 555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7" name="Téglalap 556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8" name="Téglalap 557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0" name="Téglalap 559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1" name="Téglalap 560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2" name="Téglalap 561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9" name="Téglalap 568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0" name="Téglalap 569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1" name="Téglalap 570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6" name="Téglalap 565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7" name="Téglalap 566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8" name="Téglalap 567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3" name="Téglalap 572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4" name="Téglalap 573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5" name="Téglalap 574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7" name="Téglalap 576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8" name="Téglalap 577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9" name="Téglalap 578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1" name="Téglalap 580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2" name="Téglalap 581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3" name="Téglalap 582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5" name="Téglalap 584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6" name="Téglalap 585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7" name="Téglalap 586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9" name="Téglalap 588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0" name="Téglalap 589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1" name="Téglalap 590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8" name="Téglalap 597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9" name="Téglalap 598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0" name="Téglalap 599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5" name="Téglalap 594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6" name="Téglalap 595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7" name="Téglalap 596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2" name="Téglalap 601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3" name="Téglalap 602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4" name="Téglalap 603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5" name="Téglalap 604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6" name="Téglalap 605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7" name="Téglalap 606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8" name="Téglalap 607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9" name="Téglalap 608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0" name="Téglalap 609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1" name="Téglalap 610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2" name="Téglalap 611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3" name="Téglalap 612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4" name="Téglalap 613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5" name="Téglalap 614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6" name="Téglalap 615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7" name="Téglalap 616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8" name="Téglalap 617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9" name="Téglalap 618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0" name="Téglalap 619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1" name="Téglalap 620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2" name="Téglalap 621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3" name="Téglalap 622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4" name="Téglalap 623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5" name="Téglalap 624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6" name="Téglalap 625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7" name="Téglalap 626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8" name="Téglalap 627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9" name="Téglalap 628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0" name="Téglalap 629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1" name="Téglalap 630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2" name="Téglalap 631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3" name="Téglalap 632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4" name="Téglalap 633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5" name="Téglalap 634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6" name="Téglalap 635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7" name="Téglalap 636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8" name="Téglalap 637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9" name="Téglalap 638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0" name="Téglalap 639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1" name="Téglalap 640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2" name="Téglalap 641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3" name="Téglalap 642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4" name="Téglalap 643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5" name="Téglalap 644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6" name="Téglalap 645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7" name="Téglalap 646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8" name="Téglalap 647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9" name="Téglalap 648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0" name="Téglalap 649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1" name="Téglalap 650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2" name="Téglalap 651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3" name="Téglalap 652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4" name="Téglalap 653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5" name="Téglalap 654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6" name="Téglalap 655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7" name="Téglalap 656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8" name="Téglalap 657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9" name="Téglalap 658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0" name="Téglalap 659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1" name="Téglalap 660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2" name="Téglalap 661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3" name="Téglalap 662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4" name="Téglalap 663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5" name="Téglalap 664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6" name="Téglalap 665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7" name="Téglalap 666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8" name="Téglalap 667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9" name="Téglalap 668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0" name="Téglalap 669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1" name="Téglalap 670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2" name="Téglalap 671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3" name="Téglalap 672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4" name="Téglalap 673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5" name="Téglalap 674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6" name="Téglalap 675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7" name="Téglalap 676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8" name="Téglalap 677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9" name="Téglalap 678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0" name="Téglalap 679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1" name="Téglalap 680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2" name="Téglalap 681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83" name="Csoportba foglalás 682"/>
          <p:cNvGrpSpPr/>
          <p:nvPr/>
        </p:nvGrpSpPr>
        <p:grpSpPr>
          <a:xfrm>
            <a:off x="667410" y="3385906"/>
            <a:ext cx="8324434" cy="493719"/>
            <a:chOff x="677856" y="1910674"/>
            <a:chExt cx="8324434" cy="493719"/>
          </a:xfrm>
        </p:grpSpPr>
        <p:sp>
          <p:nvSpPr>
            <p:cNvPr id="684" name="Téglalap 683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5" name="Téglalap 684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6" name="Téglalap 685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7" name="Téglalap 686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8" name="Téglalap 687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9" name="Téglalap 688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0" name="Téglalap 689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1" name="Téglalap 690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2" name="Téglalap 691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3" name="Téglalap 692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4" name="Téglalap 693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5" name="Téglalap 694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6" name="Téglalap 695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7" name="Téglalap 696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8" name="Téglalap 697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9" name="Téglalap 698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0" name="Téglalap 699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1" name="Téglalap 700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2" name="Téglalap 701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3" name="Téglalap 702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4" name="Téglalap 703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5" name="Téglalap 704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6" name="Téglalap 705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7" name="Téglalap 706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8" name="Téglalap 707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9" name="Téglalap 708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0" name="Téglalap 709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1" name="Téglalap 710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2" name="Téglalap 711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3" name="Téglalap 712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4" name="Téglalap 713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5" name="Téglalap 714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6" name="Téglalap 715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7" name="Téglalap 716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8" name="Téglalap 717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9" name="Téglalap 718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0" name="Téglalap 719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1" name="Téglalap 720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2" name="Téglalap 721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3" name="Téglalap 722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4" name="Téglalap 723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5" name="Téglalap 724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6" name="Téglalap 725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7" name="Téglalap 726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8" name="Téglalap 727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9" name="Téglalap 728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0" name="Téglalap 729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1" name="Téglalap 730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2" name="Téglalap 731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3" name="Téglalap 732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4" name="Téglalap 733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5" name="Téglalap 734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6" name="Téglalap 735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7" name="Téglalap 736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8" name="Téglalap 737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9" name="Téglalap 738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0" name="Téglalap 739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1" name="Téglalap 740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2" name="Téglalap 741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3" name="Téglalap 742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4" name="Téglalap 743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5" name="Téglalap 744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6" name="Téglalap 745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7" name="Téglalap 746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8" name="Téglalap 747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9" name="Téglalap 748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0" name="Téglalap 749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1" name="Téglalap 750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2" name="Téglalap 751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3" name="Téglalap 752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4" name="Téglalap 753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5" name="Téglalap 754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6" name="Téglalap 755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7" name="Téglalap 756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8" name="Téglalap 757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9" name="Téglalap 758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0" name="Téglalap 759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1" name="Téglalap 760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2" name="Téglalap 761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3" name="Téglalap 762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4" name="Téglalap 763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5" name="Téglalap 764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6" name="Téglalap 765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7" name="Téglalap 766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8" name="Téglalap 767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9" name="Téglalap 768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0" name="Téglalap 769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1" name="Téglalap 770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2" name="Téglalap 771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3" name="Téglalap 772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4" name="Téglalap 773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5" name="Téglalap 774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6" name="Téglalap 775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7" name="Téglalap 776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8" name="Téglalap 777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9" name="Téglalap 778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0" name="Téglalap 779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1" name="Téglalap 780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2" name="Téglalap 781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3" name="Téglalap 782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4" name="Téglalap 783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5" name="Téglalap 784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6" name="Téglalap 785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7" name="Téglalap 786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8" name="Téglalap 787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9" name="Téglalap 788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0" name="Téglalap 789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1" name="Téglalap 790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2" name="Téglalap 791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3" name="Téglalap 792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4" name="Téglalap 793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5" name="Téglalap 794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6" name="Téglalap 795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7" name="Téglalap 796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8" name="Téglalap 797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9" name="Téglalap 798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0" name="Téglalap 799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1" name="Téglalap 800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2" name="Téglalap 801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3" name="Téglalap 802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4" name="Téglalap 803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5" name="Téglalap 804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6" name="Téglalap 805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7" name="Téglalap 806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8" name="Téglalap 807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9" name="Téglalap 808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0" name="Téglalap 809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1" name="Téglalap 810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2" name="Téglalap 811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3" name="Téglalap 812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4" name="Téglalap 813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5" name="Téglalap 814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6" name="Téglalap 815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7" name="Téglalap 816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8" name="Téglalap 817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9" name="Téglalap 818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0" name="Téglalap 819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1" name="Téglalap 820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2" name="Téglalap 821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3" name="Téglalap 822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4" name="Téglalap 823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5" name="Téglalap 824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6" name="Téglalap 825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7" name="Téglalap 826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8" name="Téglalap 827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9" name="Téglalap 828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0" name="Téglalap 829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1" name="Téglalap 830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2" name="Téglalap 831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3" name="Téglalap 832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4" name="Téglalap 833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5" name="Téglalap 834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6" name="Téglalap 835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7" name="Téglalap 836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8" name="Téglalap 837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9" name="Téglalap 838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40" name="Csoportba foglalás 839"/>
          <p:cNvGrpSpPr/>
          <p:nvPr/>
        </p:nvGrpSpPr>
        <p:grpSpPr>
          <a:xfrm>
            <a:off x="677856" y="4925066"/>
            <a:ext cx="8324434" cy="493719"/>
            <a:chOff x="677856" y="1910674"/>
            <a:chExt cx="8324434" cy="493719"/>
          </a:xfrm>
        </p:grpSpPr>
        <p:sp>
          <p:nvSpPr>
            <p:cNvPr id="841" name="Téglalap 840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2" name="Téglalap 841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3" name="Téglalap 842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4" name="Téglalap 843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5" name="Téglalap 844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6" name="Téglalap 845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7" name="Téglalap 846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8" name="Téglalap 847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9" name="Téglalap 848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0" name="Téglalap 849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1" name="Téglalap 850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2" name="Téglalap 851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3" name="Téglalap 852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4" name="Téglalap 853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5" name="Téglalap 854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6" name="Téglalap 855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7" name="Téglalap 856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8" name="Téglalap 857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9" name="Téglalap 858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0" name="Téglalap 859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1" name="Téglalap 860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2" name="Téglalap 861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3" name="Téglalap 862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4" name="Téglalap 863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5" name="Téglalap 864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6" name="Téglalap 865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7" name="Téglalap 866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8" name="Téglalap 867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9" name="Téglalap 868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0" name="Téglalap 869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1" name="Téglalap 870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2" name="Téglalap 871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3" name="Téglalap 872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4" name="Téglalap 873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5" name="Téglalap 874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6" name="Téglalap 875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7" name="Téglalap 876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8" name="Téglalap 877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9" name="Téglalap 878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0" name="Téglalap 879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1" name="Téglalap 880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2" name="Téglalap 881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3" name="Téglalap 882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4" name="Téglalap 883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5" name="Téglalap 884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6" name="Téglalap 885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7" name="Téglalap 886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8" name="Téglalap 887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9" name="Téglalap 888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0" name="Téglalap 889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1" name="Téglalap 890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2" name="Téglalap 891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3" name="Téglalap 892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4" name="Téglalap 893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5" name="Téglalap 894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6" name="Téglalap 895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7" name="Téglalap 896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8" name="Téglalap 897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9" name="Téglalap 898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0" name="Téglalap 899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1" name="Téglalap 900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2" name="Téglalap 901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3" name="Téglalap 902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4" name="Téglalap 903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5" name="Téglalap 904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6" name="Téglalap 905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7" name="Téglalap 906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8" name="Téglalap 907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9" name="Téglalap 908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0" name="Téglalap 909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1" name="Téglalap 910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2" name="Téglalap 911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3" name="Téglalap 912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4" name="Téglalap 913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5" name="Téglalap 914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6" name="Téglalap 915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7" name="Téglalap 916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8" name="Téglalap 917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9" name="Téglalap 918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0" name="Téglalap 919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1" name="Téglalap 920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2" name="Téglalap 921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3" name="Téglalap 922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4" name="Téglalap 923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5" name="Téglalap 924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6" name="Téglalap 925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7" name="Téglalap 926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8" name="Téglalap 927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9" name="Téglalap 928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0" name="Téglalap 929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1" name="Téglalap 930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2" name="Téglalap 931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3" name="Téglalap 932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4" name="Téglalap 933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5" name="Téglalap 934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6" name="Téglalap 935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7" name="Téglalap 936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8" name="Téglalap 937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9" name="Téglalap 938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0" name="Téglalap 939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1" name="Téglalap 940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2" name="Téglalap 941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3" name="Téglalap 942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4" name="Téglalap 943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5" name="Téglalap 944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6" name="Téglalap 945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7" name="Téglalap 946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8" name="Téglalap 947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9" name="Téglalap 948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0" name="Téglalap 949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1" name="Téglalap 950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2" name="Téglalap 951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3" name="Téglalap 952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4" name="Téglalap 953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5" name="Téglalap 954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6" name="Téglalap 955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7" name="Téglalap 956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8" name="Téglalap 957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9" name="Téglalap 958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0" name="Téglalap 959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1" name="Téglalap 960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2" name="Téglalap 961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3" name="Téglalap 962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4" name="Téglalap 963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5" name="Téglalap 964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6" name="Téglalap 965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7" name="Téglalap 966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8" name="Téglalap 967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9" name="Téglalap 968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0" name="Téglalap 969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1" name="Téglalap 970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2" name="Téglalap 971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3" name="Téglalap 972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4" name="Téglalap 973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5" name="Téglalap 974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6" name="Téglalap 975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7" name="Téglalap 976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8" name="Téglalap 977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9" name="Téglalap 978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0" name="Téglalap 979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1" name="Téglalap 980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2" name="Téglalap 981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3" name="Téglalap 982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4" name="Téglalap 983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5" name="Téglalap 984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6" name="Téglalap 985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7" name="Téglalap 986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8" name="Téglalap 987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9" name="Téglalap 988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0" name="Téglalap 989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1" name="Téglalap 990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2" name="Téglalap 991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3" name="Téglalap 992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4" name="Téglalap 993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5" name="Téglalap 994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6" name="Téglalap 995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997" name="Téglalap 996"/>
          <p:cNvSpPr/>
          <p:nvPr/>
        </p:nvSpPr>
        <p:spPr>
          <a:xfrm>
            <a:off x="1155028" y="1291085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998" name="Téglalap 997"/>
          <p:cNvSpPr/>
          <p:nvPr/>
        </p:nvSpPr>
        <p:spPr>
          <a:xfrm>
            <a:off x="1791970" y="128176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999" name="Téglalap 998"/>
          <p:cNvSpPr/>
          <p:nvPr/>
        </p:nvSpPr>
        <p:spPr>
          <a:xfrm>
            <a:off x="1901684" y="1287448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1000" name="Téglalap 999"/>
          <p:cNvSpPr/>
          <p:nvPr/>
        </p:nvSpPr>
        <p:spPr>
          <a:xfrm>
            <a:off x="3405529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1001" name="Téglalap 1000"/>
          <p:cNvSpPr/>
          <p:nvPr/>
        </p:nvSpPr>
        <p:spPr>
          <a:xfrm>
            <a:off x="4888454" y="1278744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1002" name="Téglalap 1001"/>
          <p:cNvSpPr/>
          <p:nvPr/>
        </p:nvSpPr>
        <p:spPr>
          <a:xfrm>
            <a:off x="8161496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1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 smtClean="0"/>
              <a:t>Morze-kód fejtés 1. - megoldás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94666" y="2371726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sz="1600" b="1">
                <a:solidFill>
                  <a:srgbClr val="006DB1"/>
                </a:solidFill>
              </a:rPr>
              <a:t>A dzsungel könyve</a:t>
            </a:r>
            <a:endParaRPr lang="hu-HU" sz="1600" b="1" dirty="0">
              <a:solidFill>
                <a:srgbClr val="006DB1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94666" y="4191434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accent3"/>
                </a:solidFill>
              </a:rPr>
              <a:t>Piros virág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94666" y="5513099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Indiai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939402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címe</a:t>
            </a: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94666" y="2663380"/>
            <a:ext cx="358567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tűz megnevezése  a regényben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4527600"/>
            <a:ext cx="3601092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700" dirty="0" smtClean="0">
                <a:solidFill>
                  <a:srgbClr val="8967AA"/>
                </a:solidFill>
              </a:rPr>
              <a:t>Melyik őserdőben játszódik a mű?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9827" y="1261963"/>
            <a:ext cx="396000" cy="56632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6330" y="-2284625"/>
            <a:ext cx="396000" cy="7611244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94852" y="-1375346"/>
            <a:ext cx="457630" cy="68580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11313" y="185511"/>
            <a:ext cx="468000" cy="6301291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2969" y="428988"/>
            <a:ext cx="468000" cy="6904606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9408" y="2618977"/>
            <a:ext cx="468000" cy="51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2.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33179" y="3041877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1416298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címe</a:t>
            </a: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16997" y="3035412"/>
            <a:ext cx="526033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legfontosabb labdajáték a varázsvilágban</a:t>
            </a: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16997" y="4534137"/>
            <a:ext cx="424409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Mitől fél Ron a legjobban?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5649" y="-751910"/>
            <a:ext cx="468000" cy="55166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3325" y="-83819"/>
            <a:ext cx="432000" cy="52560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26784" y="-687908"/>
            <a:ext cx="468000" cy="867892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6531" y="2859008"/>
            <a:ext cx="468000" cy="4798413"/>
          </a:xfrm>
          <a:prstGeom prst="rect">
            <a:avLst/>
          </a:prstGeom>
        </p:spPr>
      </p:pic>
      <p:sp>
        <p:nvSpPr>
          <p:cNvPr id="18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</a:t>
            </a:r>
            <a:r>
              <a:rPr lang="hu-HU" sz="1000" dirty="0" err="1">
                <a:solidFill>
                  <a:srgbClr val="8967AA"/>
                </a:solidFill>
              </a:rPr>
              <a:t>fejts</a:t>
            </a:r>
            <a:r>
              <a:rPr lang="hu-HU" sz="1000" dirty="0">
                <a:solidFill>
                  <a:srgbClr val="8967AA"/>
                </a:solidFill>
              </a:rPr>
              <a:t> meg a feladványokat és írd le a vonalra a megfejtést.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Vedd figyelembe: A betűket alkotó rövid és hosszú jelek közötti szüneteket a vízkék, fél elemek jelzik. A betűk közötti szüneteket a vajszínű, egész kockák jelölik. A sötét kék kockák a magyar két- és három jegyű mássalhangzók elemeit választják el. A hosszú magánhangzóknál a zárójelben a Morze-kódban keresendő betűt találod. 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2.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6" y="4465926"/>
            <a:ext cx="424409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Mitől fél Ron a legjobban?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6" y="3014471"/>
            <a:ext cx="526033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legfontosabb labdajáték a varázsvilágban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Harry Potter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Kviddics</a:t>
            </a:r>
            <a:r>
              <a:rPr lang="hu-HU" sz="1600" b="1" dirty="0" smtClean="0">
                <a:solidFill>
                  <a:schemeClr val="accent3"/>
                </a:solidFill>
              </a:rPr>
              <a:t> 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Pó(ö)k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10" y="1458632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címe</a:t>
            </a:r>
          </a:p>
        </p:txBody>
      </p:sp>
      <p:grpSp>
        <p:nvGrpSpPr>
          <p:cNvPr id="349" name="Csoportba foglalás 348"/>
          <p:cNvGrpSpPr/>
          <p:nvPr/>
        </p:nvGrpSpPr>
        <p:grpSpPr>
          <a:xfrm>
            <a:off x="677856" y="1945844"/>
            <a:ext cx="8324434" cy="493719"/>
            <a:chOff x="677856" y="1910674"/>
            <a:chExt cx="8324434" cy="493719"/>
          </a:xfrm>
        </p:grpSpPr>
        <p:sp>
          <p:nvSpPr>
            <p:cNvPr id="350" name="Téglalap 349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1" name="Téglalap 350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2" name="Téglalap 351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3" name="Téglalap 352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4" name="Téglalap 353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5" name="Téglalap 354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6" name="Téglalap 355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7" name="Téglalap 356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8" name="Téglalap 357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9" name="Téglalap 358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0" name="Téglalap 359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1" name="Téglalap 360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2" name="Téglalap 361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3" name="Téglalap 362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4" name="Téglalap 363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5" name="Téglalap 364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6" name="Téglalap 365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7" name="Téglalap 366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8" name="Téglalap 367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9" name="Téglalap 368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0" name="Téglalap 369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1" name="Téglalap 370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2" name="Téglalap 371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3" name="Téglalap 372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4" name="Téglalap 373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5" name="Téglalap 374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6" name="Téglalap 375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7" name="Téglalap 376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8" name="Téglalap 377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9" name="Téglalap 378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0" name="Téglalap 379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1" name="Téglalap 380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2" name="Téglalap 381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3" name="Téglalap 382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4" name="Téglalap 383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5" name="Téglalap 384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6" name="Téglalap 385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7" name="Téglalap 386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8" name="Téglalap 387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9" name="Téglalap 388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0" name="Téglalap 389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1" name="Téglalap 390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2" name="Téglalap 391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3" name="Téglalap 392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4" name="Téglalap 393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5" name="Téglalap 394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6" name="Téglalap 395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7" name="Téglalap 396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8" name="Téglalap 397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9" name="Téglalap 398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0" name="Téglalap 399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1" name="Téglalap 400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2" name="Téglalap 401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3" name="Téglalap 402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4" name="Téglalap 403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5" name="Téglalap 404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6" name="Téglalap 405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7" name="Téglalap 406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8" name="Téglalap 407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9" name="Téglalap 408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0" name="Téglalap 409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1" name="Téglalap 410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2" name="Téglalap 411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3" name="Téglalap 412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4" name="Téglalap 413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5" name="Téglalap 414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6" name="Téglalap 415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7" name="Téglalap 416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8" name="Téglalap 417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9" name="Téglalap 418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0" name="Téglalap 419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1" name="Téglalap 420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2" name="Téglalap 421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3" name="Téglalap 422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4" name="Téglalap 423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5" name="Téglalap 424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6" name="Téglalap 425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7" name="Téglalap 426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8" name="Téglalap 427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9" name="Téglalap 428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0" name="Téglalap 429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1" name="Téglalap 430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2" name="Téglalap 431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3" name="Téglalap 432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4" name="Téglalap 433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5" name="Téglalap 434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6" name="Téglalap 435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7" name="Téglalap 436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8" name="Téglalap 437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9" name="Téglalap 438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0" name="Téglalap 439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1" name="Téglalap 440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2" name="Téglalap 441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3" name="Téglalap 442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4" name="Téglalap 443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5" name="Téglalap 444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6" name="Téglalap 445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7" name="Téglalap 446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8" name="Téglalap 447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9" name="Téglalap 448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0" name="Téglalap 449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1" name="Téglalap 450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2" name="Téglalap 451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3" name="Téglalap 452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4" name="Téglalap 453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5" name="Téglalap 454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6" name="Téglalap 455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7" name="Téglalap 456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8" name="Téglalap 457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9" name="Téglalap 458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0" name="Téglalap 459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1" name="Téglalap 460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2" name="Téglalap 461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3" name="Téglalap 462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4" name="Téglalap 463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5" name="Téglalap 464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6" name="Téglalap 465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7" name="Téglalap 466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8" name="Téglalap 467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9" name="Téglalap 468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0" name="Téglalap 469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1" name="Téglalap 470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2" name="Téglalap 471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3" name="Téglalap 472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4" name="Téglalap 473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5" name="Téglalap 474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6" name="Téglalap 475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7" name="Téglalap 476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8" name="Téglalap 477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9" name="Téglalap 478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0" name="Téglalap 479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1" name="Téglalap 480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2" name="Téglalap 481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3" name="Téglalap 482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4" name="Téglalap 483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5" name="Téglalap 484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6" name="Téglalap 485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7" name="Téglalap 486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8" name="Téglalap 487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9" name="Téglalap 488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0" name="Téglalap 489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1" name="Téglalap 490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2" name="Téglalap 491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3" name="Téglalap 492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4" name="Téglalap 493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5" name="Téglalap 494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6" name="Téglalap 495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7" name="Téglalap 496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8" name="Téglalap 497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9" name="Téglalap 498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0" name="Téglalap 499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1" name="Téglalap 500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2" name="Téglalap 501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3" name="Téglalap 502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4" name="Téglalap 503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5" name="Téglalap 504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06" name="Csoportba foglalás 505"/>
          <p:cNvGrpSpPr/>
          <p:nvPr/>
        </p:nvGrpSpPr>
        <p:grpSpPr>
          <a:xfrm>
            <a:off x="667410" y="3421076"/>
            <a:ext cx="8324434" cy="493719"/>
            <a:chOff x="677856" y="1910674"/>
            <a:chExt cx="8324434" cy="493719"/>
          </a:xfrm>
        </p:grpSpPr>
        <p:sp>
          <p:nvSpPr>
            <p:cNvPr id="507" name="Téglalap 506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8" name="Téglalap 507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9" name="Téglalap 508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0" name="Téglalap 509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1" name="Téglalap 510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2" name="Téglalap 511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3" name="Téglalap 512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4" name="Téglalap 513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5" name="Téglalap 514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6" name="Téglalap 515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7" name="Téglalap 516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8" name="Téglalap 517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9" name="Téglalap 518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0" name="Téglalap 519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1" name="Téglalap 520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2" name="Téglalap 521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3" name="Téglalap 522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4" name="Téglalap 523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5" name="Téglalap 524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6" name="Téglalap 525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7" name="Téglalap 526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8" name="Téglalap 527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9" name="Téglalap 528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0" name="Téglalap 529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1" name="Téglalap 530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2" name="Téglalap 531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3" name="Téglalap 532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4" name="Téglalap 533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5" name="Téglalap 534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6" name="Téglalap 535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7" name="Téglalap 536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8" name="Téglalap 537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9" name="Téglalap 538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0" name="Téglalap 539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1" name="Téglalap 540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2" name="Téglalap 541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3" name="Téglalap 542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4" name="Téglalap 543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5" name="Téglalap 544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6" name="Téglalap 545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7" name="Téglalap 546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8" name="Téglalap 547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9" name="Téglalap 548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0" name="Téglalap 549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1" name="Téglalap 550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2" name="Téglalap 551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3" name="Téglalap 552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4" name="Téglalap 553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5" name="Téglalap 554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6" name="Téglalap 555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7" name="Téglalap 556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8" name="Téglalap 557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9" name="Téglalap 558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0" name="Téglalap 559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1" name="Téglalap 560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2" name="Téglalap 561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3" name="Téglalap 562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4" name="Téglalap 563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5" name="Téglalap 564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6" name="Téglalap 565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7" name="Téglalap 566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8" name="Téglalap 567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9" name="Téglalap 568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0" name="Téglalap 569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1" name="Téglalap 570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2" name="Téglalap 571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3" name="Téglalap 572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4" name="Téglalap 573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5" name="Téglalap 574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6" name="Téglalap 575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7" name="Téglalap 576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8" name="Téglalap 577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9" name="Téglalap 578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0" name="Téglalap 579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1" name="Téglalap 580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2" name="Téglalap 581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3" name="Téglalap 582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4" name="Téglalap 583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5" name="Téglalap 584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6" name="Téglalap 585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7" name="Téglalap 586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8" name="Téglalap 587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9" name="Téglalap 588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0" name="Téglalap 589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1" name="Téglalap 590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2" name="Téglalap 591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3" name="Téglalap 592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4" name="Téglalap 593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5" name="Téglalap 594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6" name="Téglalap 595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7" name="Téglalap 596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8" name="Téglalap 597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9" name="Téglalap 598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0" name="Téglalap 599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1" name="Téglalap 600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2" name="Téglalap 601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3" name="Téglalap 602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4" name="Téglalap 603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5" name="Téglalap 604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6" name="Téglalap 605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7" name="Téglalap 606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8" name="Téglalap 607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9" name="Téglalap 608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0" name="Téglalap 609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1" name="Téglalap 610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2" name="Téglalap 611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3" name="Téglalap 612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4" name="Téglalap 613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5" name="Téglalap 614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6" name="Téglalap 615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7" name="Téglalap 616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8" name="Téglalap 617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9" name="Téglalap 618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0" name="Téglalap 619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1" name="Téglalap 620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2" name="Téglalap 621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3" name="Téglalap 622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4" name="Téglalap 623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5" name="Téglalap 624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6" name="Téglalap 625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7" name="Téglalap 626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8" name="Téglalap 627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9" name="Téglalap 628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0" name="Téglalap 629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1" name="Téglalap 630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2" name="Téglalap 631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3" name="Téglalap 632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4" name="Téglalap 633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5" name="Téglalap 634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6" name="Téglalap 635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7" name="Téglalap 636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8" name="Téglalap 637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9" name="Téglalap 638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0" name="Téglalap 639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1" name="Téglalap 640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2" name="Téglalap 641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3" name="Téglalap 642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4" name="Téglalap 643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5" name="Téglalap 644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6" name="Téglalap 645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7" name="Téglalap 646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8" name="Téglalap 647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9" name="Téglalap 648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0" name="Téglalap 649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1" name="Téglalap 650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2" name="Téglalap 651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3" name="Téglalap 652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4" name="Téglalap 653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5" name="Téglalap 654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6" name="Téglalap 655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7" name="Téglalap 656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8" name="Téglalap 657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9" name="Téglalap 658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0" name="Téglalap 659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1" name="Téglalap 660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2" name="Téglalap 661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63" name="Csoportba foglalás 662"/>
          <p:cNvGrpSpPr/>
          <p:nvPr/>
        </p:nvGrpSpPr>
        <p:grpSpPr>
          <a:xfrm>
            <a:off x="677856" y="4960236"/>
            <a:ext cx="8324434" cy="493719"/>
            <a:chOff x="677856" y="1910674"/>
            <a:chExt cx="8324434" cy="493719"/>
          </a:xfrm>
        </p:grpSpPr>
        <p:sp>
          <p:nvSpPr>
            <p:cNvPr id="664" name="Téglalap 663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5" name="Téglalap 664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6" name="Téglalap 665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7" name="Téglalap 666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8" name="Téglalap 667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9" name="Téglalap 668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0" name="Téglalap 669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1" name="Téglalap 670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2" name="Téglalap 671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3" name="Téglalap 672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4" name="Téglalap 673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5" name="Téglalap 674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6" name="Téglalap 675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7" name="Téglalap 676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8" name="Téglalap 677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9" name="Téglalap 678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0" name="Téglalap 679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1" name="Téglalap 680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2" name="Téglalap 681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3" name="Téglalap 682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4" name="Téglalap 683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5" name="Téglalap 684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6" name="Téglalap 685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7" name="Téglalap 686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8" name="Téglalap 687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9" name="Téglalap 688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0" name="Téglalap 689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1" name="Téglalap 690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2" name="Téglalap 691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3" name="Téglalap 692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4" name="Téglalap 693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5" name="Téglalap 694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6" name="Téglalap 695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7" name="Téglalap 696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8" name="Téglalap 697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9" name="Téglalap 698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0" name="Téglalap 699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1" name="Téglalap 700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2" name="Téglalap 701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3" name="Téglalap 702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4" name="Téglalap 703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5" name="Téglalap 704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6" name="Téglalap 705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7" name="Téglalap 706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8" name="Téglalap 707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9" name="Téglalap 708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0" name="Téglalap 709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1" name="Téglalap 710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2" name="Téglalap 711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3" name="Téglalap 712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4" name="Téglalap 713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5" name="Téglalap 714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6" name="Téglalap 715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7" name="Téglalap 716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8" name="Téglalap 717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9" name="Téglalap 718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0" name="Téglalap 719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1" name="Téglalap 720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2" name="Téglalap 721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3" name="Téglalap 722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4" name="Téglalap 723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5" name="Téglalap 724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6" name="Téglalap 725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7" name="Téglalap 726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8" name="Téglalap 727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9" name="Téglalap 728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0" name="Téglalap 729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1" name="Téglalap 730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2" name="Téglalap 731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3" name="Téglalap 732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4" name="Téglalap 733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5" name="Téglalap 734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6" name="Téglalap 735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7" name="Téglalap 736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8" name="Téglalap 737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9" name="Téglalap 738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0" name="Téglalap 739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1" name="Téglalap 740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2" name="Téglalap 741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3" name="Téglalap 742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4" name="Téglalap 743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5" name="Téglalap 744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6" name="Téglalap 745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7" name="Téglalap 746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8" name="Téglalap 747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9" name="Téglalap 748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0" name="Téglalap 749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1" name="Téglalap 750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2" name="Téglalap 751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3" name="Téglalap 752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4" name="Téglalap 753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5" name="Téglalap 754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6" name="Téglalap 755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7" name="Téglalap 756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8" name="Téglalap 757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9" name="Téglalap 758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0" name="Téglalap 759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1" name="Téglalap 760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2" name="Téglalap 761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3" name="Téglalap 762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4" name="Téglalap 763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5" name="Téglalap 764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6" name="Téglalap 765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7" name="Téglalap 766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8" name="Téglalap 767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9" name="Téglalap 768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0" name="Téglalap 769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1" name="Téglalap 770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2" name="Téglalap 771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3" name="Téglalap 772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4" name="Téglalap 773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5" name="Téglalap 774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6" name="Téglalap 775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7" name="Téglalap 776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8" name="Téglalap 777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9" name="Téglalap 778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0" name="Téglalap 779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1" name="Téglalap 780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2" name="Téglalap 781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3" name="Téglalap 782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4" name="Téglalap 783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5" name="Téglalap 784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6" name="Téglalap 785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7" name="Téglalap 786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8" name="Téglalap 787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9" name="Téglalap 788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0" name="Téglalap 789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1" name="Téglalap 790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2" name="Téglalap 791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3" name="Téglalap 792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4" name="Téglalap 793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5" name="Téglalap 794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6" name="Téglalap 795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7" name="Téglalap 796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8" name="Téglalap 797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9" name="Téglalap 798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0" name="Téglalap 799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1" name="Téglalap 800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2" name="Téglalap 801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3" name="Téglalap 802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4" name="Téglalap 803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5" name="Téglalap 804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6" name="Téglalap 805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7" name="Téglalap 806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8" name="Téglalap 807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9" name="Téglalap 808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0" name="Téglalap 809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1" name="Téglalap 810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2" name="Téglalap 811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3" name="Téglalap 812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4" name="Téglalap 813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5" name="Téglalap 814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6" name="Téglalap 815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7" name="Téglalap 816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8" name="Téglalap 817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9" name="Téglalap 818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820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kódold le a feladványokat.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Amire figyelj: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- egy színt a betűket alkotó rövid és hosszú jelekhez és a szavak közötti szünetekhez. A magyar két- és három jegyű mássalhangzók elemeit el választásához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harmadik színt. 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Rövid:     Hosszú:         Jelek között elválasztó:      Szavak között szünet:      Két- és három jegyű mássalhangzók közötti elválasztó: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821" name="Téglalap 820"/>
          <p:cNvSpPr/>
          <p:nvPr/>
        </p:nvSpPr>
        <p:spPr>
          <a:xfrm>
            <a:off x="1155028" y="1291085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2" name="Téglalap 821"/>
          <p:cNvSpPr/>
          <p:nvPr/>
        </p:nvSpPr>
        <p:spPr>
          <a:xfrm>
            <a:off x="1791970" y="128176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3" name="Téglalap 822"/>
          <p:cNvSpPr/>
          <p:nvPr/>
        </p:nvSpPr>
        <p:spPr>
          <a:xfrm>
            <a:off x="1901684" y="1287448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4" name="Téglalap 823"/>
          <p:cNvSpPr/>
          <p:nvPr/>
        </p:nvSpPr>
        <p:spPr>
          <a:xfrm>
            <a:off x="3405529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5" name="Téglalap 824"/>
          <p:cNvSpPr/>
          <p:nvPr/>
        </p:nvSpPr>
        <p:spPr>
          <a:xfrm>
            <a:off x="4856924" y="1278744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6" name="Téglalap 825"/>
          <p:cNvSpPr/>
          <p:nvPr/>
        </p:nvSpPr>
        <p:spPr>
          <a:xfrm>
            <a:off x="8150986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342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 smtClean="0"/>
              <a:t>Morze-kód fejtés 2. - megoldás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94666" y="2401276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accent3"/>
                </a:solidFill>
              </a:rPr>
              <a:t>Harry Potter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94666" y="3865625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accent3"/>
                </a:solidFill>
              </a:rPr>
              <a:t>Kviddics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94666" y="5343142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Pó(ö)k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1077841"/>
            <a:ext cx="12861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mű címe</a:t>
            </a: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2739313"/>
            <a:ext cx="526033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legfontosabb labdajáték a varázsvilágban</a:t>
            </a: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0572" y="4250312"/>
            <a:ext cx="424409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Mitől fél Ron a legjobban?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3205364" y="-1130562"/>
            <a:ext cx="468000" cy="551665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040" y="-462471"/>
            <a:ext cx="432000" cy="5256003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4800127" y="-910800"/>
            <a:ext cx="468000" cy="8678922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9873" y="2552420"/>
            <a:ext cx="468000" cy="47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3.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33179" y="3041877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3162515"/>
            <a:ext cx="866258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Wilbur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smtClean="0">
                <a:solidFill>
                  <a:srgbClr val="8967AA"/>
                </a:solidFill>
              </a:rPr>
              <a:t>Fix mivel gyanúsítja a főszereplőt?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1592501"/>
            <a:ext cx="858741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Phileas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Fogg</a:t>
            </a:r>
            <a:r>
              <a:rPr lang="hu-HU" sz="1700" dirty="0" smtClean="0">
                <a:solidFill>
                  <a:srgbClr val="8967AA"/>
                </a:solidFill>
              </a:rPr>
              <a:t> hány nap alatt kerüli meg Verne Gyula regényében?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33179" y="4613497"/>
            <a:ext cx="380415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Phileas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 smtClean="0">
                <a:solidFill>
                  <a:srgbClr val="8967AA"/>
                </a:solidFill>
              </a:rPr>
              <a:t>Fogg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>
                <a:solidFill>
                  <a:srgbClr val="8967AA"/>
                </a:solidFill>
              </a:rPr>
              <a:t>mit nyert az utazással?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94703" y="252246"/>
            <a:ext cx="468000" cy="41910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20000">
            <a:off x="4665000" y="-755931"/>
            <a:ext cx="576000" cy="90968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40000">
            <a:off x="4232129" y="1566019"/>
            <a:ext cx="432000" cy="7643611"/>
          </a:xfrm>
          <a:prstGeom prst="rect">
            <a:avLst/>
          </a:prstGeom>
        </p:spPr>
      </p:pic>
      <p:sp>
        <p:nvSpPr>
          <p:cNvPr id="17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</a:t>
            </a:r>
            <a:r>
              <a:rPr lang="hu-HU" sz="1000" dirty="0" err="1">
                <a:solidFill>
                  <a:srgbClr val="8967AA"/>
                </a:solidFill>
              </a:rPr>
              <a:t>fejts</a:t>
            </a:r>
            <a:r>
              <a:rPr lang="hu-HU" sz="1000" dirty="0">
                <a:solidFill>
                  <a:srgbClr val="8967AA"/>
                </a:solidFill>
              </a:rPr>
              <a:t> meg a feladványokat és írd le a vonalra a megfejtést.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Vedd figyelembe: A betűket alkotó rövid és hosszú jelek közötti szüneteket a vízkék, fél elemek jelzik. A betűk közötti szüneteket a vajszínű, egész kockák jelölik. A sötét kék kockák a magyar két- és három jegyű mássalhangzók elemeit választják el. A hosszú magánhangzóknál a zárójelben a Morze-kódban keresendő betűt találod. 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2. egyéni s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1921"/>
      </a:accent1>
      <a:accent2>
        <a:srgbClr val="00AEEF"/>
      </a:accent2>
      <a:accent3>
        <a:srgbClr val="006DB1"/>
      </a:accent3>
      <a:accent4>
        <a:srgbClr val="FFC40D"/>
      </a:accent4>
      <a:accent5>
        <a:srgbClr val="6CAD3B"/>
      </a:accent5>
      <a:accent6>
        <a:srgbClr val="939598"/>
      </a:accent6>
      <a:hlink>
        <a:srgbClr val="00AEEF"/>
      </a:hlink>
      <a:folHlink>
        <a:srgbClr val="006DB1"/>
      </a:folHlink>
    </a:clrScheme>
    <a:fontScheme name="3. egyéni séma">
      <a:majorFont>
        <a:latin typeface="Trebuchet MS"/>
        <a:ea typeface=""/>
        <a:cs typeface=""/>
      </a:majorFont>
      <a:minorFont>
        <a:latin typeface="Helvetica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1050</TotalTime>
  <Words>1116</Words>
  <Application>Microsoft Office PowerPoint</Application>
  <PresentationFormat>A4 (210x297 mm)</PresentationFormat>
  <Paragraphs>170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Arial</vt:lpstr>
      <vt:lpstr>Helvetica</vt:lpstr>
      <vt:lpstr>Trebuchet MS</vt:lpstr>
      <vt:lpstr>Office-téma</vt:lpstr>
      <vt:lpstr>Morze-kód táblázat</vt:lpstr>
      <vt:lpstr>Morze-kód táblázat</vt:lpstr>
      <vt:lpstr>Morze-kód fejtés 1. a.)</vt:lpstr>
      <vt:lpstr>Morze-kód fejtés 1. b.)</vt:lpstr>
      <vt:lpstr>Morze-kód fejtés 1. - megoldás</vt:lpstr>
      <vt:lpstr>Morze-kód fejtés 2. a.)</vt:lpstr>
      <vt:lpstr>Morze-kód fejtés 2. b.)</vt:lpstr>
      <vt:lpstr>Morze-kód fejtés 2. - megoldás</vt:lpstr>
      <vt:lpstr>Morze-kód fejtés 3. a.)</vt:lpstr>
      <vt:lpstr>Morze-kód fejtés 3. b.)</vt:lpstr>
      <vt:lpstr>Morze-kód fejtés 3. - megoldás</vt:lpstr>
      <vt:lpstr>Morze-kód fejtés 4. a.)</vt:lpstr>
      <vt:lpstr>Morze-kód fejtés 4. b.)</vt:lpstr>
      <vt:lpstr>Morze-kód fejtés 4. - megoldás</vt:lpstr>
      <vt:lpstr>Morze-kód fejtés 5. a.)</vt:lpstr>
      <vt:lpstr>Morze-kód fejtés 5. b.)</vt:lpstr>
      <vt:lpstr>Morze-kód fejtés 5. - megoldás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Kügerl Johanna</dc:creator>
  <cp:lastModifiedBy>Windows-felhasználó</cp:lastModifiedBy>
  <cp:revision>67</cp:revision>
  <cp:lastPrinted>2023-07-07T09:22:46Z</cp:lastPrinted>
  <dcterms:created xsi:type="dcterms:W3CDTF">2023-05-16T14:11:30Z</dcterms:created>
  <dcterms:modified xsi:type="dcterms:W3CDTF">2023-07-09T22:11:34Z</dcterms:modified>
</cp:coreProperties>
</file>