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>
        <p:scale>
          <a:sx n="60" d="100"/>
          <a:sy n="60" d="100"/>
        </p:scale>
        <p:origin x="9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787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28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750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83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27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20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1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61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70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14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43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31C27C0D-4B84-5FCC-B7D3-905807207242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6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45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829896"/>
            <a:ext cx="8543925" cy="1307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821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Emberi jogok 30. cikkely 1.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7803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3290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1265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012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078429"/>
            <a:ext cx="606356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4" y="4621930"/>
            <a:ext cx="604470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681038" y="3845205"/>
            <a:ext cx="600869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676996" y="5388706"/>
            <a:ext cx="604911" cy="720000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9006893" y="4713685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298458" y="2574167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943068" y="4540264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Megfelelő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t</a:t>
            </a:r>
            <a:r>
              <a:rPr lang="hu-HU" sz="1000" dirty="0" smtClean="0">
                <a:solidFill>
                  <a:srgbClr val="0070C0"/>
                </a:solidFill>
              </a:rPr>
              <a:t>ájékozta-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táshoz 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való jog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6657999" y="3917341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Magán-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élethez 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való jog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8116996" y="3264134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Az élethez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v</a:t>
            </a:r>
            <a:r>
              <a:rPr lang="hu-HU" sz="1000" dirty="0" smtClean="0">
                <a:solidFill>
                  <a:srgbClr val="0070C0"/>
                </a:solidFill>
              </a:rPr>
              <a:t>aló jog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7389071" y="1723804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A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m</a:t>
            </a:r>
            <a:r>
              <a:rPr lang="hu-HU" sz="1000" dirty="0" smtClean="0">
                <a:solidFill>
                  <a:srgbClr val="0070C0"/>
                </a:solidFill>
              </a:rPr>
              <a:t>ozgás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szabadsága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5239440" y="1005042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A 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tanuláshoz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v</a:t>
            </a:r>
            <a:r>
              <a:rPr lang="hu-HU" sz="1000" dirty="0" smtClean="0">
                <a:solidFill>
                  <a:srgbClr val="0070C0"/>
                </a:solidFill>
              </a:rPr>
              <a:t>aló jog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5218933" y="2568851"/>
            <a:ext cx="98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Szabadidőhöz</a:t>
            </a:r>
          </a:p>
          <a:p>
            <a:pPr algn="ctr"/>
            <a:r>
              <a:rPr lang="hu-HU" sz="900" dirty="0">
                <a:solidFill>
                  <a:srgbClr val="0070C0"/>
                </a:solidFill>
              </a:rPr>
              <a:t>v</a:t>
            </a:r>
            <a:r>
              <a:rPr lang="hu-HU" sz="900" dirty="0" smtClean="0">
                <a:solidFill>
                  <a:srgbClr val="0070C0"/>
                </a:solidFill>
              </a:rPr>
              <a:t>aló jog</a:t>
            </a:r>
            <a:endParaRPr lang="hu-HU" sz="900" dirty="0">
              <a:solidFill>
                <a:srgbClr val="0070C0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3774031" y="1687698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A 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játékhoz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v</a:t>
            </a:r>
            <a:r>
              <a:rPr lang="hu-HU" sz="1000" dirty="0" smtClean="0">
                <a:solidFill>
                  <a:srgbClr val="0070C0"/>
                </a:solidFill>
              </a:rPr>
              <a:t>aló jog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3067874" y="3241056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A 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szerzői jog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4489105" y="3994285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Kötelezett-</a:t>
            </a:r>
          </a:p>
          <a:p>
            <a:pPr algn="ctr"/>
            <a:r>
              <a:rPr lang="hu-HU" sz="1000" dirty="0" err="1" smtClean="0">
                <a:solidFill>
                  <a:srgbClr val="0070C0"/>
                </a:solidFill>
              </a:rPr>
              <a:t>ségeink</a:t>
            </a:r>
            <a:endParaRPr lang="hu-HU" sz="1000" dirty="0">
              <a:solidFill>
                <a:srgbClr val="0070C0"/>
              </a:solidFill>
            </a:endParaRPr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0" y="3080661"/>
            <a:ext cx="606356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6" y="3078429"/>
            <a:ext cx="606356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8" y="3087437"/>
            <a:ext cx="606356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0" y="3085205"/>
            <a:ext cx="606356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690351" y="3842177"/>
            <a:ext cx="600869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687608" y="3832334"/>
            <a:ext cx="600869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685403" y="3842177"/>
            <a:ext cx="600869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693635" y="3832334"/>
            <a:ext cx="600869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686508" y="5390938"/>
            <a:ext cx="604911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688469" y="5388706"/>
            <a:ext cx="604911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673604" y="5383779"/>
            <a:ext cx="604911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681038" y="5382579"/>
            <a:ext cx="604911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6" y="3088654"/>
            <a:ext cx="606356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2" y="3078429"/>
            <a:ext cx="606356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4" y="3087620"/>
            <a:ext cx="606356" cy="720000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8" y="3084786"/>
            <a:ext cx="606356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8" y="3088000"/>
            <a:ext cx="606356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685402" y="3841315"/>
            <a:ext cx="600869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686508" y="5383699"/>
            <a:ext cx="604911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680711" y="5376360"/>
            <a:ext cx="604911" cy="720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686835" y="5380023"/>
            <a:ext cx="604911" cy="720000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684460" y="5389311"/>
            <a:ext cx="604911" cy="720000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694497" y="3837866"/>
            <a:ext cx="600869" cy="720000"/>
          </a:xfrm>
          <a:prstGeom prst="rect">
            <a:avLst/>
          </a:prstGeom>
        </p:spPr>
      </p:pic>
      <p:grpSp>
        <p:nvGrpSpPr>
          <p:cNvPr id="74" name="Csoportba foglalás 73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75" name="Téglalap 7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Téglalap 7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8" name="Csoportba foglalás 77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79" name="Téglalap 7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Téglalap 8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2" name="Csoportba foglalás 81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83" name="Téglalap 8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Téglalap 8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5" name="Téglalap 8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6" name="Csoportba foglalás 85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87" name="Téglalap 8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8" name="Téglalap 8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9" name="Téglalap 8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0" name="Csoportba foglalás 89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95" name="Csoportba foglalás 94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3" name="Csoportba foglalás 102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104" name="Téglalap 10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5" name="Téglalap 10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6" name="Téglalap 10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7" name="Csoportba foglalás 106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108" name="Téglalap 10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" name="Téglalap 10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0" name="Téglalap 10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1" name="Csoportba foglalás 110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112" name="Csoportba foglalás 11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9" name="Téglalap 1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0" name="Téglalap 1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3" name="Csoportba foglalás 11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4" name="Csoportba foglalás 11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5" name="Csoportba foglalás 11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20" name="Téglalap 11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Téglalap 12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6" name="Csoportba foglalás 11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7" name="Téglalap 11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" name="Téglalap 11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2" name="Csoportba foglalás 131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33" name="Téglalap 13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4" name="Téglalap 13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6" name="Csoportba foglalás 135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41" name="Csoportba foglalás 14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6" name="Téglalap 1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7" name="Téglalap 1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8" name="Téglalap 1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2" name="Csoportba foglalás 14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43" name="Téglalap 1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Téglalap 1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Téglalap 1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9" name="Csoportba foglalás 148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50" name="Téglalap 1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Téglalap 1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2" name="Téglalap 1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3" name="Csoportba foglalás 152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54" name="Téglalap 1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5" name="Téglalap 1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6" name="Téglalap 1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96195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Földrajzi </a:t>
            </a:r>
            <a:r>
              <a:rPr lang="hu-HU" dirty="0"/>
              <a:t>felfedezések </a:t>
            </a:r>
            <a:r>
              <a:rPr lang="hu-HU" dirty="0" smtClean="0"/>
              <a:t>1450 – 1650 -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12485" y="1883636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23019" y="2638506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23018" y="3418259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23018" y="418572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7576545" y="1870581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687137" y="2447783"/>
            <a:ext cx="605814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687694" y="3995003"/>
            <a:ext cx="607959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87137" y="3219832"/>
            <a:ext cx="604779" cy="720000"/>
          </a:xfrm>
          <a:prstGeom prst="rect">
            <a:avLst/>
          </a:prstGeom>
        </p:spPr>
      </p:pic>
      <p:pic>
        <p:nvPicPr>
          <p:cNvPr id="199" name="Kép 19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3969136" y="2388978"/>
            <a:ext cx="607959" cy="720000"/>
          </a:xfrm>
          <a:prstGeom prst="rect">
            <a:avLst/>
          </a:prstGeom>
        </p:spPr>
      </p:pic>
      <p:pic>
        <p:nvPicPr>
          <p:cNvPr id="200" name="Kép 19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4699775" y="1670557"/>
            <a:ext cx="607959" cy="720000"/>
          </a:xfrm>
          <a:prstGeom prst="rect">
            <a:avLst/>
          </a:prstGeom>
        </p:spPr>
      </p:pic>
      <p:pic>
        <p:nvPicPr>
          <p:cNvPr id="201" name="Kép 20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5416549" y="1668978"/>
            <a:ext cx="607959" cy="720000"/>
          </a:xfrm>
          <a:prstGeom prst="rect">
            <a:avLst/>
          </a:prstGeom>
        </p:spPr>
      </p:pic>
      <p:pic>
        <p:nvPicPr>
          <p:cNvPr id="202" name="Kép 20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5422937" y="3839274"/>
            <a:ext cx="604779" cy="720000"/>
          </a:xfrm>
          <a:prstGeom prst="rect">
            <a:avLst/>
          </a:prstGeom>
        </p:spPr>
      </p:pic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5416353" y="942414"/>
            <a:ext cx="604779" cy="720000"/>
          </a:xfrm>
          <a:prstGeom prst="rect">
            <a:avLst/>
          </a:prstGeom>
        </p:spPr>
      </p:pic>
      <p:pic>
        <p:nvPicPr>
          <p:cNvPr id="204" name="Kép 20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4702759" y="953685"/>
            <a:ext cx="604779" cy="720000"/>
          </a:xfrm>
          <a:prstGeom prst="rect">
            <a:avLst/>
          </a:prstGeom>
        </p:spPr>
      </p:pic>
      <p:pic>
        <p:nvPicPr>
          <p:cNvPr id="205" name="Kép 20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3973298" y="953685"/>
            <a:ext cx="604779" cy="720000"/>
          </a:xfrm>
          <a:prstGeom prst="rect">
            <a:avLst/>
          </a:prstGeom>
        </p:spPr>
      </p:pic>
      <p:pic>
        <p:nvPicPr>
          <p:cNvPr id="207" name="Kép 20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3255088" y="2375760"/>
            <a:ext cx="605814" cy="720000"/>
          </a:xfrm>
          <a:prstGeom prst="rect">
            <a:avLst/>
          </a:prstGeom>
        </p:spPr>
      </p:pic>
      <p:pic>
        <p:nvPicPr>
          <p:cNvPr id="208" name="Kép 20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6120991" y="1662414"/>
            <a:ext cx="605814" cy="720000"/>
          </a:xfrm>
          <a:prstGeom prst="rect">
            <a:avLst/>
          </a:prstGeom>
        </p:spPr>
      </p:pic>
      <p:pic>
        <p:nvPicPr>
          <p:cNvPr id="209" name="Kép 20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6129947" y="938830"/>
            <a:ext cx="605814" cy="72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687056" y="1704656"/>
            <a:ext cx="604860" cy="720000"/>
          </a:xfrm>
          <a:prstGeom prst="rect">
            <a:avLst/>
          </a:prstGeom>
        </p:spPr>
      </p:pic>
      <p:pic>
        <p:nvPicPr>
          <p:cNvPr id="210" name="Kép 20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9006601" y="1675762"/>
            <a:ext cx="604860" cy="720000"/>
          </a:xfrm>
          <a:prstGeom prst="rect">
            <a:avLst/>
          </a:prstGeom>
        </p:spPr>
      </p:pic>
      <p:pic>
        <p:nvPicPr>
          <p:cNvPr id="211" name="Kép 21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9034051" y="4568144"/>
            <a:ext cx="604860" cy="720000"/>
          </a:xfrm>
          <a:prstGeom prst="rect">
            <a:avLst/>
          </a:prstGeom>
        </p:spPr>
      </p:pic>
      <p:pic>
        <p:nvPicPr>
          <p:cNvPr id="212" name="Kép 2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6121945" y="3834282"/>
            <a:ext cx="604860" cy="720000"/>
          </a:xfrm>
          <a:prstGeom prst="rect">
            <a:avLst/>
          </a:prstGeom>
        </p:spPr>
      </p:pic>
      <p:pic>
        <p:nvPicPr>
          <p:cNvPr id="213" name="Kép 21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3970686" y="1669608"/>
            <a:ext cx="604860" cy="720000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5445791" y="1870581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</a:t>
            </a:r>
            <a:endParaRPr lang="hu-H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9" name="Szövegdoboz 88"/>
          <p:cNvSpPr txBox="1"/>
          <p:nvPr/>
        </p:nvSpPr>
        <p:spPr>
          <a:xfrm>
            <a:off x="3796211" y="922744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Az Oszmán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Birodalom 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e</a:t>
            </a:r>
            <a:r>
              <a:rPr lang="hu-HU" sz="1100" b="1" dirty="0" smtClean="0">
                <a:solidFill>
                  <a:srgbClr val="002060"/>
                </a:solidFill>
              </a:rPr>
              <a:t>lfoglalja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Bizáncot</a:t>
            </a:r>
          </a:p>
        </p:txBody>
      </p:sp>
      <p:sp>
        <p:nvSpPr>
          <p:cNvPr id="84" name="Szövegdoboz 83"/>
          <p:cNvSpPr txBox="1"/>
          <p:nvPr/>
        </p:nvSpPr>
        <p:spPr>
          <a:xfrm>
            <a:off x="5939798" y="1638142"/>
            <a:ext cx="9880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err="1">
                <a:solidFill>
                  <a:srgbClr val="002060"/>
                </a:solidFill>
              </a:rPr>
              <a:t>Bartolomeu</a:t>
            </a:r>
            <a:r>
              <a:rPr lang="hu-HU" sz="900" b="1" dirty="0">
                <a:solidFill>
                  <a:srgbClr val="002060"/>
                </a:solidFill>
              </a:rPr>
              <a:t> </a:t>
            </a:r>
            <a:r>
              <a:rPr lang="hu-HU" sz="900" b="1" dirty="0" err="1" smtClean="0">
                <a:solidFill>
                  <a:srgbClr val="002060"/>
                </a:solidFill>
              </a:rPr>
              <a:t>Dias</a:t>
            </a:r>
            <a:endParaRPr lang="hu-HU" sz="900" b="1" dirty="0" smtClean="0">
              <a:solidFill>
                <a:srgbClr val="002060"/>
              </a:solidFill>
            </a:endParaRPr>
          </a:p>
          <a:p>
            <a:pPr algn="ctr"/>
            <a:r>
              <a:rPr lang="hu-HU" sz="900" b="1" dirty="0">
                <a:solidFill>
                  <a:srgbClr val="002060"/>
                </a:solidFill>
              </a:rPr>
              <a:t>m</a:t>
            </a:r>
            <a:r>
              <a:rPr lang="hu-HU" sz="900" b="1" dirty="0" smtClean="0">
                <a:solidFill>
                  <a:srgbClr val="002060"/>
                </a:solidFill>
              </a:rPr>
              <a:t>egkerüli a Jóreménység fokát</a:t>
            </a:r>
            <a:endParaRPr lang="hu-HU" sz="900" b="1" dirty="0">
              <a:solidFill>
                <a:srgbClr val="002060"/>
              </a:solidFill>
            </a:endParaRPr>
          </a:p>
        </p:txBody>
      </p:sp>
      <p:pic>
        <p:nvPicPr>
          <p:cNvPr id="214" name="Kép 2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4709576" y="2382414"/>
            <a:ext cx="607959" cy="720000"/>
          </a:xfrm>
          <a:prstGeom prst="rect">
            <a:avLst/>
          </a:prstGeom>
        </p:spPr>
      </p:pic>
      <p:pic>
        <p:nvPicPr>
          <p:cNvPr id="215" name="Kép 2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5420871" y="2384764"/>
            <a:ext cx="607959" cy="720000"/>
          </a:xfrm>
          <a:prstGeom prst="rect">
            <a:avLst/>
          </a:prstGeom>
        </p:spPr>
      </p:pic>
      <p:pic>
        <p:nvPicPr>
          <p:cNvPr id="216" name="Kép 2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6127802" y="2376059"/>
            <a:ext cx="607959" cy="720000"/>
          </a:xfrm>
          <a:prstGeom prst="rect">
            <a:avLst/>
          </a:prstGeom>
        </p:spPr>
      </p:pic>
      <p:pic>
        <p:nvPicPr>
          <p:cNvPr id="217" name="Kép 21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4709576" y="3109335"/>
            <a:ext cx="604779" cy="720000"/>
          </a:xfrm>
          <a:prstGeom prst="rect">
            <a:avLst/>
          </a:prstGeom>
        </p:spPr>
      </p:pic>
      <p:pic>
        <p:nvPicPr>
          <p:cNvPr id="218" name="Kép 21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3987211" y="3091513"/>
            <a:ext cx="604779" cy="720000"/>
          </a:xfrm>
          <a:prstGeom prst="rect">
            <a:avLst/>
          </a:prstGeom>
        </p:spPr>
      </p:pic>
      <p:pic>
        <p:nvPicPr>
          <p:cNvPr id="219" name="Kép 2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3262934" y="3097548"/>
            <a:ext cx="604779" cy="720000"/>
          </a:xfrm>
          <a:prstGeom prst="rect">
            <a:avLst/>
          </a:prstGeom>
        </p:spPr>
      </p:pic>
      <p:sp>
        <p:nvSpPr>
          <p:cNvPr id="85" name="Szövegdoboz 84"/>
          <p:cNvSpPr txBox="1"/>
          <p:nvPr/>
        </p:nvSpPr>
        <p:spPr>
          <a:xfrm>
            <a:off x="3063658" y="3093601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Kolumbusz</a:t>
            </a:r>
          </a:p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Kristóf</a:t>
            </a:r>
          </a:p>
          <a:p>
            <a:pPr algn="ctr"/>
            <a:r>
              <a:rPr lang="hu-HU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</a:t>
            </a:r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elfedezi</a:t>
            </a:r>
          </a:p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Amerikát</a:t>
            </a:r>
            <a:endParaRPr lang="hu-HU" sz="1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0" name="Kép 21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6852177" y="3102963"/>
            <a:ext cx="605814" cy="720000"/>
          </a:xfrm>
          <a:prstGeom prst="rect">
            <a:avLst/>
          </a:prstGeom>
        </p:spPr>
      </p:pic>
      <p:pic>
        <p:nvPicPr>
          <p:cNvPr id="221" name="Kép 2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5417482" y="3114257"/>
            <a:ext cx="605814" cy="720000"/>
          </a:xfrm>
          <a:prstGeom prst="rect">
            <a:avLst/>
          </a:prstGeom>
        </p:spPr>
      </p:pic>
      <p:sp>
        <p:nvSpPr>
          <p:cNvPr id="94" name="Szövegdoboz 93"/>
          <p:cNvSpPr txBox="1"/>
          <p:nvPr/>
        </p:nvSpPr>
        <p:spPr>
          <a:xfrm>
            <a:off x="5254201" y="3956916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err="1" smtClean="0">
                <a:solidFill>
                  <a:srgbClr val="0070C0"/>
                </a:solidFill>
              </a:rPr>
              <a:t>Tordesillasi</a:t>
            </a:r>
            <a:endParaRPr lang="hu-HU" sz="1100" b="1" dirty="0" smtClean="0">
              <a:solidFill>
                <a:srgbClr val="0070C0"/>
              </a:solidFill>
            </a:endParaRPr>
          </a:p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szerződés</a:t>
            </a:r>
            <a:endParaRPr lang="hu-HU" sz="1100" b="1" dirty="0">
              <a:solidFill>
                <a:srgbClr val="0070C0"/>
              </a:solidFill>
            </a:endParaRPr>
          </a:p>
        </p:txBody>
      </p:sp>
      <p:pic>
        <p:nvPicPr>
          <p:cNvPr id="222" name="Kép 22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8291094" y="4537108"/>
            <a:ext cx="604779" cy="720000"/>
          </a:xfrm>
          <a:prstGeom prst="rect">
            <a:avLst/>
          </a:prstGeom>
        </p:spPr>
      </p:pic>
      <p:pic>
        <p:nvPicPr>
          <p:cNvPr id="223" name="Kép 22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7579415" y="4547457"/>
            <a:ext cx="604779" cy="720000"/>
          </a:xfrm>
          <a:prstGeom prst="rect">
            <a:avLst/>
          </a:prstGeom>
        </p:spPr>
      </p:pic>
      <p:pic>
        <p:nvPicPr>
          <p:cNvPr id="224" name="Kép 22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866186" y="3812359"/>
            <a:ext cx="604779" cy="720000"/>
          </a:xfrm>
          <a:prstGeom prst="rect">
            <a:avLst/>
          </a:prstGeom>
        </p:spPr>
      </p:pic>
      <p:pic>
        <p:nvPicPr>
          <p:cNvPr id="225" name="Kép 22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118717" y="3091513"/>
            <a:ext cx="604779" cy="720000"/>
          </a:xfrm>
          <a:prstGeom prst="rect">
            <a:avLst/>
          </a:prstGeom>
        </p:spPr>
      </p:pic>
      <p:sp>
        <p:nvSpPr>
          <p:cNvPr id="87" name="Szövegdoboz 86"/>
          <p:cNvSpPr txBox="1"/>
          <p:nvPr/>
        </p:nvSpPr>
        <p:spPr>
          <a:xfrm>
            <a:off x="5929859" y="3090888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Vasco de</a:t>
            </a:r>
          </a:p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Gama </a:t>
            </a:r>
          </a:p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megkerüli</a:t>
            </a:r>
          </a:p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Afrikát</a:t>
            </a:r>
            <a:endParaRPr lang="hu-HU" sz="1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7" name="Szövegdoboz 196"/>
          <p:cNvSpPr txBox="1"/>
          <p:nvPr/>
        </p:nvSpPr>
        <p:spPr>
          <a:xfrm>
            <a:off x="6665652" y="3863166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Magellán</a:t>
            </a:r>
          </a:p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Föld körüli</a:t>
            </a:r>
          </a:p>
          <a:p>
            <a:pPr algn="ctr"/>
            <a:r>
              <a:rPr lang="hu-HU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ú</a:t>
            </a:r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 indul</a:t>
            </a:r>
            <a:endParaRPr lang="hu-HU" sz="1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7" name="Kép 2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7573595" y="948212"/>
            <a:ext cx="605814" cy="720000"/>
          </a:xfrm>
          <a:prstGeom prst="rect">
            <a:avLst/>
          </a:prstGeom>
        </p:spPr>
      </p:pic>
      <p:pic>
        <p:nvPicPr>
          <p:cNvPr id="228" name="Kép 22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7565856" y="3822959"/>
            <a:ext cx="605814" cy="720000"/>
          </a:xfrm>
          <a:prstGeom prst="rect">
            <a:avLst/>
          </a:prstGeom>
        </p:spPr>
      </p:pic>
      <p:pic>
        <p:nvPicPr>
          <p:cNvPr id="231" name="Kép 23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8288028" y="1668213"/>
            <a:ext cx="604779" cy="720000"/>
          </a:xfrm>
          <a:prstGeom prst="rect">
            <a:avLst/>
          </a:prstGeom>
        </p:spPr>
      </p:pic>
      <p:sp>
        <p:nvSpPr>
          <p:cNvPr id="198" name="Szövegdoboz 197"/>
          <p:cNvSpPr txBox="1"/>
          <p:nvPr/>
        </p:nvSpPr>
        <p:spPr>
          <a:xfrm>
            <a:off x="8830740" y="4528862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Cortez</a:t>
            </a:r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hu-HU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eghódítja</a:t>
            </a:r>
          </a:p>
          <a:p>
            <a:pPr algn="ctr"/>
            <a:r>
              <a:rPr lang="hu-HU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 Azték</a:t>
            </a:r>
          </a:p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Birodalmat</a:t>
            </a:r>
            <a:endParaRPr lang="hu-HU" sz="1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2" name="Kép 23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8276271" y="2385401"/>
            <a:ext cx="604860" cy="720000"/>
          </a:xfrm>
          <a:prstGeom prst="rect">
            <a:avLst/>
          </a:prstGeom>
        </p:spPr>
      </p:pic>
      <p:pic>
        <p:nvPicPr>
          <p:cNvPr id="233" name="Kép 23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9010040" y="3115321"/>
            <a:ext cx="604860" cy="720000"/>
          </a:xfrm>
          <a:prstGeom prst="rect">
            <a:avLst/>
          </a:prstGeom>
        </p:spPr>
      </p:pic>
      <p:pic>
        <p:nvPicPr>
          <p:cNvPr id="234" name="Kép 23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9010040" y="3840719"/>
            <a:ext cx="604860" cy="720000"/>
          </a:xfrm>
          <a:prstGeom prst="rect">
            <a:avLst/>
          </a:prstGeom>
        </p:spPr>
      </p:pic>
      <p:pic>
        <p:nvPicPr>
          <p:cNvPr id="235" name="Kép 23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8284848" y="945364"/>
            <a:ext cx="607959" cy="720000"/>
          </a:xfrm>
          <a:prstGeom prst="rect">
            <a:avLst/>
          </a:prstGeom>
        </p:spPr>
      </p:pic>
      <p:pic>
        <p:nvPicPr>
          <p:cNvPr id="236" name="Kép 23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9003502" y="939797"/>
            <a:ext cx="607959" cy="720000"/>
          </a:xfrm>
          <a:prstGeom prst="rect">
            <a:avLst/>
          </a:prstGeom>
        </p:spPr>
      </p:pic>
      <p:pic>
        <p:nvPicPr>
          <p:cNvPr id="237" name="Kép 2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9015548" y="2383115"/>
            <a:ext cx="607959" cy="720000"/>
          </a:xfrm>
          <a:prstGeom prst="rect">
            <a:avLst/>
          </a:prstGeom>
        </p:spPr>
      </p:pic>
      <p:sp>
        <p:nvSpPr>
          <p:cNvPr id="88" name="Szövegdoboz 87"/>
          <p:cNvSpPr txBox="1"/>
          <p:nvPr/>
        </p:nvSpPr>
        <p:spPr>
          <a:xfrm>
            <a:off x="8119323" y="2362731"/>
            <a:ext cx="9880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Francisco </a:t>
            </a:r>
            <a:r>
              <a:rPr lang="hu-HU" sz="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Pizarro</a:t>
            </a:r>
          </a:p>
          <a:p>
            <a:pPr algn="ctr"/>
            <a:r>
              <a:rPr lang="hu-HU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hu-HU" sz="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eghódítja</a:t>
            </a:r>
          </a:p>
          <a:p>
            <a:pPr algn="ctr"/>
            <a:r>
              <a:rPr lang="hu-HU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hu-HU" sz="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 Inka</a:t>
            </a:r>
          </a:p>
          <a:p>
            <a:pPr algn="ctr"/>
            <a:r>
              <a:rPr lang="hu-HU" sz="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Birodalmat</a:t>
            </a:r>
            <a:endParaRPr lang="hu-HU" sz="9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3" name="Szövegdoboz 82"/>
          <p:cNvSpPr txBox="1"/>
          <p:nvPr/>
        </p:nvSpPr>
        <p:spPr>
          <a:xfrm>
            <a:off x="8833067" y="956856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V. Károly</a:t>
            </a:r>
          </a:p>
          <a:p>
            <a:pPr algn="ctr"/>
            <a:r>
              <a:rPr lang="hu-HU" sz="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irodalmát</a:t>
            </a:r>
          </a:p>
          <a:p>
            <a:pPr algn="ctr"/>
            <a:r>
              <a:rPr lang="hu-HU" sz="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</a:t>
            </a:r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ét részre</a:t>
            </a:r>
          </a:p>
          <a:p>
            <a:pPr algn="ctr"/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osztják</a:t>
            </a:r>
            <a:endParaRPr lang="hu-HU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3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8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Nemzetállamok születése 6.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7803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3290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1265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012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240286" y="1870581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914939" y="1870580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83" name="Szövegdoboz 82"/>
          <p:cNvSpPr txBox="1"/>
          <p:nvPr/>
        </p:nvSpPr>
        <p:spPr>
          <a:xfrm>
            <a:off x="8111962" y="948899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Szüfrazsett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m</a:t>
            </a:r>
            <a:r>
              <a:rPr lang="hu-HU" sz="1000" dirty="0" smtClean="0">
                <a:solidFill>
                  <a:srgbClr val="0070C0"/>
                </a:solidFill>
              </a:rPr>
              <a:t>ozgalom 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Nagy-Britanniában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84" name="Szövegdoboz 83"/>
          <p:cNvSpPr txBox="1"/>
          <p:nvPr/>
        </p:nvSpPr>
        <p:spPr>
          <a:xfrm>
            <a:off x="4496702" y="2570480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Népek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 tavasza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85" name="Szövegdoboz 84"/>
          <p:cNvSpPr txBox="1"/>
          <p:nvPr/>
        </p:nvSpPr>
        <p:spPr>
          <a:xfrm>
            <a:off x="3040792" y="3977925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Solferinói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csata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87" name="Szövegdoboz 86"/>
          <p:cNvSpPr txBox="1"/>
          <p:nvPr/>
        </p:nvSpPr>
        <p:spPr>
          <a:xfrm>
            <a:off x="7375823" y="3210814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Német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Császárság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kikiáltása 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88" name="Szövegdoboz 87"/>
          <p:cNvSpPr txBox="1"/>
          <p:nvPr/>
        </p:nvSpPr>
        <p:spPr>
          <a:xfrm>
            <a:off x="8820801" y="2530985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Sedani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csata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89" name="Szövegdoboz 88"/>
          <p:cNvSpPr txBox="1"/>
          <p:nvPr/>
        </p:nvSpPr>
        <p:spPr>
          <a:xfrm>
            <a:off x="3098458" y="1016433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Német vámunió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létrejötte</a:t>
            </a:r>
          </a:p>
        </p:txBody>
      </p:sp>
      <p:sp>
        <p:nvSpPr>
          <p:cNvPr id="94" name="Szövegdoboz 93"/>
          <p:cNvSpPr txBox="1"/>
          <p:nvPr/>
        </p:nvSpPr>
        <p:spPr>
          <a:xfrm>
            <a:off x="5241291" y="4698138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Garibaldi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hadjárata</a:t>
            </a:r>
            <a:endParaRPr lang="hu-HU" sz="1100" dirty="0">
              <a:solidFill>
                <a:srgbClr val="0070C0"/>
              </a:solidFill>
            </a:endParaRPr>
          </a:p>
        </p:txBody>
      </p:sp>
      <p:grpSp>
        <p:nvGrpSpPr>
          <p:cNvPr id="114" name="Csoportba foglalás 113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115" name="Téglalap 11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Téglalap 11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Téglalap 11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8" name="Csoportba foglalás 117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119" name="Téglalap 11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Téglalap 11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2" name="Csoportba foglalás 121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123" name="Téglalap 12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Téglalap 12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6" name="Csoportba foglalás 125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127" name="Téglalap 12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0" name="Csoportba foglalás 129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131" name="Téglalap 13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4" name="Csoportba foglalás 133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135" name="Csoportba foglalás 134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0" name="Téglalap 13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6" name="Csoportba foglalás 135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7" name="Téglalap 13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Téglalap 13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Téglalap 13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3" name="Csoportba foglalás 142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144" name="Téglalap 14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Téglalap 14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Téglalap 14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7" name="Csoportba foglalás 146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148" name="Téglalap 14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1" name="Csoportba foglalás 150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152" name="Csoportba foglalás 15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69" name="Téglalap 16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Téglalap 16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1" name="Téglalap 17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3" name="Csoportba foglalás 15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66" name="Téglalap 16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7" name="Téglalap 16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8" name="Téglalap 16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4" name="Csoportba foglalás 15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63" name="Téglalap 16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Téglalap 16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5" name="Téglalap 16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5" name="Csoportba foglalás 15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60" name="Téglalap 15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1" name="Téglalap 16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2" name="Téglalap 16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6" name="Csoportba foglalás 15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57" name="Téglalap 15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8" name="Téglalap 15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9" name="Téglalap 15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72" name="Csoportba foglalás 171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73" name="Téglalap 17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4" name="Téglalap 17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5" name="Téglalap 17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6" name="Csoportba foglalás 175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77" name="Téglalap 17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Téglalap 17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Téglalap 17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0" name="Csoportba foglalás 179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81" name="Csoportba foglalás 18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86" name="Téglalap 18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7" name="Téglalap 18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8" name="Téglalap 18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82" name="Csoportba foglalás 18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83" name="Téglalap 18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4" name="Téglalap 18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5" name="Téglalap 18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89" name="Csoportba foglalás 188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90" name="Téglalap 18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1" name="Téglalap 19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Téglalap 19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93" name="Csoportba foglalás 192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94" name="Téglalap 19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5" name="Téglalap 19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6" name="Téglalap 19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7" name="Szövegdoboz 196"/>
          <p:cNvSpPr txBox="1"/>
          <p:nvPr/>
        </p:nvSpPr>
        <p:spPr>
          <a:xfrm>
            <a:off x="6671348" y="3826008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Az Olasz 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Királyság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b</a:t>
            </a:r>
            <a:r>
              <a:rPr lang="hu-HU" sz="1100" dirty="0" smtClean="0">
                <a:solidFill>
                  <a:srgbClr val="0070C0"/>
                </a:solidFill>
              </a:rPr>
              <a:t>ekebelezi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Velencét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31" name="Szövegdoboz 230"/>
          <p:cNvSpPr txBox="1"/>
          <p:nvPr/>
        </p:nvSpPr>
        <p:spPr>
          <a:xfrm>
            <a:off x="6576101" y="2333693"/>
            <a:ext cx="119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" dirty="0" smtClean="0">
                <a:solidFill>
                  <a:srgbClr val="0070C0"/>
                </a:solidFill>
              </a:rPr>
              <a:t>Német</a:t>
            </a:r>
          </a:p>
          <a:p>
            <a:pPr algn="ctr"/>
            <a:r>
              <a:rPr lang="hu-HU" sz="800" dirty="0" smtClean="0">
                <a:solidFill>
                  <a:srgbClr val="0070C0"/>
                </a:solidFill>
              </a:rPr>
              <a:t>Császárság</a:t>
            </a:r>
          </a:p>
          <a:p>
            <a:pPr algn="ctr"/>
            <a:r>
              <a:rPr lang="hu-HU" sz="800" dirty="0">
                <a:solidFill>
                  <a:srgbClr val="0070C0"/>
                </a:solidFill>
              </a:rPr>
              <a:t>b</a:t>
            </a:r>
            <a:r>
              <a:rPr lang="hu-HU" sz="800" dirty="0" smtClean="0">
                <a:solidFill>
                  <a:srgbClr val="0070C0"/>
                </a:solidFill>
              </a:rPr>
              <a:t>evezeti </a:t>
            </a:r>
          </a:p>
          <a:p>
            <a:pPr algn="ctr"/>
            <a:r>
              <a:rPr lang="hu-HU" sz="800" dirty="0" smtClean="0">
                <a:solidFill>
                  <a:srgbClr val="0070C0"/>
                </a:solidFill>
              </a:rPr>
              <a:t>a kötelező</a:t>
            </a:r>
          </a:p>
          <a:p>
            <a:pPr algn="ctr"/>
            <a:r>
              <a:rPr lang="hu-HU" sz="800" dirty="0">
                <a:solidFill>
                  <a:srgbClr val="0070C0"/>
                </a:solidFill>
              </a:rPr>
              <a:t>t</a:t>
            </a:r>
            <a:r>
              <a:rPr lang="hu-HU" sz="800" dirty="0" smtClean="0">
                <a:solidFill>
                  <a:srgbClr val="0070C0"/>
                </a:solidFill>
              </a:rPr>
              <a:t>ársadalom-</a:t>
            </a:r>
          </a:p>
          <a:p>
            <a:pPr algn="ctr"/>
            <a:r>
              <a:rPr lang="hu-HU" sz="800" dirty="0" smtClean="0">
                <a:solidFill>
                  <a:srgbClr val="0070C0"/>
                </a:solidFill>
              </a:rPr>
              <a:t>biztosítást </a:t>
            </a:r>
            <a:endParaRPr lang="hu-HU" sz="800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075923"/>
            <a:ext cx="606356" cy="72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681038" y="3847972"/>
            <a:ext cx="605730" cy="72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78468" y="4621584"/>
            <a:ext cx="608300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1" y="5393633"/>
            <a:ext cx="605714" cy="720000"/>
          </a:xfrm>
          <a:prstGeom prst="rect">
            <a:avLst/>
          </a:prstGeom>
        </p:spPr>
      </p:pic>
      <p:pic>
        <p:nvPicPr>
          <p:cNvPr id="232" name="Kép 23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6" y="3073924"/>
            <a:ext cx="606356" cy="720000"/>
          </a:xfrm>
          <a:prstGeom prst="rect">
            <a:avLst/>
          </a:prstGeom>
        </p:spPr>
      </p:pic>
      <p:pic>
        <p:nvPicPr>
          <p:cNvPr id="233" name="Kép 23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3" y="3080299"/>
            <a:ext cx="606356" cy="720000"/>
          </a:xfrm>
          <a:prstGeom prst="rect">
            <a:avLst/>
          </a:prstGeom>
        </p:spPr>
      </p:pic>
      <p:pic>
        <p:nvPicPr>
          <p:cNvPr id="234" name="Kép 23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087307"/>
            <a:ext cx="606356" cy="720000"/>
          </a:xfrm>
          <a:prstGeom prst="rect">
            <a:avLst/>
          </a:prstGeom>
        </p:spPr>
      </p:pic>
      <p:pic>
        <p:nvPicPr>
          <p:cNvPr id="235" name="Kép 2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1" y="3075543"/>
            <a:ext cx="606356" cy="720000"/>
          </a:xfrm>
          <a:prstGeom prst="rect">
            <a:avLst/>
          </a:prstGeom>
        </p:spPr>
      </p:pic>
      <p:pic>
        <p:nvPicPr>
          <p:cNvPr id="236" name="Kép 23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3" y="3080299"/>
            <a:ext cx="606356" cy="720000"/>
          </a:xfrm>
          <a:prstGeom prst="rect">
            <a:avLst/>
          </a:prstGeom>
        </p:spPr>
      </p:pic>
      <p:pic>
        <p:nvPicPr>
          <p:cNvPr id="237" name="Kép 23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4" y="3084587"/>
            <a:ext cx="606356" cy="720000"/>
          </a:xfrm>
          <a:prstGeom prst="rect">
            <a:avLst/>
          </a:prstGeom>
        </p:spPr>
      </p:pic>
      <p:pic>
        <p:nvPicPr>
          <p:cNvPr id="238" name="Kép 23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680974" y="3840964"/>
            <a:ext cx="605730" cy="720000"/>
          </a:xfrm>
          <a:prstGeom prst="rect">
            <a:avLst/>
          </a:prstGeom>
        </p:spPr>
      </p:pic>
      <p:pic>
        <p:nvPicPr>
          <p:cNvPr id="239" name="Kép 2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679369" y="3851168"/>
            <a:ext cx="605730" cy="720000"/>
          </a:xfrm>
          <a:prstGeom prst="rect">
            <a:avLst/>
          </a:prstGeom>
        </p:spPr>
      </p:pic>
      <p:pic>
        <p:nvPicPr>
          <p:cNvPr id="240" name="Kép 23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681600" y="3845424"/>
            <a:ext cx="605730" cy="720000"/>
          </a:xfrm>
          <a:prstGeom prst="rect">
            <a:avLst/>
          </a:prstGeom>
        </p:spPr>
      </p:pic>
      <p:pic>
        <p:nvPicPr>
          <p:cNvPr id="241" name="Kép 24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680910" y="3849904"/>
            <a:ext cx="605730" cy="720000"/>
          </a:xfrm>
          <a:prstGeom prst="rect">
            <a:avLst/>
          </a:prstGeom>
        </p:spPr>
      </p:pic>
      <p:pic>
        <p:nvPicPr>
          <p:cNvPr id="242" name="Kép 24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678661" y="3853716"/>
            <a:ext cx="605730" cy="720000"/>
          </a:xfrm>
          <a:prstGeom prst="rect">
            <a:avLst/>
          </a:prstGeom>
        </p:spPr>
      </p:pic>
      <p:pic>
        <p:nvPicPr>
          <p:cNvPr id="243" name="Kép 24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681025" y="3847356"/>
            <a:ext cx="605730" cy="720000"/>
          </a:xfrm>
          <a:prstGeom prst="rect">
            <a:avLst/>
          </a:prstGeom>
        </p:spPr>
      </p:pic>
      <p:pic>
        <p:nvPicPr>
          <p:cNvPr id="244" name="Kép 24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75193" y="4625547"/>
            <a:ext cx="608300" cy="720000"/>
          </a:xfrm>
          <a:prstGeom prst="rect">
            <a:avLst/>
          </a:prstGeom>
        </p:spPr>
      </p:pic>
      <p:pic>
        <p:nvPicPr>
          <p:cNvPr id="245" name="Kép 24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73187" y="4627015"/>
            <a:ext cx="608300" cy="720000"/>
          </a:xfrm>
          <a:prstGeom prst="rect">
            <a:avLst/>
          </a:prstGeom>
        </p:spPr>
      </p:pic>
      <p:pic>
        <p:nvPicPr>
          <p:cNvPr id="246" name="Kép 24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78455" y="4622727"/>
            <a:ext cx="608300" cy="720000"/>
          </a:xfrm>
          <a:prstGeom prst="rect">
            <a:avLst/>
          </a:prstGeom>
        </p:spPr>
      </p:pic>
      <p:pic>
        <p:nvPicPr>
          <p:cNvPr id="247" name="Kép 24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88831" y="4626269"/>
            <a:ext cx="608300" cy="720000"/>
          </a:xfrm>
          <a:prstGeom prst="rect">
            <a:avLst/>
          </a:prstGeom>
        </p:spPr>
      </p:pic>
      <p:pic>
        <p:nvPicPr>
          <p:cNvPr id="248" name="Kép 24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87746" y="4623347"/>
            <a:ext cx="608300" cy="720000"/>
          </a:xfrm>
          <a:prstGeom prst="rect">
            <a:avLst/>
          </a:prstGeom>
        </p:spPr>
      </p:pic>
      <p:pic>
        <p:nvPicPr>
          <p:cNvPr id="249" name="Kép 24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92241" y="4629087"/>
            <a:ext cx="608300" cy="720000"/>
          </a:xfrm>
          <a:prstGeom prst="rect">
            <a:avLst/>
          </a:prstGeom>
        </p:spPr>
      </p:pic>
      <p:pic>
        <p:nvPicPr>
          <p:cNvPr id="250" name="Kép 24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84413" y="4626167"/>
            <a:ext cx="608300" cy="720000"/>
          </a:xfrm>
          <a:prstGeom prst="rect">
            <a:avLst/>
          </a:prstGeom>
        </p:spPr>
      </p:pic>
      <p:pic>
        <p:nvPicPr>
          <p:cNvPr id="251" name="Kép 25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73187" y="4623000"/>
            <a:ext cx="608300" cy="720000"/>
          </a:xfrm>
          <a:prstGeom prst="rect">
            <a:avLst/>
          </a:prstGeom>
        </p:spPr>
      </p:pic>
      <p:pic>
        <p:nvPicPr>
          <p:cNvPr id="252" name="Kép 25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75806" y="4628526"/>
            <a:ext cx="608300" cy="720000"/>
          </a:xfrm>
          <a:prstGeom prst="rect">
            <a:avLst/>
          </a:prstGeom>
        </p:spPr>
      </p:pic>
      <p:pic>
        <p:nvPicPr>
          <p:cNvPr id="253" name="Kép 25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84336" y="4626108"/>
            <a:ext cx="608300" cy="720000"/>
          </a:xfrm>
          <a:prstGeom prst="rect">
            <a:avLst/>
          </a:prstGeom>
        </p:spPr>
      </p:pic>
      <p:pic>
        <p:nvPicPr>
          <p:cNvPr id="254" name="Kép 25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80221" y="4632074"/>
            <a:ext cx="608300" cy="720000"/>
          </a:xfrm>
          <a:prstGeom prst="rect">
            <a:avLst/>
          </a:prstGeom>
        </p:spPr>
      </p:pic>
      <p:pic>
        <p:nvPicPr>
          <p:cNvPr id="255" name="Kép 25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4" y="5390335"/>
            <a:ext cx="605714" cy="720000"/>
          </a:xfrm>
          <a:prstGeom prst="rect">
            <a:avLst/>
          </a:prstGeom>
        </p:spPr>
      </p:pic>
      <p:pic>
        <p:nvPicPr>
          <p:cNvPr id="256" name="Kép 25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6" y="5395751"/>
            <a:ext cx="605714" cy="720000"/>
          </a:xfrm>
          <a:prstGeom prst="rect">
            <a:avLst/>
          </a:prstGeom>
        </p:spPr>
      </p:pic>
      <p:pic>
        <p:nvPicPr>
          <p:cNvPr id="257" name="Kép 25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5" y="5400793"/>
            <a:ext cx="605714" cy="720000"/>
          </a:xfrm>
          <a:prstGeom prst="rect">
            <a:avLst/>
          </a:prstGeom>
        </p:spPr>
      </p:pic>
      <p:pic>
        <p:nvPicPr>
          <p:cNvPr id="258" name="Kép 25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6" y="5394407"/>
            <a:ext cx="605714" cy="720000"/>
          </a:xfrm>
          <a:prstGeom prst="rect">
            <a:avLst/>
          </a:prstGeom>
        </p:spPr>
      </p:pic>
      <p:pic>
        <p:nvPicPr>
          <p:cNvPr id="259" name="Kép 25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6" y="5399365"/>
            <a:ext cx="605714" cy="720000"/>
          </a:xfrm>
          <a:prstGeom prst="rect">
            <a:avLst/>
          </a:prstGeom>
        </p:spPr>
      </p:pic>
      <p:pic>
        <p:nvPicPr>
          <p:cNvPr id="260" name="Kép 25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5" y="5400793"/>
            <a:ext cx="605714" cy="720000"/>
          </a:xfrm>
          <a:prstGeom prst="rect">
            <a:avLst/>
          </a:prstGeom>
        </p:spPr>
      </p:pic>
      <p:pic>
        <p:nvPicPr>
          <p:cNvPr id="261" name="Kép 26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7" y="5397647"/>
            <a:ext cx="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4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Nemzetállamok születése 6.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4279" y="1754536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4813" y="2509406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4812" y="3289159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4812" y="405662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6150172" y="1860640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7" y="1552429"/>
            <a:ext cx="606356" cy="72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679877" y="2324478"/>
            <a:ext cx="605730" cy="72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77307" y="3098090"/>
            <a:ext cx="608300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0" y="3870139"/>
            <a:ext cx="605714" cy="720000"/>
          </a:xfrm>
          <a:prstGeom prst="rect">
            <a:avLst/>
          </a:prstGeom>
        </p:spPr>
      </p:pic>
      <p:pic>
        <p:nvPicPr>
          <p:cNvPr id="110" name="Kép 10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28" y="3116815"/>
            <a:ext cx="606356" cy="720000"/>
          </a:xfrm>
          <a:prstGeom prst="rect">
            <a:avLst/>
          </a:prstGeom>
        </p:spPr>
      </p:pic>
      <p:pic>
        <p:nvPicPr>
          <p:cNvPr id="111" name="Kép 1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28" y="3825339"/>
            <a:ext cx="606356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628" y="3111758"/>
            <a:ext cx="606356" cy="720000"/>
          </a:xfrm>
          <a:prstGeom prst="rect">
            <a:avLst/>
          </a:prstGeom>
        </p:spPr>
      </p:pic>
      <p:pic>
        <p:nvPicPr>
          <p:cNvPr id="113" name="Kép 1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13" y="4547872"/>
            <a:ext cx="606356" cy="720000"/>
          </a:xfrm>
          <a:prstGeom prst="rect">
            <a:avLst/>
          </a:prstGeom>
        </p:spPr>
      </p:pic>
      <p:pic>
        <p:nvPicPr>
          <p:cNvPr id="198" name="Kép 19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39" y="1654529"/>
            <a:ext cx="606356" cy="720000"/>
          </a:xfrm>
          <a:prstGeom prst="rect">
            <a:avLst/>
          </a:prstGeom>
        </p:spPr>
      </p:pic>
      <p:pic>
        <p:nvPicPr>
          <p:cNvPr id="199" name="Kép 19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3974614" y="3828867"/>
            <a:ext cx="605730" cy="720000"/>
          </a:xfrm>
          <a:prstGeom prst="rect">
            <a:avLst/>
          </a:prstGeom>
        </p:spPr>
      </p:pic>
      <p:pic>
        <p:nvPicPr>
          <p:cNvPr id="200" name="Kép 19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3250192" y="3108113"/>
            <a:ext cx="605730" cy="720000"/>
          </a:xfrm>
          <a:prstGeom prst="rect">
            <a:avLst/>
          </a:prstGeom>
        </p:spPr>
      </p:pic>
      <p:pic>
        <p:nvPicPr>
          <p:cNvPr id="201" name="Kép 20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3978146" y="2394627"/>
            <a:ext cx="605730" cy="720000"/>
          </a:xfrm>
          <a:prstGeom prst="rect">
            <a:avLst/>
          </a:prstGeom>
        </p:spPr>
      </p:pic>
      <p:pic>
        <p:nvPicPr>
          <p:cNvPr id="202" name="Kép 20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144614" y="3825339"/>
            <a:ext cx="608300" cy="720000"/>
          </a:xfrm>
          <a:prstGeom prst="rect">
            <a:avLst/>
          </a:prstGeom>
        </p:spPr>
      </p:pic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3271131" y="3831758"/>
            <a:ext cx="608300" cy="720000"/>
          </a:xfrm>
          <a:prstGeom prst="rect">
            <a:avLst/>
          </a:prstGeom>
        </p:spPr>
      </p:pic>
      <p:pic>
        <p:nvPicPr>
          <p:cNvPr id="204" name="Kép 20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3977833" y="1665214"/>
            <a:ext cx="608300" cy="720000"/>
          </a:xfrm>
          <a:prstGeom prst="rect">
            <a:avLst/>
          </a:prstGeom>
        </p:spPr>
      </p:pic>
      <p:pic>
        <p:nvPicPr>
          <p:cNvPr id="205" name="Kép 20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3255639" y="944468"/>
            <a:ext cx="608300" cy="720000"/>
          </a:xfrm>
          <a:prstGeom prst="rect">
            <a:avLst/>
          </a:prstGeom>
        </p:spPr>
      </p:pic>
      <p:pic>
        <p:nvPicPr>
          <p:cNvPr id="206" name="Kép 20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35" y="3108113"/>
            <a:ext cx="605714" cy="720000"/>
          </a:xfrm>
          <a:prstGeom prst="rect">
            <a:avLst/>
          </a:prstGeom>
        </p:spPr>
      </p:pic>
      <p:pic>
        <p:nvPicPr>
          <p:cNvPr id="207" name="Kép 20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14" y="2389468"/>
            <a:ext cx="605714" cy="720000"/>
          </a:xfrm>
          <a:prstGeom prst="rect">
            <a:avLst/>
          </a:prstGeom>
        </p:spPr>
      </p:pic>
      <p:pic>
        <p:nvPicPr>
          <p:cNvPr id="208" name="Kép 20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81" y="3098174"/>
            <a:ext cx="605714" cy="720000"/>
          </a:xfrm>
          <a:prstGeom prst="rect">
            <a:avLst/>
          </a:prstGeom>
        </p:spPr>
      </p:pic>
      <p:pic>
        <p:nvPicPr>
          <p:cNvPr id="209" name="Kép 20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41" y="2390636"/>
            <a:ext cx="605714" cy="720000"/>
          </a:xfrm>
          <a:prstGeom prst="rect">
            <a:avLst/>
          </a:prstGeom>
        </p:spPr>
      </p:pic>
      <p:pic>
        <p:nvPicPr>
          <p:cNvPr id="210" name="Kép 20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4700027" y="1661353"/>
            <a:ext cx="605730" cy="720000"/>
          </a:xfrm>
          <a:prstGeom prst="rect">
            <a:avLst/>
          </a:prstGeom>
        </p:spPr>
      </p:pic>
      <p:pic>
        <p:nvPicPr>
          <p:cNvPr id="211" name="Kép 2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3977833" y="938830"/>
            <a:ext cx="605730" cy="720000"/>
          </a:xfrm>
          <a:prstGeom prst="rect">
            <a:avLst/>
          </a:prstGeom>
        </p:spPr>
      </p:pic>
      <p:sp>
        <p:nvSpPr>
          <p:cNvPr id="84" name="Szövegdoboz 83"/>
          <p:cNvSpPr txBox="1"/>
          <p:nvPr/>
        </p:nvSpPr>
        <p:spPr>
          <a:xfrm>
            <a:off x="4502259" y="2541523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Népek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 tavasza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85" name="Szövegdoboz 84"/>
          <p:cNvSpPr txBox="1"/>
          <p:nvPr/>
        </p:nvSpPr>
        <p:spPr>
          <a:xfrm>
            <a:off x="3040792" y="3977925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Solferinói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csata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87" name="Szövegdoboz 86"/>
          <p:cNvSpPr txBox="1"/>
          <p:nvPr/>
        </p:nvSpPr>
        <p:spPr>
          <a:xfrm>
            <a:off x="7384397" y="3170062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Német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Császárság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kikiáltása</a:t>
            </a:r>
            <a:r>
              <a:rPr lang="hu-HU" sz="1000" b="1" dirty="0" smtClean="0">
                <a:solidFill>
                  <a:srgbClr val="0070C0"/>
                </a:solidFill>
              </a:rPr>
              <a:t> </a:t>
            </a:r>
            <a:endParaRPr lang="hu-HU" sz="1000" b="1" dirty="0">
              <a:solidFill>
                <a:srgbClr val="0070C0"/>
              </a:solidFill>
            </a:endParaRPr>
          </a:p>
        </p:txBody>
      </p:sp>
      <p:sp>
        <p:nvSpPr>
          <p:cNvPr id="88" name="Szövegdoboz 87"/>
          <p:cNvSpPr txBox="1"/>
          <p:nvPr/>
        </p:nvSpPr>
        <p:spPr>
          <a:xfrm>
            <a:off x="8834522" y="2574459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err="1" smtClean="0">
                <a:solidFill>
                  <a:srgbClr val="002060"/>
                </a:solidFill>
              </a:rPr>
              <a:t>Sedani</a:t>
            </a:r>
            <a:r>
              <a:rPr lang="hu-HU" sz="11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csata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89" name="Szövegdoboz 88"/>
          <p:cNvSpPr txBox="1"/>
          <p:nvPr/>
        </p:nvSpPr>
        <p:spPr>
          <a:xfrm>
            <a:off x="3098458" y="982082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Német vámunió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létrejötte</a:t>
            </a:r>
          </a:p>
        </p:txBody>
      </p:sp>
      <p:sp>
        <p:nvSpPr>
          <p:cNvPr id="94" name="Szövegdoboz 93"/>
          <p:cNvSpPr txBox="1"/>
          <p:nvPr/>
        </p:nvSpPr>
        <p:spPr>
          <a:xfrm>
            <a:off x="5241291" y="4698138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Garibaldi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hadjárata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260164" y="1870581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Start</a:t>
            </a:r>
            <a:endParaRPr lang="hu-HU" sz="1400" b="1" dirty="0">
              <a:solidFill>
                <a:srgbClr val="002060"/>
              </a:solidFill>
            </a:endParaRPr>
          </a:p>
        </p:txBody>
      </p:sp>
      <p:pic>
        <p:nvPicPr>
          <p:cNvPr id="214" name="Kép 2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8303136" y="2373954"/>
            <a:ext cx="605730" cy="720000"/>
          </a:xfrm>
          <a:prstGeom prst="rect">
            <a:avLst/>
          </a:prstGeom>
        </p:spPr>
      </p:pic>
      <p:pic>
        <p:nvPicPr>
          <p:cNvPr id="215" name="Kép 21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5416926" y="3829703"/>
            <a:ext cx="608300" cy="720000"/>
          </a:xfrm>
          <a:prstGeom prst="rect">
            <a:avLst/>
          </a:prstGeom>
        </p:spPr>
      </p:pic>
      <p:pic>
        <p:nvPicPr>
          <p:cNvPr id="216" name="Kép 21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4692148" y="4548867"/>
            <a:ext cx="608300" cy="720000"/>
          </a:xfrm>
          <a:prstGeom prst="rect">
            <a:avLst/>
          </a:prstGeom>
        </p:spPr>
      </p:pic>
      <p:pic>
        <p:nvPicPr>
          <p:cNvPr id="217" name="Kép 21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3972044" y="4564471"/>
            <a:ext cx="608300" cy="720000"/>
          </a:xfrm>
          <a:prstGeom prst="rect">
            <a:avLst/>
          </a:prstGeom>
        </p:spPr>
      </p:pic>
      <p:pic>
        <p:nvPicPr>
          <p:cNvPr id="218" name="Kép 21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 b="1305"/>
          <a:stretch/>
        </p:blipFill>
        <p:spPr>
          <a:xfrm>
            <a:off x="6127821" y="943390"/>
            <a:ext cx="605730" cy="720000"/>
          </a:xfrm>
          <a:prstGeom prst="rect">
            <a:avLst/>
          </a:prstGeom>
        </p:spPr>
      </p:pic>
      <p:pic>
        <p:nvPicPr>
          <p:cNvPr id="220" name="Kép 2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8285241" y="3828867"/>
            <a:ext cx="608300" cy="720000"/>
          </a:xfrm>
          <a:prstGeom prst="rect">
            <a:avLst/>
          </a:prstGeom>
        </p:spPr>
      </p:pic>
      <p:pic>
        <p:nvPicPr>
          <p:cNvPr id="221" name="Kép 2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7559408" y="3831758"/>
            <a:ext cx="608300" cy="720000"/>
          </a:xfrm>
          <a:prstGeom prst="rect">
            <a:avLst/>
          </a:prstGeom>
        </p:spPr>
      </p:pic>
      <p:pic>
        <p:nvPicPr>
          <p:cNvPr id="222" name="Kép 22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875480" y="3819367"/>
            <a:ext cx="608300" cy="720000"/>
          </a:xfrm>
          <a:prstGeom prst="rect">
            <a:avLst/>
          </a:prstGeom>
        </p:spPr>
      </p:pic>
      <p:sp>
        <p:nvSpPr>
          <p:cNvPr id="197" name="Szövegdoboz 196"/>
          <p:cNvSpPr txBox="1"/>
          <p:nvPr/>
        </p:nvSpPr>
        <p:spPr>
          <a:xfrm>
            <a:off x="6679139" y="3815115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Az Olasz 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Királyság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b</a:t>
            </a:r>
            <a:r>
              <a:rPr lang="hu-HU" sz="1100" b="1" dirty="0" smtClean="0">
                <a:solidFill>
                  <a:srgbClr val="002060"/>
                </a:solidFill>
              </a:rPr>
              <a:t>ekebelezi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Velencét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223" name="Kép 2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4" y="2371335"/>
            <a:ext cx="605714" cy="720000"/>
          </a:xfrm>
          <a:prstGeom prst="rect">
            <a:avLst/>
          </a:prstGeom>
        </p:spPr>
      </p:pic>
      <p:pic>
        <p:nvPicPr>
          <p:cNvPr id="224" name="Kép 2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13" y="1654529"/>
            <a:ext cx="606356" cy="720000"/>
          </a:xfrm>
          <a:prstGeom prst="rect">
            <a:avLst/>
          </a:prstGeom>
        </p:spPr>
      </p:pic>
      <p:pic>
        <p:nvPicPr>
          <p:cNvPr id="225" name="Kép 22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02" y="2394627"/>
            <a:ext cx="606356" cy="720000"/>
          </a:xfrm>
          <a:prstGeom prst="rect">
            <a:avLst/>
          </a:prstGeom>
        </p:spPr>
      </p:pic>
      <p:sp>
        <p:nvSpPr>
          <p:cNvPr id="231" name="Szövegdoboz 230"/>
          <p:cNvSpPr txBox="1"/>
          <p:nvPr/>
        </p:nvSpPr>
        <p:spPr>
          <a:xfrm>
            <a:off x="6576101" y="2333693"/>
            <a:ext cx="119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" b="1" dirty="0" smtClean="0">
                <a:solidFill>
                  <a:srgbClr val="002060"/>
                </a:solidFill>
              </a:rPr>
              <a:t>Német</a:t>
            </a:r>
          </a:p>
          <a:p>
            <a:pPr algn="ctr"/>
            <a:r>
              <a:rPr lang="hu-HU" sz="800" b="1" dirty="0" smtClean="0">
                <a:solidFill>
                  <a:srgbClr val="002060"/>
                </a:solidFill>
              </a:rPr>
              <a:t>Császárság</a:t>
            </a:r>
          </a:p>
          <a:p>
            <a:pPr algn="ctr"/>
            <a:r>
              <a:rPr lang="hu-HU" sz="800" b="1" dirty="0">
                <a:solidFill>
                  <a:srgbClr val="002060"/>
                </a:solidFill>
              </a:rPr>
              <a:t>b</a:t>
            </a:r>
            <a:r>
              <a:rPr lang="hu-HU" sz="800" b="1" dirty="0" smtClean="0">
                <a:solidFill>
                  <a:srgbClr val="002060"/>
                </a:solidFill>
              </a:rPr>
              <a:t>evezeti </a:t>
            </a:r>
          </a:p>
          <a:p>
            <a:pPr algn="ctr"/>
            <a:r>
              <a:rPr lang="hu-HU" sz="800" b="1" dirty="0" smtClean="0">
                <a:solidFill>
                  <a:srgbClr val="002060"/>
                </a:solidFill>
              </a:rPr>
              <a:t>a kötelező</a:t>
            </a:r>
          </a:p>
          <a:p>
            <a:pPr algn="ctr"/>
            <a:r>
              <a:rPr lang="hu-HU" sz="800" b="1" dirty="0">
                <a:solidFill>
                  <a:srgbClr val="002060"/>
                </a:solidFill>
              </a:rPr>
              <a:t>t</a:t>
            </a:r>
            <a:r>
              <a:rPr lang="hu-HU" sz="800" b="1" dirty="0" smtClean="0">
                <a:solidFill>
                  <a:srgbClr val="002060"/>
                </a:solidFill>
              </a:rPr>
              <a:t>ársadalom-</a:t>
            </a:r>
          </a:p>
          <a:p>
            <a:pPr algn="ctr"/>
            <a:r>
              <a:rPr lang="hu-HU" sz="800" b="1" dirty="0" smtClean="0">
                <a:solidFill>
                  <a:srgbClr val="002060"/>
                </a:solidFill>
              </a:rPr>
              <a:t>biztosítást </a:t>
            </a:r>
            <a:endParaRPr lang="hu-HU" sz="800" b="1" dirty="0">
              <a:solidFill>
                <a:srgbClr val="002060"/>
              </a:solidFill>
            </a:endParaRPr>
          </a:p>
        </p:txBody>
      </p:sp>
      <p:pic>
        <p:nvPicPr>
          <p:cNvPr id="226" name="Kép 22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7583684" y="1664469"/>
            <a:ext cx="608300" cy="720000"/>
          </a:xfrm>
          <a:prstGeom prst="rect">
            <a:avLst/>
          </a:prstGeom>
        </p:spPr>
      </p:pic>
      <p:pic>
        <p:nvPicPr>
          <p:cNvPr id="227" name="Kép 22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6859740" y="1657943"/>
            <a:ext cx="608300" cy="720000"/>
          </a:xfrm>
          <a:prstGeom prst="rect">
            <a:avLst/>
          </a:prstGeom>
        </p:spPr>
      </p:pic>
      <p:pic>
        <p:nvPicPr>
          <p:cNvPr id="228" name="Kép 22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94" y="943865"/>
            <a:ext cx="605714" cy="720000"/>
          </a:xfrm>
          <a:prstGeom prst="rect">
            <a:avLst/>
          </a:prstGeom>
        </p:spPr>
      </p:pic>
      <p:sp>
        <p:nvSpPr>
          <p:cNvPr id="83" name="Szövegdoboz 82"/>
          <p:cNvSpPr txBox="1"/>
          <p:nvPr/>
        </p:nvSpPr>
        <p:spPr>
          <a:xfrm>
            <a:off x="8111962" y="948899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Szüfrazsett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m</a:t>
            </a:r>
            <a:r>
              <a:rPr lang="hu-HU" sz="1000" b="1" dirty="0" smtClean="0">
                <a:solidFill>
                  <a:srgbClr val="002060"/>
                </a:solidFill>
              </a:rPr>
              <a:t>ozgalom 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Nagy-Britanniában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229" name="Kép 22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04" y="953044"/>
            <a:ext cx="605714" cy="720000"/>
          </a:xfrm>
          <a:prstGeom prst="rect">
            <a:avLst/>
          </a:prstGeom>
        </p:spPr>
      </p:pic>
      <p:pic>
        <p:nvPicPr>
          <p:cNvPr id="230" name="Kép 22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628" y="944468"/>
            <a:ext cx="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18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8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Állati és növényi sejtek szerkezeti hasonlósága 7.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7803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3290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1265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012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5425480" y="2549520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915441" y="2547396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84" name="Szövegdoboz 83"/>
          <p:cNvSpPr txBox="1"/>
          <p:nvPr/>
        </p:nvSpPr>
        <p:spPr>
          <a:xfrm>
            <a:off x="4496702" y="2570480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Liposzóma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88" name="Szövegdoboz 87"/>
          <p:cNvSpPr txBox="1"/>
          <p:nvPr/>
        </p:nvSpPr>
        <p:spPr>
          <a:xfrm>
            <a:off x="8105566" y="1880456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Sejthártya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89" name="Szövegdoboz 88"/>
          <p:cNvSpPr txBox="1"/>
          <p:nvPr/>
        </p:nvSpPr>
        <p:spPr>
          <a:xfrm>
            <a:off x="3807297" y="1711179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Endoplaz-matikus</a:t>
            </a:r>
            <a:endParaRPr lang="hu-HU" sz="1100" dirty="0" smtClean="0">
              <a:solidFill>
                <a:srgbClr val="0070C0"/>
              </a:solidFill>
            </a:endParaRP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hálózat</a:t>
            </a:r>
          </a:p>
        </p:txBody>
      </p:sp>
      <p:sp>
        <p:nvSpPr>
          <p:cNvPr id="94" name="Szövegdoboz 93"/>
          <p:cNvSpPr txBox="1"/>
          <p:nvPr/>
        </p:nvSpPr>
        <p:spPr>
          <a:xfrm>
            <a:off x="3772497" y="4674260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Sejtmag</a:t>
            </a:r>
            <a:endParaRPr lang="hu-HU" sz="1100" dirty="0">
              <a:solidFill>
                <a:srgbClr val="0070C0"/>
              </a:solidFill>
            </a:endParaRPr>
          </a:p>
        </p:txBody>
      </p:sp>
      <p:grpSp>
        <p:nvGrpSpPr>
          <p:cNvPr id="114" name="Csoportba foglalás 113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115" name="Téglalap 11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Téglalap 11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Téglalap 11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8" name="Csoportba foglalás 117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119" name="Téglalap 11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Téglalap 11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2" name="Csoportba foglalás 121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123" name="Téglalap 12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Téglalap 12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6" name="Csoportba foglalás 125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127" name="Téglalap 12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0" name="Csoportba foglalás 129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131" name="Téglalap 13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4" name="Csoportba foglalás 133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135" name="Csoportba foglalás 134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0" name="Téglalap 13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6" name="Csoportba foglalás 135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7" name="Téglalap 13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Téglalap 13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Téglalap 13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3" name="Csoportba foglalás 142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144" name="Téglalap 14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Téglalap 14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Téglalap 14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7" name="Csoportba foglalás 146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148" name="Téglalap 14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1" name="Csoportba foglalás 150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152" name="Csoportba foglalás 15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69" name="Téglalap 16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Téglalap 16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1" name="Téglalap 17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3" name="Csoportba foglalás 15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66" name="Téglalap 16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7" name="Téglalap 16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8" name="Téglalap 16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4" name="Csoportba foglalás 15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63" name="Téglalap 16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Téglalap 16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5" name="Téglalap 16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5" name="Csoportba foglalás 15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60" name="Téglalap 15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1" name="Téglalap 16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2" name="Téglalap 16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6" name="Csoportba foglalás 15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57" name="Téglalap 15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8" name="Téglalap 15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9" name="Téglalap 15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72" name="Csoportba foglalás 171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73" name="Téglalap 17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4" name="Téglalap 17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5" name="Téglalap 17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6" name="Csoportba foglalás 175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77" name="Téglalap 17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Téglalap 17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Téglalap 17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0" name="Csoportba foglalás 179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81" name="Csoportba foglalás 18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86" name="Téglalap 18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7" name="Téglalap 18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8" name="Téglalap 18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82" name="Csoportba foglalás 18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83" name="Téglalap 18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4" name="Téglalap 18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5" name="Téglalap 18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89" name="Csoportba foglalás 188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90" name="Téglalap 18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1" name="Téglalap 19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Téglalap 19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93" name="Csoportba foglalás 192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94" name="Téglalap 19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5" name="Téglalap 19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6" name="Téglalap 19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7" name="Szövegdoboz 196"/>
          <p:cNvSpPr txBox="1"/>
          <p:nvPr/>
        </p:nvSpPr>
        <p:spPr>
          <a:xfrm>
            <a:off x="7408157" y="3909913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Mito</a:t>
            </a:r>
            <a:r>
              <a:rPr lang="hu-HU" sz="1100" dirty="0" smtClean="0">
                <a:solidFill>
                  <a:srgbClr val="0070C0"/>
                </a:solidFill>
              </a:rPr>
              <a:t>-</a:t>
            </a:r>
          </a:p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kondrium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31" name="Szövegdoboz 230"/>
          <p:cNvSpPr txBox="1"/>
          <p:nvPr/>
        </p:nvSpPr>
        <p:spPr>
          <a:xfrm>
            <a:off x="5114876" y="3239148"/>
            <a:ext cx="11941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Golgi-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készülék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98" name="Szövegdoboz 197"/>
          <p:cNvSpPr txBox="1"/>
          <p:nvPr/>
        </p:nvSpPr>
        <p:spPr>
          <a:xfrm>
            <a:off x="6679140" y="1879411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Sejtfal</a:t>
            </a:r>
            <a:endParaRPr lang="hu-HU" sz="1100" dirty="0">
              <a:solidFill>
                <a:srgbClr val="0070C0"/>
              </a:solidFill>
            </a:endParaRPr>
          </a:p>
        </p:txBody>
      </p:sp>
      <p:pic>
        <p:nvPicPr>
          <p:cNvPr id="199" name="Kép 19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694929" y="3029520"/>
            <a:ext cx="605313" cy="720000"/>
          </a:xfrm>
          <a:prstGeom prst="rect">
            <a:avLst/>
          </a:prstGeom>
        </p:spPr>
      </p:pic>
      <p:pic>
        <p:nvPicPr>
          <p:cNvPr id="200" name="Kép 19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94929" y="3820462"/>
            <a:ext cx="598384" cy="720000"/>
          </a:xfrm>
          <a:prstGeom prst="rect">
            <a:avLst/>
          </a:prstGeom>
        </p:spPr>
      </p:pic>
      <p:pic>
        <p:nvPicPr>
          <p:cNvPr id="201" name="Kép 20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3" y="4611404"/>
            <a:ext cx="604470" cy="720000"/>
          </a:xfrm>
          <a:prstGeom prst="rect">
            <a:avLst/>
          </a:prstGeom>
        </p:spPr>
      </p:pic>
      <p:pic>
        <p:nvPicPr>
          <p:cNvPr id="202" name="Kép 20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686125" y="5398931"/>
            <a:ext cx="609905" cy="720000"/>
          </a:xfrm>
          <a:prstGeom prst="rect">
            <a:avLst/>
          </a:prstGeom>
        </p:spPr>
      </p:pic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85947" y="3820462"/>
            <a:ext cx="598384" cy="720000"/>
          </a:xfrm>
          <a:prstGeom prst="rect">
            <a:avLst/>
          </a:prstGeom>
        </p:spPr>
      </p:pic>
      <p:pic>
        <p:nvPicPr>
          <p:cNvPr id="204" name="Kép 20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85947" y="3827276"/>
            <a:ext cx="598384" cy="720000"/>
          </a:xfrm>
          <a:prstGeom prst="rect">
            <a:avLst/>
          </a:prstGeom>
        </p:spPr>
      </p:pic>
      <p:pic>
        <p:nvPicPr>
          <p:cNvPr id="205" name="Kép 20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96911" y="3826336"/>
            <a:ext cx="598384" cy="720000"/>
          </a:xfrm>
          <a:prstGeom prst="rect">
            <a:avLst/>
          </a:prstGeom>
        </p:spPr>
      </p:pic>
      <p:pic>
        <p:nvPicPr>
          <p:cNvPr id="206" name="Kép 20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92947" y="3835152"/>
            <a:ext cx="598384" cy="720000"/>
          </a:xfrm>
          <a:prstGeom prst="rect">
            <a:avLst/>
          </a:prstGeom>
        </p:spPr>
      </p:pic>
      <p:pic>
        <p:nvPicPr>
          <p:cNvPr id="207" name="Kép 20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89344" y="3827276"/>
            <a:ext cx="598384" cy="720000"/>
          </a:xfrm>
          <a:prstGeom prst="rect">
            <a:avLst/>
          </a:prstGeom>
        </p:spPr>
      </p:pic>
      <p:pic>
        <p:nvPicPr>
          <p:cNvPr id="208" name="Kép 20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697072" y="3023270"/>
            <a:ext cx="605313" cy="720000"/>
          </a:xfrm>
          <a:prstGeom prst="rect">
            <a:avLst/>
          </a:prstGeom>
        </p:spPr>
      </p:pic>
      <p:pic>
        <p:nvPicPr>
          <p:cNvPr id="209" name="Kép 20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700999" y="3031228"/>
            <a:ext cx="605313" cy="720000"/>
          </a:xfrm>
          <a:prstGeom prst="rect">
            <a:avLst/>
          </a:prstGeom>
        </p:spPr>
      </p:pic>
      <p:pic>
        <p:nvPicPr>
          <p:cNvPr id="210" name="Kép 20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708642" y="3023646"/>
            <a:ext cx="605313" cy="720000"/>
          </a:xfrm>
          <a:prstGeom prst="rect">
            <a:avLst/>
          </a:prstGeom>
        </p:spPr>
      </p:pic>
      <p:pic>
        <p:nvPicPr>
          <p:cNvPr id="211" name="Kép 2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704409" y="3029896"/>
            <a:ext cx="605313" cy="720000"/>
          </a:xfrm>
          <a:prstGeom prst="rect">
            <a:avLst/>
          </a:prstGeom>
        </p:spPr>
      </p:pic>
      <p:pic>
        <p:nvPicPr>
          <p:cNvPr id="212" name="Kép 2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702704" y="3023270"/>
            <a:ext cx="605313" cy="720000"/>
          </a:xfrm>
          <a:prstGeom prst="rect">
            <a:avLst/>
          </a:prstGeom>
        </p:spPr>
      </p:pic>
      <p:pic>
        <p:nvPicPr>
          <p:cNvPr id="213" name="Kép 2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6" y="4601175"/>
            <a:ext cx="604470" cy="720000"/>
          </a:xfrm>
          <a:prstGeom prst="rect">
            <a:avLst/>
          </a:prstGeom>
        </p:spPr>
      </p:pic>
      <p:pic>
        <p:nvPicPr>
          <p:cNvPr id="214" name="Kép 21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0" y="4611404"/>
            <a:ext cx="604470" cy="720000"/>
          </a:xfrm>
          <a:prstGeom prst="rect">
            <a:avLst/>
          </a:prstGeom>
        </p:spPr>
      </p:pic>
      <p:pic>
        <p:nvPicPr>
          <p:cNvPr id="215" name="Kép 2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0" y="4611564"/>
            <a:ext cx="604470" cy="720000"/>
          </a:xfrm>
          <a:prstGeom prst="rect">
            <a:avLst/>
          </a:prstGeom>
        </p:spPr>
      </p:pic>
      <p:pic>
        <p:nvPicPr>
          <p:cNvPr id="216" name="Kép 21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0" y="4612736"/>
            <a:ext cx="604470" cy="720000"/>
          </a:xfrm>
          <a:prstGeom prst="rect">
            <a:avLst/>
          </a:prstGeom>
        </p:spPr>
      </p:pic>
      <p:pic>
        <p:nvPicPr>
          <p:cNvPr id="217" name="Kép 2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95" y="4611404"/>
            <a:ext cx="604470" cy="720000"/>
          </a:xfrm>
          <a:prstGeom prst="rect">
            <a:avLst/>
          </a:prstGeom>
        </p:spPr>
      </p:pic>
      <p:pic>
        <p:nvPicPr>
          <p:cNvPr id="218" name="Kép 21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696063" y="5401970"/>
            <a:ext cx="609905" cy="720000"/>
          </a:xfrm>
          <a:prstGeom prst="rect">
            <a:avLst/>
          </a:prstGeom>
        </p:spPr>
      </p:pic>
      <p:pic>
        <p:nvPicPr>
          <p:cNvPr id="219" name="Kép 2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692632" y="5395532"/>
            <a:ext cx="609905" cy="720000"/>
          </a:xfrm>
          <a:prstGeom prst="rect">
            <a:avLst/>
          </a:prstGeom>
        </p:spPr>
      </p:pic>
      <p:pic>
        <p:nvPicPr>
          <p:cNvPr id="220" name="Kép 21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692631" y="5401810"/>
            <a:ext cx="60990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3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52000"/>
            <a:ext cx="8543925" cy="450262"/>
          </a:xfrm>
        </p:spPr>
        <p:txBody>
          <a:bodyPr>
            <a:noAutofit/>
          </a:bodyPr>
          <a:lstStyle/>
          <a:p>
            <a:r>
              <a:rPr lang="hu-HU" dirty="0" smtClean="0"/>
              <a:t>Állati és növényi sejtek szerkezeti hasonlósága </a:t>
            </a:r>
            <a:r>
              <a:rPr lang="hu-HU" dirty="0"/>
              <a:t>7. hibakerüléssel - megoldás</a:t>
            </a:r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99802" y="185128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0336" y="260615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0335" y="338590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0335" y="415337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6915441" y="2547396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199" name="Kép 19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5432116" y="2393004"/>
            <a:ext cx="605313" cy="720000"/>
          </a:xfrm>
          <a:prstGeom prst="rect">
            <a:avLst/>
          </a:prstGeom>
        </p:spPr>
      </p:pic>
      <p:pic>
        <p:nvPicPr>
          <p:cNvPr id="200" name="Kép 19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89291" y="2393715"/>
            <a:ext cx="598384" cy="720000"/>
          </a:xfrm>
          <a:prstGeom prst="rect">
            <a:avLst/>
          </a:prstGeom>
        </p:spPr>
      </p:pic>
      <p:pic>
        <p:nvPicPr>
          <p:cNvPr id="201" name="Kép 20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5" y="3184657"/>
            <a:ext cx="604470" cy="720000"/>
          </a:xfrm>
          <a:prstGeom prst="rect">
            <a:avLst/>
          </a:prstGeom>
        </p:spPr>
      </p:pic>
      <p:pic>
        <p:nvPicPr>
          <p:cNvPr id="202" name="Kép 20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680487" y="3972184"/>
            <a:ext cx="609905" cy="720000"/>
          </a:xfrm>
          <a:prstGeom prst="rect">
            <a:avLst/>
          </a:prstGeom>
        </p:spPr>
      </p:pic>
      <p:sp>
        <p:nvSpPr>
          <p:cNvPr id="84" name="Szövegdoboz 83"/>
          <p:cNvSpPr txBox="1"/>
          <p:nvPr/>
        </p:nvSpPr>
        <p:spPr>
          <a:xfrm>
            <a:off x="4510501" y="2604166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err="1" smtClean="0">
                <a:solidFill>
                  <a:srgbClr val="0070C0"/>
                </a:solidFill>
              </a:rPr>
              <a:t>Liposzóma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198" name="Szövegdoboz 197"/>
          <p:cNvSpPr txBox="1"/>
          <p:nvPr/>
        </p:nvSpPr>
        <p:spPr>
          <a:xfrm>
            <a:off x="6679140" y="1879411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Sejtfal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5425480" y="2572380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Start</a:t>
            </a:r>
            <a:endParaRPr lang="hu-HU" sz="1400" b="1" dirty="0">
              <a:solidFill>
                <a:srgbClr val="002060"/>
              </a:solidFill>
            </a:endParaRPr>
          </a:p>
        </p:txBody>
      </p:sp>
      <p:pic>
        <p:nvPicPr>
          <p:cNvPr id="108" name="Kép 10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680487" y="1610625"/>
            <a:ext cx="605313" cy="720000"/>
          </a:xfrm>
          <a:prstGeom prst="rect">
            <a:avLst/>
          </a:prstGeom>
        </p:spPr>
      </p:pic>
      <p:pic>
        <p:nvPicPr>
          <p:cNvPr id="109" name="Kép 10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8292912" y="1670801"/>
            <a:ext cx="609905" cy="720000"/>
          </a:xfrm>
          <a:prstGeom prst="rect">
            <a:avLst/>
          </a:prstGeom>
        </p:spPr>
      </p:pic>
      <p:pic>
        <p:nvPicPr>
          <p:cNvPr id="110" name="Kép 10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4701000" y="1673004"/>
            <a:ext cx="609905" cy="720000"/>
          </a:xfrm>
          <a:prstGeom prst="rect">
            <a:avLst/>
          </a:prstGeom>
        </p:spPr>
      </p:pic>
      <p:pic>
        <p:nvPicPr>
          <p:cNvPr id="111" name="Kép 11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5415071" y="1662924"/>
            <a:ext cx="609905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7562562" y="1666376"/>
            <a:ext cx="598384" cy="720000"/>
          </a:xfrm>
          <a:prstGeom prst="rect">
            <a:avLst/>
          </a:prstGeom>
        </p:spPr>
      </p:pic>
      <p:pic>
        <p:nvPicPr>
          <p:cNvPr id="113" name="Kép 11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4002144" y="3107266"/>
            <a:ext cx="598384" cy="720000"/>
          </a:xfrm>
          <a:prstGeom prst="rect">
            <a:avLst/>
          </a:prstGeom>
        </p:spPr>
      </p:pic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4002662" y="2394039"/>
            <a:ext cx="598384" cy="720000"/>
          </a:xfrm>
          <a:prstGeom prst="rect">
            <a:avLst/>
          </a:prstGeom>
        </p:spPr>
      </p:pic>
      <p:pic>
        <p:nvPicPr>
          <p:cNvPr id="204" name="Kép 20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4002144" y="1684084"/>
            <a:ext cx="598384" cy="720000"/>
          </a:xfrm>
          <a:prstGeom prst="rect">
            <a:avLst/>
          </a:prstGeom>
        </p:spPr>
      </p:pic>
      <p:sp>
        <p:nvSpPr>
          <p:cNvPr id="89" name="Szövegdoboz 88"/>
          <p:cNvSpPr txBox="1"/>
          <p:nvPr/>
        </p:nvSpPr>
        <p:spPr>
          <a:xfrm>
            <a:off x="3807297" y="1688319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err="1" smtClean="0">
                <a:solidFill>
                  <a:srgbClr val="002060"/>
                </a:solidFill>
              </a:rPr>
              <a:t>Endoplaz-matikus</a:t>
            </a:r>
            <a:endParaRPr lang="hu-H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hálózat</a:t>
            </a:r>
          </a:p>
        </p:txBody>
      </p:sp>
      <p:pic>
        <p:nvPicPr>
          <p:cNvPr id="205" name="Kép 20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851900" y="3099330"/>
            <a:ext cx="598384" cy="720000"/>
          </a:xfrm>
          <a:prstGeom prst="rect">
            <a:avLst/>
          </a:prstGeom>
        </p:spPr>
      </p:pic>
      <p:pic>
        <p:nvPicPr>
          <p:cNvPr id="206" name="Kép 20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4002039" y="3831780"/>
            <a:ext cx="598384" cy="720000"/>
          </a:xfrm>
          <a:prstGeom prst="rect">
            <a:avLst/>
          </a:prstGeom>
        </p:spPr>
      </p:pic>
      <p:pic>
        <p:nvPicPr>
          <p:cNvPr id="208" name="Kép 20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05" y="4563428"/>
            <a:ext cx="604470" cy="720000"/>
          </a:xfrm>
          <a:prstGeom prst="rect">
            <a:avLst/>
          </a:prstGeom>
        </p:spPr>
      </p:pic>
      <p:pic>
        <p:nvPicPr>
          <p:cNvPr id="209" name="Kép 20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3" y="4538766"/>
            <a:ext cx="604470" cy="720000"/>
          </a:xfrm>
          <a:prstGeom prst="rect">
            <a:avLst/>
          </a:prstGeom>
        </p:spPr>
      </p:pic>
      <p:sp>
        <p:nvSpPr>
          <p:cNvPr id="94" name="Szövegdoboz 93"/>
          <p:cNvSpPr txBox="1"/>
          <p:nvPr/>
        </p:nvSpPr>
        <p:spPr>
          <a:xfrm>
            <a:off x="3797477" y="4767961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Sejtmag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210" name="Kép 20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7592668" y="3793373"/>
            <a:ext cx="605313" cy="720000"/>
          </a:xfrm>
          <a:prstGeom prst="rect">
            <a:avLst/>
          </a:prstGeom>
        </p:spPr>
      </p:pic>
      <p:pic>
        <p:nvPicPr>
          <p:cNvPr id="211" name="Kép 2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5434752" y="3825531"/>
            <a:ext cx="605313" cy="720000"/>
          </a:xfrm>
          <a:prstGeom prst="rect">
            <a:avLst/>
          </a:prstGeom>
        </p:spPr>
      </p:pic>
      <p:pic>
        <p:nvPicPr>
          <p:cNvPr id="212" name="Kép 2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5432116" y="4548113"/>
            <a:ext cx="605313" cy="720000"/>
          </a:xfrm>
          <a:prstGeom prst="rect">
            <a:avLst/>
          </a:prstGeom>
        </p:spPr>
      </p:pic>
      <p:pic>
        <p:nvPicPr>
          <p:cNvPr id="213" name="Kép 2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99" y="3111780"/>
            <a:ext cx="604470" cy="720000"/>
          </a:xfrm>
          <a:prstGeom prst="rect">
            <a:avLst/>
          </a:prstGeom>
        </p:spPr>
      </p:pic>
      <p:sp>
        <p:nvSpPr>
          <p:cNvPr id="231" name="Szövegdoboz 230"/>
          <p:cNvSpPr txBox="1"/>
          <p:nvPr/>
        </p:nvSpPr>
        <p:spPr>
          <a:xfrm>
            <a:off x="5114876" y="3239148"/>
            <a:ext cx="11941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Golgi-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készülék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214" name="Kép 21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19" y="3091072"/>
            <a:ext cx="604470" cy="720000"/>
          </a:xfrm>
          <a:prstGeom prst="rect">
            <a:avLst/>
          </a:prstGeom>
        </p:spPr>
      </p:pic>
      <p:pic>
        <p:nvPicPr>
          <p:cNvPr id="215" name="Kép 2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14" y="3837434"/>
            <a:ext cx="604470" cy="720000"/>
          </a:xfrm>
          <a:prstGeom prst="rect">
            <a:avLst/>
          </a:prstGeom>
        </p:spPr>
      </p:pic>
      <p:pic>
        <p:nvPicPr>
          <p:cNvPr id="216" name="Kép 21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67" y="3094591"/>
            <a:ext cx="604470" cy="720000"/>
          </a:xfrm>
          <a:prstGeom prst="rect">
            <a:avLst/>
          </a:prstGeom>
        </p:spPr>
      </p:pic>
      <p:sp>
        <p:nvSpPr>
          <p:cNvPr id="197" name="Szövegdoboz 196"/>
          <p:cNvSpPr txBox="1"/>
          <p:nvPr/>
        </p:nvSpPr>
        <p:spPr>
          <a:xfrm>
            <a:off x="7408157" y="3909913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err="1" smtClean="0">
                <a:solidFill>
                  <a:srgbClr val="002060"/>
                </a:solidFill>
              </a:rPr>
              <a:t>Mito</a:t>
            </a:r>
            <a:r>
              <a:rPr lang="hu-HU" sz="1100" b="1" dirty="0" smtClean="0">
                <a:solidFill>
                  <a:srgbClr val="002060"/>
                </a:solidFill>
              </a:rPr>
              <a:t>-</a:t>
            </a:r>
          </a:p>
          <a:p>
            <a:pPr algn="ctr"/>
            <a:r>
              <a:rPr lang="hu-HU" sz="1100" b="1" dirty="0" err="1" smtClean="0">
                <a:solidFill>
                  <a:srgbClr val="002060"/>
                </a:solidFill>
              </a:rPr>
              <a:t>kondrium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217" name="Kép 2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8273224" y="2393004"/>
            <a:ext cx="605313" cy="720000"/>
          </a:xfrm>
          <a:prstGeom prst="rect">
            <a:avLst/>
          </a:prstGeom>
        </p:spPr>
      </p:pic>
      <p:pic>
        <p:nvPicPr>
          <p:cNvPr id="218" name="Kép 21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8292912" y="3115207"/>
            <a:ext cx="605313" cy="720000"/>
          </a:xfrm>
          <a:prstGeom prst="rect">
            <a:avLst/>
          </a:prstGeom>
        </p:spPr>
      </p:pic>
      <p:sp>
        <p:nvSpPr>
          <p:cNvPr id="88" name="Szövegdoboz 87"/>
          <p:cNvSpPr txBox="1"/>
          <p:nvPr/>
        </p:nvSpPr>
        <p:spPr>
          <a:xfrm>
            <a:off x="8105566" y="1880456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Sejthártya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219" name="Kép 2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7563181" y="2375842"/>
            <a:ext cx="60990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8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Az idegsejt általános felépítése 8.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7803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3290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1265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012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240286" y="4048632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354643" y="3300702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84" name="Szövegdoboz 83"/>
          <p:cNvSpPr txBox="1"/>
          <p:nvPr/>
        </p:nvSpPr>
        <p:spPr>
          <a:xfrm>
            <a:off x="5232506" y="2583505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Kötőszövet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88" name="Szövegdoboz 87"/>
          <p:cNvSpPr txBox="1"/>
          <p:nvPr/>
        </p:nvSpPr>
        <p:spPr>
          <a:xfrm>
            <a:off x="7377346" y="2583505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Végfácska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89" name="Szövegdoboz 88"/>
          <p:cNvSpPr txBox="1"/>
          <p:nvPr/>
        </p:nvSpPr>
        <p:spPr>
          <a:xfrm>
            <a:off x="3807297" y="1711179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Nyúlványos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f</a:t>
            </a:r>
            <a:r>
              <a:rPr lang="hu-HU" sz="1100" dirty="0" smtClean="0">
                <a:solidFill>
                  <a:srgbClr val="0070C0"/>
                </a:solidFill>
              </a:rPr>
              <a:t>elépítésű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sejtek</a:t>
            </a:r>
          </a:p>
        </p:txBody>
      </p:sp>
      <p:sp>
        <p:nvSpPr>
          <p:cNvPr id="94" name="Szövegdoboz 93"/>
          <p:cNvSpPr txBox="1"/>
          <p:nvPr/>
        </p:nvSpPr>
        <p:spPr>
          <a:xfrm>
            <a:off x="3797358" y="4071372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Rostköteg</a:t>
            </a:r>
            <a:endParaRPr lang="hu-HU" sz="1100" dirty="0">
              <a:solidFill>
                <a:srgbClr val="0070C0"/>
              </a:solidFill>
            </a:endParaRPr>
          </a:p>
        </p:txBody>
      </p:sp>
      <p:grpSp>
        <p:nvGrpSpPr>
          <p:cNvPr id="114" name="Csoportba foglalás 113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115" name="Téglalap 11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Téglalap 11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Téglalap 11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8" name="Csoportba foglalás 117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119" name="Téglalap 11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Téglalap 11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2" name="Csoportba foglalás 121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123" name="Téglalap 12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Téglalap 12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6" name="Csoportba foglalás 125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127" name="Téglalap 12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0" name="Csoportba foglalás 129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131" name="Téglalap 13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4" name="Csoportba foglalás 133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135" name="Csoportba foglalás 134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0" name="Téglalap 13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6" name="Csoportba foglalás 135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7" name="Téglalap 13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Téglalap 13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Téglalap 13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3" name="Csoportba foglalás 142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144" name="Téglalap 14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Téglalap 14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Téglalap 14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7" name="Csoportba foglalás 146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148" name="Téglalap 14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1" name="Csoportba foglalás 150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152" name="Csoportba foglalás 15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69" name="Téglalap 16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Téglalap 16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1" name="Téglalap 17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3" name="Csoportba foglalás 15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66" name="Téglalap 16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7" name="Téglalap 16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8" name="Téglalap 16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4" name="Csoportba foglalás 15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63" name="Téglalap 16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Téglalap 16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5" name="Téglalap 16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5" name="Csoportba foglalás 15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60" name="Téglalap 15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1" name="Téglalap 16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2" name="Téglalap 16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6" name="Csoportba foglalás 15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57" name="Téglalap 15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8" name="Téglalap 15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9" name="Téglalap 15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72" name="Csoportba foglalás 171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73" name="Téglalap 17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4" name="Téglalap 17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5" name="Téglalap 17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6" name="Csoportba foglalás 175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77" name="Téglalap 17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Téglalap 17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Téglalap 17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0" name="Csoportba foglalás 179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81" name="Csoportba foglalás 18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86" name="Téglalap 18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7" name="Téglalap 18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8" name="Téglalap 18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82" name="Csoportba foglalás 18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83" name="Téglalap 18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4" name="Téglalap 18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5" name="Téglalap 18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89" name="Csoportba foglalás 188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90" name="Téglalap 18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1" name="Téglalap 19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Téglalap 19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93" name="Csoportba foglalás 192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94" name="Téglalap 19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5" name="Téglalap 19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6" name="Téglalap 19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7" name="Szövegdoboz 196"/>
          <p:cNvSpPr txBox="1"/>
          <p:nvPr/>
        </p:nvSpPr>
        <p:spPr>
          <a:xfrm>
            <a:off x="6676853" y="4745738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Sejttest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31" name="Szövegdoboz 230"/>
          <p:cNvSpPr txBox="1"/>
          <p:nvPr/>
        </p:nvSpPr>
        <p:spPr>
          <a:xfrm>
            <a:off x="4391336" y="3320926"/>
            <a:ext cx="1194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Dendritek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98" name="Szövegdoboz 197"/>
          <p:cNvSpPr txBox="1"/>
          <p:nvPr/>
        </p:nvSpPr>
        <p:spPr>
          <a:xfrm>
            <a:off x="6656274" y="1161475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Sejtmag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21" name="Szövegdoboz 220"/>
          <p:cNvSpPr txBox="1"/>
          <p:nvPr/>
        </p:nvSpPr>
        <p:spPr>
          <a:xfrm>
            <a:off x="5183625" y="4056471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Axon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22" name="Szövegdoboz 221"/>
          <p:cNvSpPr txBox="1"/>
          <p:nvPr/>
        </p:nvSpPr>
        <p:spPr>
          <a:xfrm>
            <a:off x="8810862" y="1076837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Velős-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hüvely</a:t>
            </a:r>
            <a:endParaRPr lang="hu-HU" sz="1100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681038" y="3088235"/>
            <a:ext cx="601221" cy="72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681038" y="3859000"/>
            <a:ext cx="605665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677043" y="4674825"/>
            <a:ext cx="605216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7" b="12754"/>
          <a:stretch/>
        </p:blipFill>
        <p:spPr>
          <a:xfrm>
            <a:off x="680008" y="5445590"/>
            <a:ext cx="602281" cy="720000"/>
          </a:xfrm>
          <a:prstGeom prst="rect">
            <a:avLst/>
          </a:prstGeom>
        </p:spPr>
      </p:pic>
      <p:pic>
        <p:nvPicPr>
          <p:cNvPr id="223" name="Kép 22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689981" y="3087307"/>
            <a:ext cx="601221" cy="720000"/>
          </a:xfrm>
          <a:prstGeom prst="rect">
            <a:avLst/>
          </a:prstGeom>
        </p:spPr>
      </p:pic>
      <p:pic>
        <p:nvPicPr>
          <p:cNvPr id="224" name="Kép 22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681038" y="3086782"/>
            <a:ext cx="601221" cy="720000"/>
          </a:xfrm>
          <a:prstGeom prst="rect">
            <a:avLst/>
          </a:prstGeom>
        </p:spPr>
      </p:pic>
      <p:pic>
        <p:nvPicPr>
          <p:cNvPr id="225" name="Kép 2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685509" y="3099415"/>
            <a:ext cx="601221" cy="720000"/>
          </a:xfrm>
          <a:prstGeom prst="rect">
            <a:avLst/>
          </a:prstGeom>
        </p:spPr>
      </p:pic>
      <p:pic>
        <p:nvPicPr>
          <p:cNvPr id="226" name="Kép 22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689980" y="3091595"/>
            <a:ext cx="601221" cy="720000"/>
          </a:xfrm>
          <a:prstGeom prst="rect">
            <a:avLst/>
          </a:prstGeom>
        </p:spPr>
      </p:pic>
      <p:pic>
        <p:nvPicPr>
          <p:cNvPr id="227" name="Kép 2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685507" y="3093013"/>
            <a:ext cx="601221" cy="720000"/>
          </a:xfrm>
          <a:prstGeom prst="rect">
            <a:avLst/>
          </a:prstGeom>
        </p:spPr>
      </p:pic>
      <p:pic>
        <p:nvPicPr>
          <p:cNvPr id="228" name="Kép 22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685508" y="3093361"/>
            <a:ext cx="601221" cy="720000"/>
          </a:xfrm>
          <a:prstGeom prst="rect">
            <a:avLst/>
          </a:prstGeom>
        </p:spPr>
      </p:pic>
      <p:pic>
        <p:nvPicPr>
          <p:cNvPr id="229" name="Kép 22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681090" y="3091241"/>
            <a:ext cx="601221" cy="720000"/>
          </a:xfrm>
          <a:prstGeom prst="rect">
            <a:avLst/>
          </a:prstGeom>
        </p:spPr>
      </p:pic>
      <p:pic>
        <p:nvPicPr>
          <p:cNvPr id="230" name="Kép 22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677043" y="3859348"/>
            <a:ext cx="605665" cy="720000"/>
          </a:xfrm>
          <a:prstGeom prst="rect">
            <a:avLst/>
          </a:prstGeom>
        </p:spPr>
      </p:pic>
      <p:pic>
        <p:nvPicPr>
          <p:cNvPr id="232" name="Kép 23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668578" y="3847574"/>
            <a:ext cx="605665" cy="720000"/>
          </a:xfrm>
          <a:prstGeom prst="rect">
            <a:avLst/>
          </a:prstGeom>
        </p:spPr>
      </p:pic>
      <p:pic>
        <p:nvPicPr>
          <p:cNvPr id="233" name="Kép 23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676657" y="3862751"/>
            <a:ext cx="605665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406" y="3857273"/>
            <a:ext cx="603556" cy="719390"/>
          </a:xfrm>
          <a:prstGeom prst="rect">
            <a:avLst/>
          </a:prstGeom>
        </p:spPr>
      </p:pic>
      <p:pic>
        <p:nvPicPr>
          <p:cNvPr id="234" name="Kép 23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682937" y="3856192"/>
            <a:ext cx="605665" cy="720000"/>
          </a:xfrm>
          <a:prstGeom prst="rect">
            <a:avLst/>
          </a:prstGeom>
        </p:spPr>
      </p:pic>
      <p:pic>
        <p:nvPicPr>
          <p:cNvPr id="235" name="Kép 23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683762" y="3862483"/>
            <a:ext cx="605665" cy="720000"/>
          </a:xfrm>
          <a:prstGeom prst="rect">
            <a:avLst/>
          </a:prstGeom>
        </p:spPr>
      </p:pic>
      <p:pic>
        <p:nvPicPr>
          <p:cNvPr id="236" name="Kép 23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672659" y="4667435"/>
            <a:ext cx="605216" cy="720000"/>
          </a:xfrm>
          <a:prstGeom prst="rect">
            <a:avLst/>
          </a:prstGeom>
        </p:spPr>
      </p:pic>
      <p:pic>
        <p:nvPicPr>
          <p:cNvPr id="237" name="Kép 23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670574" y="4678186"/>
            <a:ext cx="605216" cy="720000"/>
          </a:xfrm>
          <a:prstGeom prst="rect">
            <a:avLst/>
          </a:prstGeom>
        </p:spPr>
      </p:pic>
      <p:pic>
        <p:nvPicPr>
          <p:cNvPr id="238" name="Kép 23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672271" y="4674825"/>
            <a:ext cx="605216" cy="720000"/>
          </a:xfrm>
          <a:prstGeom prst="rect">
            <a:avLst/>
          </a:prstGeom>
        </p:spPr>
      </p:pic>
      <p:pic>
        <p:nvPicPr>
          <p:cNvPr id="239" name="Kép 2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662704" y="4671546"/>
            <a:ext cx="605216" cy="720000"/>
          </a:xfrm>
          <a:prstGeom prst="rect">
            <a:avLst/>
          </a:prstGeom>
        </p:spPr>
      </p:pic>
      <p:pic>
        <p:nvPicPr>
          <p:cNvPr id="240" name="Kép 23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665262" y="4667013"/>
            <a:ext cx="605216" cy="720000"/>
          </a:xfrm>
          <a:prstGeom prst="rect">
            <a:avLst/>
          </a:prstGeom>
        </p:spPr>
      </p:pic>
      <p:pic>
        <p:nvPicPr>
          <p:cNvPr id="241" name="Kép 24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666536" y="4674825"/>
            <a:ext cx="605216" cy="720000"/>
          </a:xfrm>
          <a:prstGeom prst="rect">
            <a:avLst/>
          </a:prstGeom>
        </p:spPr>
      </p:pic>
      <p:pic>
        <p:nvPicPr>
          <p:cNvPr id="242" name="Kép 2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668275" y="4665785"/>
            <a:ext cx="605216" cy="720000"/>
          </a:xfrm>
          <a:prstGeom prst="rect">
            <a:avLst/>
          </a:prstGeom>
        </p:spPr>
      </p:pic>
      <p:pic>
        <p:nvPicPr>
          <p:cNvPr id="243" name="Kép 24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662704" y="4674256"/>
            <a:ext cx="605216" cy="720000"/>
          </a:xfrm>
          <a:prstGeom prst="rect">
            <a:avLst/>
          </a:prstGeom>
        </p:spPr>
      </p:pic>
      <p:pic>
        <p:nvPicPr>
          <p:cNvPr id="244" name="Kép 2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7" b="12754"/>
          <a:stretch/>
        </p:blipFill>
        <p:spPr>
          <a:xfrm>
            <a:off x="682607" y="5445814"/>
            <a:ext cx="6022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7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80000"/>
            <a:ext cx="8543925" cy="45026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idegsejt általános felépítése </a:t>
            </a:r>
            <a:r>
              <a:rPr lang="hu-HU" dirty="0"/>
              <a:t>8. hibakerüléssel - megoldás</a:t>
            </a:r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9435" y="1858178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9969" y="2613048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9968" y="3392801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9968" y="4160268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240286" y="4048632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354643" y="3300702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685033" y="1668383"/>
            <a:ext cx="601221" cy="72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685033" y="2439148"/>
            <a:ext cx="605665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681038" y="3254973"/>
            <a:ext cx="605216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7" b="12754"/>
          <a:stretch/>
        </p:blipFill>
        <p:spPr>
          <a:xfrm>
            <a:off x="684003" y="4025738"/>
            <a:ext cx="602281" cy="720000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2971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94" name="Szövegdoboz 93"/>
          <p:cNvSpPr txBox="1"/>
          <p:nvPr/>
        </p:nvSpPr>
        <p:spPr>
          <a:xfrm>
            <a:off x="3797358" y="4071372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Rostköteg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111" name="Szövegdoboz 110"/>
          <p:cNvSpPr txBox="1"/>
          <p:nvPr/>
        </p:nvSpPr>
        <p:spPr>
          <a:xfrm>
            <a:off x="8365424" y="3274759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6983" y="3810512"/>
            <a:ext cx="603556" cy="719390"/>
          </a:xfrm>
          <a:prstGeom prst="rect">
            <a:avLst/>
          </a:prstGeom>
        </p:spPr>
      </p:pic>
      <p:sp>
        <p:nvSpPr>
          <p:cNvPr id="110" name="Szövegdoboz 109"/>
          <p:cNvSpPr txBox="1"/>
          <p:nvPr/>
        </p:nvSpPr>
        <p:spPr>
          <a:xfrm>
            <a:off x="3240286" y="4048288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</a:t>
            </a:r>
            <a:endParaRPr lang="hu-H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3" name="Kép 1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7566015" y="3113587"/>
            <a:ext cx="601221" cy="720000"/>
          </a:xfrm>
          <a:prstGeom prst="rect">
            <a:avLst/>
          </a:prstGeom>
        </p:spPr>
      </p:pic>
      <p:pic>
        <p:nvPicPr>
          <p:cNvPr id="199" name="Kép 19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7560236" y="951845"/>
            <a:ext cx="605216" cy="720000"/>
          </a:xfrm>
          <a:prstGeom prst="rect">
            <a:avLst/>
          </a:prstGeom>
        </p:spPr>
      </p:pic>
      <p:pic>
        <p:nvPicPr>
          <p:cNvPr id="200" name="Kép 19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6847069" y="948756"/>
            <a:ext cx="605216" cy="720000"/>
          </a:xfrm>
          <a:prstGeom prst="rect">
            <a:avLst/>
          </a:prstGeom>
        </p:spPr>
      </p:pic>
      <p:pic>
        <p:nvPicPr>
          <p:cNvPr id="201" name="Kép 20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3984311" y="1665795"/>
            <a:ext cx="605216" cy="720000"/>
          </a:xfrm>
          <a:prstGeom prst="rect">
            <a:avLst/>
          </a:prstGeom>
        </p:spPr>
      </p:pic>
      <p:pic>
        <p:nvPicPr>
          <p:cNvPr id="202" name="Kép 20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3256762" y="3078970"/>
            <a:ext cx="605216" cy="720000"/>
          </a:xfrm>
          <a:prstGeom prst="rect">
            <a:avLst/>
          </a:prstGeom>
        </p:spPr>
      </p:pic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3984311" y="2388113"/>
            <a:ext cx="601221" cy="720000"/>
          </a:xfrm>
          <a:prstGeom prst="rect">
            <a:avLst/>
          </a:prstGeom>
        </p:spPr>
      </p:pic>
      <p:pic>
        <p:nvPicPr>
          <p:cNvPr id="204" name="Kép 20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3990119" y="3123990"/>
            <a:ext cx="601221" cy="720000"/>
          </a:xfrm>
          <a:prstGeom prst="rect">
            <a:avLst/>
          </a:prstGeom>
        </p:spPr>
      </p:pic>
      <p:sp>
        <p:nvSpPr>
          <p:cNvPr id="89" name="Szövegdoboz 88"/>
          <p:cNvSpPr txBox="1"/>
          <p:nvPr/>
        </p:nvSpPr>
        <p:spPr>
          <a:xfrm>
            <a:off x="3807297" y="1711179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Nyúlványos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f</a:t>
            </a:r>
            <a:r>
              <a:rPr lang="hu-HU" sz="1100" b="1" dirty="0" smtClean="0">
                <a:solidFill>
                  <a:srgbClr val="002060"/>
                </a:solidFill>
              </a:rPr>
              <a:t>elépítésű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sejtek</a:t>
            </a:r>
          </a:p>
        </p:txBody>
      </p:sp>
      <p:pic>
        <p:nvPicPr>
          <p:cNvPr id="205" name="Kép 20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6866090" y="3841340"/>
            <a:ext cx="601221" cy="720000"/>
          </a:xfrm>
          <a:prstGeom prst="rect">
            <a:avLst/>
          </a:prstGeom>
        </p:spPr>
      </p:pic>
      <p:pic>
        <p:nvPicPr>
          <p:cNvPr id="206" name="Kép 20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6870281" y="4548897"/>
            <a:ext cx="601221" cy="720000"/>
          </a:xfrm>
          <a:prstGeom prst="rect">
            <a:avLst/>
          </a:prstGeom>
        </p:spPr>
      </p:pic>
      <p:pic>
        <p:nvPicPr>
          <p:cNvPr id="207" name="Kép 20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5416213" y="3827276"/>
            <a:ext cx="605665" cy="720000"/>
          </a:xfrm>
          <a:prstGeom prst="rect">
            <a:avLst/>
          </a:prstGeom>
        </p:spPr>
      </p:pic>
      <p:pic>
        <p:nvPicPr>
          <p:cNvPr id="208" name="Kép 20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4689724" y="3121340"/>
            <a:ext cx="605665" cy="720000"/>
          </a:xfrm>
          <a:prstGeom prst="rect">
            <a:avLst/>
          </a:prstGeom>
        </p:spPr>
      </p:pic>
      <p:pic>
        <p:nvPicPr>
          <p:cNvPr id="209" name="Kép 20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4693595" y="2377545"/>
            <a:ext cx="605665" cy="720000"/>
          </a:xfrm>
          <a:prstGeom prst="rect">
            <a:avLst/>
          </a:prstGeom>
        </p:spPr>
      </p:pic>
      <p:pic>
        <p:nvPicPr>
          <p:cNvPr id="210" name="Kép 20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4699401" y="1665326"/>
            <a:ext cx="605665" cy="720000"/>
          </a:xfrm>
          <a:prstGeom prst="rect">
            <a:avLst/>
          </a:prstGeom>
        </p:spPr>
      </p:pic>
      <p:sp>
        <p:nvSpPr>
          <p:cNvPr id="84" name="Szövegdoboz 83"/>
          <p:cNvSpPr txBox="1"/>
          <p:nvPr/>
        </p:nvSpPr>
        <p:spPr>
          <a:xfrm>
            <a:off x="5232506" y="2583505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Kötőszövet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212" name="Kép 2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7" b="12754"/>
          <a:stretch/>
        </p:blipFill>
        <p:spPr>
          <a:xfrm>
            <a:off x="9030945" y="2401634"/>
            <a:ext cx="602281" cy="720000"/>
          </a:xfrm>
          <a:prstGeom prst="rect">
            <a:avLst/>
          </a:prstGeom>
        </p:spPr>
      </p:pic>
      <p:pic>
        <p:nvPicPr>
          <p:cNvPr id="213" name="Kép 21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7" b="12754"/>
          <a:stretch/>
        </p:blipFill>
        <p:spPr>
          <a:xfrm>
            <a:off x="7563171" y="1673412"/>
            <a:ext cx="602281" cy="720000"/>
          </a:xfrm>
          <a:prstGeom prst="rect">
            <a:avLst/>
          </a:prstGeom>
        </p:spPr>
      </p:pic>
      <p:sp>
        <p:nvSpPr>
          <p:cNvPr id="231" name="Szövegdoboz 230"/>
          <p:cNvSpPr txBox="1"/>
          <p:nvPr/>
        </p:nvSpPr>
        <p:spPr>
          <a:xfrm>
            <a:off x="4391336" y="3320926"/>
            <a:ext cx="1194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Dendritek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214" name="Kép 21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5441473" y="4549680"/>
            <a:ext cx="605216" cy="720000"/>
          </a:xfrm>
          <a:prstGeom prst="rect">
            <a:avLst/>
          </a:prstGeom>
        </p:spPr>
      </p:pic>
      <p:pic>
        <p:nvPicPr>
          <p:cNvPr id="215" name="Kép 21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4697256" y="3821462"/>
            <a:ext cx="605216" cy="720000"/>
          </a:xfrm>
          <a:prstGeom prst="rect">
            <a:avLst/>
          </a:prstGeom>
        </p:spPr>
      </p:pic>
      <p:sp>
        <p:nvSpPr>
          <p:cNvPr id="221" name="Szövegdoboz 220"/>
          <p:cNvSpPr txBox="1"/>
          <p:nvPr/>
        </p:nvSpPr>
        <p:spPr>
          <a:xfrm>
            <a:off x="5183625" y="4056471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err="1" smtClean="0">
                <a:solidFill>
                  <a:srgbClr val="002060"/>
                </a:solidFill>
              </a:rPr>
              <a:t>Axon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216" name="Kép 21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6861899" y="3113587"/>
            <a:ext cx="605216" cy="720000"/>
          </a:xfrm>
          <a:prstGeom prst="rect">
            <a:avLst/>
          </a:prstGeom>
        </p:spPr>
      </p:pic>
      <p:pic>
        <p:nvPicPr>
          <p:cNvPr id="217" name="Kép 21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6134499" y="4554174"/>
            <a:ext cx="605216" cy="720000"/>
          </a:xfrm>
          <a:prstGeom prst="rect">
            <a:avLst/>
          </a:prstGeom>
        </p:spPr>
      </p:pic>
      <p:sp>
        <p:nvSpPr>
          <p:cNvPr id="197" name="Szövegdoboz 196"/>
          <p:cNvSpPr txBox="1"/>
          <p:nvPr/>
        </p:nvSpPr>
        <p:spPr>
          <a:xfrm>
            <a:off x="6676853" y="4745738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Sejttest</a:t>
            </a:r>
            <a:endParaRPr lang="hu-HU" sz="1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9" name="Kép 2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6855126" y="1673412"/>
            <a:ext cx="601221" cy="720000"/>
          </a:xfrm>
          <a:prstGeom prst="rect">
            <a:avLst/>
          </a:prstGeom>
        </p:spPr>
      </p:pic>
      <p:pic>
        <p:nvPicPr>
          <p:cNvPr id="220" name="Kép 21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 b="12029"/>
          <a:stretch/>
        </p:blipFill>
        <p:spPr>
          <a:xfrm>
            <a:off x="7566015" y="2377545"/>
            <a:ext cx="601221" cy="720000"/>
          </a:xfrm>
          <a:prstGeom prst="rect">
            <a:avLst/>
          </a:prstGeom>
        </p:spPr>
      </p:pic>
      <p:sp>
        <p:nvSpPr>
          <p:cNvPr id="88" name="Szövegdoboz 87"/>
          <p:cNvSpPr txBox="1"/>
          <p:nvPr/>
        </p:nvSpPr>
        <p:spPr>
          <a:xfrm>
            <a:off x="7377346" y="2583505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Végfácska</a:t>
            </a:r>
            <a:endParaRPr lang="hu-HU" sz="1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8" name="Szövegdoboz 197"/>
          <p:cNvSpPr txBox="1"/>
          <p:nvPr/>
        </p:nvSpPr>
        <p:spPr>
          <a:xfrm>
            <a:off x="6656274" y="1161475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Sejtmag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223" name="Kép 22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8551"/>
          <a:stretch/>
        </p:blipFill>
        <p:spPr>
          <a:xfrm>
            <a:off x="8276460" y="936455"/>
            <a:ext cx="605216" cy="720000"/>
          </a:xfrm>
          <a:prstGeom prst="rect">
            <a:avLst/>
          </a:prstGeom>
        </p:spPr>
      </p:pic>
      <p:pic>
        <p:nvPicPr>
          <p:cNvPr id="224" name="Kép 22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9002068" y="931531"/>
            <a:ext cx="605665" cy="720000"/>
          </a:xfrm>
          <a:prstGeom prst="rect">
            <a:avLst/>
          </a:prstGeom>
        </p:spPr>
      </p:pic>
      <p:sp>
        <p:nvSpPr>
          <p:cNvPr id="222" name="Szövegdoboz 221"/>
          <p:cNvSpPr txBox="1"/>
          <p:nvPr/>
        </p:nvSpPr>
        <p:spPr>
          <a:xfrm>
            <a:off x="8810862" y="1076837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Velős-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hüvely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225" name="Kép 2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9023455" y="1669027"/>
            <a:ext cx="605665" cy="720000"/>
          </a:xfrm>
          <a:prstGeom prst="rect">
            <a:avLst/>
          </a:prstGeom>
        </p:spPr>
      </p:pic>
      <p:pic>
        <p:nvPicPr>
          <p:cNvPr id="226" name="Kép 22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 b="1594"/>
          <a:stretch/>
        </p:blipFill>
        <p:spPr>
          <a:xfrm>
            <a:off x="8292688" y="2381517"/>
            <a:ext cx="6056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7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8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A barokk korszak zeneszerzői 1600 (1580) – 1750 9.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7803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3290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1265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012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240286" y="4048632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354643" y="3300702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84" name="Szövegdoboz 83"/>
          <p:cNvSpPr txBox="1"/>
          <p:nvPr/>
        </p:nvSpPr>
        <p:spPr>
          <a:xfrm>
            <a:off x="7387979" y="2523182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rgbClr val="0070C0"/>
                </a:solidFill>
              </a:rPr>
              <a:t>Claudio Monteverdi</a:t>
            </a:r>
          </a:p>
        </p:txBody>
      </p:sp>
      <p:sp>
        <p:nvSpPr>
          <p:cNvPr id="89" name="Szövegdoboz 88"/>
          <p:cNvSpPr txBox="1"/>
          <p:nvPr/>
        </p:nvSpPr>
        <p:spPr>
          <a:xfrm>
            <a:off x="3040791" y="1139759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rgbClr val="0070C0"/>
                </a:solidFill>
              </a:rPr>
              <a:t>Antonio Vivaldi </a:t>
            </a:r>
            <a:endParaRPr lang="hu-HU" sz="1100" dirty="0" smtClean="0">
              <a:solidFill>
                <a:srgbClr val="0070C0"/>
              </a:solidFill>
            </a:endParaRPr>
          </a:p>
        </p:txBody>
      </p:sp>
      <p:sp>
        <p:nvSpPr>
          <p:cNvPr id="94" name="Szövegdoboz 93"/>
          <p:cNvSpPr txBox="1"/>
          <p:nvPr/>
        </p:nvSpPr>
        <p:spPr>
          <a:xfrm>
            <a:off x="3781072" y="3173777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rgbClr val="0070C0"/>
                </a:solidFill>
              </a:rPr>
              <a:t>Johann Sebastian Bach</a:t>
            </a:r>
          </a:p>
        </p:txBody>
      </p:sp>
      <p:grpSp>
        <p:nvGrpSpPr>
          <p:cNvPr id="114" name="Csoportba foglalás 113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115" name="Téglalap 11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Téglalap 11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Téglalap 11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8" name="Csoportba foglalás 117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119" name="Téglalap 11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Téglalap 11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2" name="Csoportba foglalás 121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123" name="Téglalap 12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Téglalap 12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6" name="Csoportba foglalás 125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127" name="Téglalap 12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0" name="Csoportba foglalás 129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131" name="Téglalap 13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4" name="Csoportba foglalás 133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135" name="Csoportba foglalás 134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0" name="Téglalap 13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6" name="Csoportba foglalás 135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7" name="Téglalap 13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Téglalap 13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Téglalap 13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3" name="Csoportba foglalás 142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144" name="Téglalap 14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Téglalap 14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Téglalap 14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7" name="Csoportba foglalás 146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148" name="Téglalap 14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1" name="Csoportba foglalás 150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152" name="Csoportba foglalás 15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69" name="Téglalap 16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Téglalap 16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1" name="Téglalap 17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3" name="Csoportba foglalás 15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66" name="Téglalap 16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7" name="Téglalap 16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8" name="Téglalap 16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4" name="Csoportba foglalás 15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63" name="Téglalap 16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Téglalap 16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5" name="Téglalap 16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5" name="Csoportba foglalás 15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60" name="Téglalap 15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1" name="Téglalap 16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2" name="Téglalap 16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6" name="Csoportba foglalás 15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57" name="Téglalap 15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8" name="Téglalap 15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9" name="Téglalap 15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72" name="Csoportba foglalás 171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73" name="Téglalap 17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4" name="Téglalap 17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5" name="Téglalap 17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6" name="Csoportba foglalás 175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77" name="Téglalap 17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Téglalap 17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Téglalap 17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0" name="Csoportba foglalás 179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81" name="Csoportba foglalás 18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86" name="Téglalap 18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7" name="Téglalap 18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8" name="Téglalap 18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82" name="Csoportba foglalás 18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83" name="Téglalap 18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4" name="Téglalap 18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5" name="Téglalap 18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89" name="Csoportba foglalás 188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90" name="Téglalap 18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1" name="Téglalap 19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Téglalap 19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93" name="Csoportba foglalás 192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94" name="Téglalap 19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5" name="Téglalap 19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6" name="Téglalap 19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7" name="Szövegdoboz 196"/>
          <p:cNvSpPr txBox="1"/>
          <p:nvPr/>
        </p:nvSpPr>
        <p:spPr>
          <a:xfrm>
            <a:off x="8831559" y="1653375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rgbClr val="0070C0"/>
                </a:solidFill>
              </a:rPr>
              <a:t>Franz </a:t>
            </a:r>
            <a:r>
              <a:rPr lang="hu-HU" sz="1100" dirty="0" err="1">
                <a:solidFill>
                  <a:srgbClr val="0070C0"/>
                </a:solidFill>
              </a:rPr>
              <a:t>Seraph</a:t>
            </a:r>
            <a:r>
              <a:rPr lang="hu-HU" sz="1100" dirty="0">
                <a:solidFill>
                  <a:srgbClr val="0070C0"/>
                </a:solidFill>
              </a:rPr>
              <a:t> Peter Schubert</a:t>
            </a:r>
          </a:p>
        </p:txBody>
      </p:sp>
      <p:sp>
        <p:nvSpPr>
          <p:cNvPr id="231" name="Szövegdoboz 230"/>
          <p:cNvSpPr txBox="1"/>
          <p:nvPr/>
        </p:nvSpPr>
        <p:spPr>
          <a:xfrm>
            <a:off x="4391336" y="4582751"/>
            <a:ext cx="11941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rgbClr val="0070C0"/>
                </a:solidFill>
              </a:rPr>
              <a:t>Georg </a:t>
            </a:r>
            <a:endParaRPr lang="hu-HU" sz="1100" dirty="0" smtClean="0">
              <a:solidFill>
                <a:srgbClr val="0070C0"/>
              </a:solidFill>
            </a:endParaRP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Friedrich </a:t>
            </a:r>
            <a:r>
              <a:rPr lang="hu-HU" sz="1100" dirty="0">
                <a:solidFill>
                  <a:srgbClr val="0070C0"/>
                </a:solidFill>
              </a:rPr>
              <a:t>Händel</a:t>
            </a:r>
          </a:p>
        </p:txBody>
      </p:sp>
      <p:sp>
        <p:nvSpPr>
          <p:cNvPr id="198" name="Szövegdoboz 197"/>
          <p:cNvSpPr txBox="1"/>
          <p:nvPr/>
        </p:nvSpPr>
        <p:spPr>
          <a:xfrm>
            <a:off x="5217924" y="1738013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rgbClr val="0070C0"/>
                </a:solidFill>
              </a:rPr>
              <a:t>Wolfgang Amadeus Mozart</a:t>
            </a:r>
          </a:p>
        </p:txBody>
      </p:sp>
      <p:sp>
        <p:nvSpPr>
          <p:cNvPr id="221" name="Szövegdoboz 220"/>
          <p:cNvSpPr txBox="1"/>
          <p:nvPr/>
        </p:nvSpPr>
        <p:spPr>
          <a:xfrm>
            <a:off x="5213688" y="3962903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rgbClr val="0070C0"/>
                </a:solidFill>
              </a:rPr>
              <a:t>Giacomo </a:t>
            </a:r>
            <a:r>
              <a:rPr lang="hu-HU" sz="1100" dirty="0" err="1">
                <a:solidFill>
                  <a:srgbClr val="0070C0"/>
                </a:solidFill>
              </a:rPr>
              <a:t>Carissimi</a:t>
            </a:r>
            <a:r>
              <a:rPr lang="hu-HU" sz="11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99" name="Kép 19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3" b="12157"/>
          <a:stretch/>
        </p:blipFill>
        <p:spPr>
          <a:xfrm>
            <a:off x="692384" y="5350218"/>
            <a:ext cx="605390" cy="720000"/>
          </a:xfrm>
          <a:prstGeom prst="rect">
            <a:avLst/>
          </a:prstGeom>
        </p:spPr>
      </p:pic>
      <p:pic>
        <p:nvPicPr>
          <p:cNvPr id="200" name="Kép 19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683632" y="4582751"/>
            <a:ext cx="605089" cy="720000"/>
          </a:xfrm>
          <a:prstGeom prst="rect">
            <a:avLst/>
          </a:prstGeom>
        </p:spPr>
      </p:pic>
      <p:pic>
        <p:nvPicPr>
          <p:cNvPr id="201" name="Kép 20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" b="1332"/>
          <a:stretch/>
        </p:blipFill>
        <p:spPr>
          <a:xfrm>
            <a:off x="692384" y="3815284"/>
            <a:ext cx="605783" cy="720000"/>
          </a:xfrm>
          <a:prstGeom prst="rect">
            <a:avLst/>
          </a:prstGeom>
        </p:spPr>
      </p:pic>
      <p:pic>
        <p:nvPicPr>
          <p:cNvPr id="202" name="Kép 20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680592" y="3042053"/>
            <a:ext cx="602219" cy="720000"/>
          </a:xfrm>
          <a:prstGeom prst="rect">
            <a:avLst/>
          </a:prstGeom>
        </p:spPr>
      </p:pic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668554" y="3040881"/>
            <a:ext cx="602219" cy="720000"/>
          </a:xfrm>
          <a:prstGeom prst="rect">
            <a:avLst/>
          </a:prstGeom>
        </p:spPr>
      </p:pic>
      <p:pic>
        <p:nvPicPr>
          <p:cNvPr id="204" name="Kép 20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682944" y="3037055"/>
            <a:ext cx="602219" cy="720000"/>
          </a:xfrm>
          <a:prstGeom prst="rect">
            <a:avLst/>
          </a:prstGeom>
        </p:spPr>
      </p:pic>
      <p:pic>
        <p:nvPicPr>
          <p:cNvPr id="205" name="Kép 20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678861" y="3042643"/>
            <a:ext cx="602219" cy="720000"/>
          </a:xfrm>
          <a:prstGeom prst="rect">
            <a:avLst/>
          </a:prstGeom>
        </p:spPr>
      </p:pic>
      <p:pic>
        <p:nvPicPr>
          <p:cNvPr id="206" name="Kép 20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678861" y="3039609"/>
            <a:ext cx="602219" cy="720000"/>
          </a:xfrm>
          <a:prstGeom prst="rect">
            <a:avLst/>
          </a:prstGeom>
        </p:spPr>
      </p:pic>
      <p:pic>
        <p:nvPicPr>
          <p:cNvPr id="207" name="Kép 20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677085" y="3043405"/>
            <a:ext cx="602219" cy="720000"/>
          </a:xfrm>
          <a:prstGeom prst="rect">
            <a:avLst/>
          </a:prstGeom>
        </p:spPr>
      </p:pic>
      <p:pic>
        <p:nvPicPr>
          <p:cNvPr id="208" name="Kép 20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667048" y="3041414"/>
            <a:ext cx="602219" cy="720000"/>
          </a:xfrm>
          <a:prstGeom prst="rect">
            <a:avLst/>
          </a:prstGeom>
        </p:spPr>
      </p:pic>
      <p:pic>
        <p:nvPicPr>
          <p:cNvPr id="209" name="Kép 20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680591" y="3039120"/>
            <a:ext cx="602219" cy="720000"/>
          </a:xfrm>
          <a:prstGeom prst="rect">
            <a:avLst/>
          </a:prstGeom>
        </p:spPr>
      </p:pic>
      <p:pic>
        <p:nvPicPr>
          <p:cNvPr id="210" name="Kép 20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" b="1332"/>
          <a:stretch/>
        </p:blipFill>
        <p:spPr>
          <a:xfrm>
            <a:off x="683673" y="3820256"/>
            <a:ext cx="605783" cy="720000"/>
          </a:xfrm>
          <a:prstGeom prst="rect">
            <a:avLst/>
          </a:prstGeom>
        </p:spPr>
      </p:pic>
      <p:pic>
        <p:nvPicPr>
          <p:cNvPr id="211" name="Kép 21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" b="1332"/>
          <a:stretch/>
        </p:blipFill>
        <p:spPr>
          <a:xfrm>
            <a:off x="706556" y="3827098"/>
            <a:ext cx="605783" cy="720000"/>
          </a:xfrm>
          <a:prstGeom prst="rect">
            <a:avLst/>
          </a:prstGeom>
        </p:spPr>
      </p:pic>
      <p:pic>
        <p:nvPicPr>
          <p:cNvPr id="212" name="Kép 21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" b="1332"/>
          <a:stretch/>
        </p:blipFill>
        <p:spPr>
          <a:xfrm>
            <a:off x="692562" y="3823051"/>
            <a:ext cx="605783" cy="720000"/>
          </a:xfrm>
          <a:prstGeom prst="rect">
            <a:avLst/>
          </a:prstGeom>
        </p:spPr>
      </p:pic>
      <p:pic>
        <p:nvPicPr>
          <p:cNvPr id="213" name="Kép 21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681510" y="4592963"/>
            <a:ext cx="605089" cy="720000"/>
          </a:xfrm>
          <a:prstGeom prst="rect">
            <a:avLst/>
          </a:prstGeom>
        </p:spPr>
      </p:pic>
      <p:pic>
        <p:nvPicPr>
          <p:cNvPr id="214" name="Kép 2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693109" y="4586640"/>
            <a:ext cx="605089" cy="720000"/>
          </a:xfrm>
          <a:prstGeom prst="rect">
            <a:avLst/>
          </a:prstGeom>
        </p:spPr>
      </p:pic>
      <p:pic>
        <p:nvPicPr>
          <p:cNvPr id="215" name="Kép 2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690356" y="4589475"/>
            <a:ext cx="605089" cy="720000"/>
          </a:xfrm>
          <a:prstGeom prst="rect">
            <a:avLst/>
          </a:prstGeom>
        </p:spPr>
      </p:pic>
      <p:pic>
        <p:nvPicPr>
          <p:cNvPr id="216" name="Kép 2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695333" y="4587965"/>
            <a:ext cx="605089" cy="720000"/>
          </a:xfrm>
          <a:prstGeom prst="rect">
            <a:avLst/>
          </a:prstGeom>
        </p:spPr>
      </p:pic>
      <p:pic>
        <p:nvPicPr>
          <p:cNvPr id="217" name="Kép 2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685887" y="4592963"/>
            <a:ext cx="605089" cy="720000"/>
          </a:xfrm>
          <a:prstGeom prst="rect">
            <a:avLst/>
          </a:prstGeom>
        </p:spPr>
      </p:pic>
      <p:pic>
        <p:nvPicPr>
          <p:cNvPr id="218" name="Kép 21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689138" y="4589475"/>
            <a:ext cx="605089" cy="720000"/>
          </a:xfrm>
          <a:prstGeom prst="rect">
            <a:avLst/>
          </a:prstGeom>
        </p:spPr>
      </p:pic>
      <p:pic>
        <p:nvPicPr>
          <p:cNvPr id="219" name="Kép 21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694920" y="4581534"/>
            <a:ext cx="605089" cy="720000"/>
          </a:xfrm>
          <a:prstGeom prst="rect">
            <a:avLst/>
          </a:prstGeom>
        </p:spPr>
      </p:pic>
      <p:pic>
        <p:nvPicPr>
          <p:cNvPr id="220" name="Kép 21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685812" y="4590999"/>
            <a:ext cx="605089" cy="720000"/>
          </a:xfrm>
          <a:prstGeom prst="rect">
            <a:avLst/>
          </a:prstGeom>
        </p:spPr>
      </p:pic>
      <p:pic>
        <p:nvPicPr>
          <p:cNvPr id="245" name="Kép 24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3" b="12157"/>
          <a:stretch/>
        </p:blipFill>
        <p:spPr>
          <a:xfrm>
            <a:off x="704398" y="5359737"/>
            <a:ext cx="6053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89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52000"/>
            <a:ext cx="8543925" cy="450262"/>
          </a:xfrm>
        </p:spPr>
        <p:txBody>
          <a:bodyPr>
            <a:noAutofit/>
          </a:bodyPr>
          <a:lstStyle/>
          <a:p>
            <a:r>
              <a:rPr lang="hu-HU" dirty="0" smtClean="0"/>
              <a:t>A barokk korszak zeneszerzői 1600 (1580) – 1750 </a:t>
            </a:r>
            <a:br>
              <a:rPr lang="hu-HU" dirty="0" smtClean="0"/>
            </a:br>
            <a:r>
              <a:rPr lang="hu-HU" dirty="0" smtClean="0"/>
              <a:t>9</a:t>
            </a:r>
            <a:r>
              <a:rPr lang="hu-HU" dirty="0"/>
              <a:t>. hibakerüléssel - megoldás</a:t>
            </a:r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17763" y="184331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28297" y="259818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28296" y="337793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28296" y="414540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8376057" y="1162701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97" name="Szövegdoboz 196"/>
          <p:cNvSpPr txBox="1"/>
          <p:nvPr/>
        </p:nvSpPr>
        <p:spPr>
          <a:xfrm>
            <a:off x="8831559" y="1653375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rgbClr val="0070C0"/>
                </a:solidFill>
              </a:rPr>
              <a:t>Franz </a:t>
            </a:r>
            <a:r>
              <a:rPr lang="hu-HU" sz="1100" dirty="0" err="1">
                <a:solidFill>
                  <a:srgbClr val="0070C0"/>
                </a:solidFill>
              </a:rPr>
              <a:t>Seraph</a:t>
            </a:r>
            <a:r>
              <a:rPr lang="hu-HU" sz="1100" dirty="0">
                <a:solidFill>
                  <a:srgbClr val="0070C0"/>
                </a:solidFill>
              </a:rPr>
              <a:t> Peter Schubert</a:t>
            </a:r>
          </a:p>
        </p:txBody>
      </p:sp>
      <p:sp>
        <p:nvSpPr>
          <p:cNvPr id="198" name="Szövegdoboz 197"/>
          <p:cNvSpPr txBox="1"/>
          <p:nvPr/>
        </p:nvSpPr>
        <p:spPr>
          <a:xfrm>
            <a:off x="5217924" y="1738013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rgbClr val="0070C0"/>
                </a:solidFill>
              </a:rPr>
              <a:t>Wolfgang Amadeus Mozart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3" b="12157"/>
          <a:stretch/>
        </p:blipFill>
        <p:spPr>
          <a:xfrm>
            <a:off x="685886" y="3954677"/>
            <a:ext cx="605390" cy="72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677134" y="3187210"/>
            <a:ext cx="605089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" b="1332"/>
          <a:stretch/>
        </p:blipFill>
        <p:spPr>
          <a:xfrm>
            <a:off x="685886" y="2419743"/>
            <a:ext cx="605783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674094" y="1646512"/>
            <a:ext cx="602219" cy="720000"/>
          </a:xfrm>
          <a:prstGeom prst="rect">
            <a:avLst/>
          </a:prstGeom>
        </p:spPr>
      </p:pic>
      <p:pic>
        <p:nvPicPr>
          <p:cNvPr id="199" name="Kép 19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3256925" y="2390909"/>
            <a:ext cx="602219" cy="720000"/>
          </a:xfrm>
          <a:prstGeom prst="rect">
            <a:avLst/>
          </a:prstGeom>
        </p:spPr>
      </p:pic>
      <p:pic>
        <p:nvPicPr>
          <p:cNvPr id="200" name="Kép 19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4688409" y="3112311"/>
            <a:ext cx="602219" cy="720000"/>
          </a:xfrm>
          <a:prstGeom prst="rect">
            <a:avLst/>
          </a:prstGeom>
        </p:spPr>
      </p:pic>
      <p:pic>
        <p:nvPicPr>
          <p:cNvPr id="201" name="Kép 20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4693441" y="3833623"/>
            <a:ext cx="602219" cy="720000"/>
          </a:xfrm>
          <a:prstGeom prst="rect">
            <a:avLst/>
          </a:prstGeom>
        </p:spPr>
      </p:pic>
      <p:pic>
        <p:nvPicPr>
          <p:cNvPr id="202" name="Kép 20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4716407" y="4545489"/>
            <a:ext cx="602219" cy="720000"/>
          </a:xfrm>
          <a:prstGeom prst="rect">
            <a:avLst/>
          </a:prstGeom>
        </p:spPr>
      </p:pic>
      <p:pic>
        <p:nvPicPr>
          <p:cNvPr id="204" name="Kép 20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" b="1332"/>
          <a:stretch/>
        </p:blipFill>
        <p:spPr>
          <a:xfrm>
            <a:off x="6140491" y="960316"/>
            <a:ext cx="605783" cy="720000"/>
          </a:xfrm>
          <a:prstGeom prst="rect">
            <a:avLst/>
          </a:prstGeom>
        </p:spPr>
      </p:pic>
      <p:pic>
        <p:nvPicPr>
          <p:cNvPr id="205" name="Kép 20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" b="1332"/>
          <a:stretch/>
        </p:blipFill>
        <p:spPr>
          <a:xfrm>
            <a:off x="3264212" y="3831762"/>
            <a:ext cx="605783" cy="720000"/>
          </a:xfrm>
          <a:prstGeom prst="rect">
            <a:avLst/>
          </a:prstGeom>
        </p:spPr>
      </p:pic>
      <p:pic>
        <p:nvPicPr>
          <p:cNvPr id="206" name="Kép 20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6864539" y="3112311"/>
            <a:ext cx="605089" cy="720000"/>
          </a:xfrm>
          <a:prstGeom prst="rect">
            <a:avLst/>
          </a:prstGeom>
        </p:spPr>
      </p:pic>
      <p:pic>
        <p:nvPicPr>
          <p:cNvPr id="207" name="Kép 20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3240286" y="960316"/>
            <a:ext cx="605089" cy="720000"/>
          </a:xfrm>
          <a:prstGeom prst="rect">
            <a:avLst/>
          </a:prstGeom>
        </p:spPr>
      </p:pic>
      <p:pic>
        <p:nvPicPr>
          <p:cNvPr id="208" name="Kép 20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3996297" y="4543476"/>
            <a:ext cx="605089" cy="720000"/>
          </a:xfrm>
          <a:prstGeom prst="rect">
            <a:avLst/>
          </a:prstGeom>
        </p:spPr>
      </p:pic>
      <p:pic>
        <p:nvPicPr>
          <p:cNvPr id="209" name="Kép 20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3264906" y="4550477"/>
            <a:ext cx="605089" cy="720000"/>
          </a:xfrm>
          <a:prstGeom prst="rect">
            <a:avLst/>
          </a:prstGeom>
        </p:spPr>
      </p:pic>
      <p:pic>
        <p:nvPicPr>
          <p:cNvPr id="212" name="Kép 2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3" b="12157"/>
          <a:stretch/>
        </p:blipFill>
        <p:spPr>
          <a:xfrm>
            <a:off x="3983445" y="2388113"/>
            <a:ext cx="605390" cy="720000"/>
          </a:xfrm>
          <a:prstGeom prst="rect">
            <a:avLst/>
          </a:prstGeom>
        </p:spPr>
      </p:pic>
      <p:pic>
        <p:nvPicPr>
          <p:cNvPr id="213" name="Kép 2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3" b="12157"/>
          <a:stretch/>
        </p:blipFill>
        <p:spPr>
          <a:xfrm>
            <a:off x="4683295" y="2378660"/>
            <a:ext cx="605390" cy="720000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3240286" y="4048632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</a:t>
            </a:r>
            <a:endParaRPr lang="hu-H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1" name="Szövegdoboz 230"/>
          <p:cNvSpPr txBox="1"/>
          <p:nvPr/>
        </p:nvSpPr>
        <p:spPr>
          <a:xfrm>
            <a:off x="4391336" y="4582751"/>
            <a:ext cx="11941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02060"/>
                </a:solidFill>
              </a:rPr>
              <a:t>Georg </a:t>
            </a:r>
            <a:endParaRPr lang="hu-H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Friedrich </a:t>
            </a:r>
            <a:r>
              <a:rPr lang="hu-HU" sz="1100" b="1" dirty="0">
                <a:solidFill>
                  <a:srgbClr val="002060"/>
                </a:solidFill>
              </a:rPr>
              <a:t>Händel</a:t>
            </a:r>
          </a:p>
        </p:txBody>
      </p:sp>
      <p:sp>
        <p:nvSpPr>
          <p:cNvPr id="94" name="Szövegdoboz 93"/>
          <p:cNvSpPr txBox="1"/>
          <p:nvPr/>
        </p:nvSpPr>
        <p:spPr>
          <a:xfrm>
            <a:off x="4494374" y="2472930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Johann Sebastian Bach</a:t>
            </a:r>
          </a:p>
        </p:txBody>
      </p:sp>
      <p:pic>
        <p:nvPicPr>
          <p:cNvPr id="214" name="Kép 2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8280677" y="2385941"/>
            <a:ext cx="602219" cy="720000"/>
          </a:xfrm>
          <a:prstGeom prst="rect">
            <a:avLst/>
          </a:prstGeom>
        </p:spPr>
      </p:pic>
      <p:pic>
        <p:nvPicPr>
          <p:cNvPr id="215" name="Kép 21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7583850" y="3107483"/>
            <a:ext cx="602219" cy="720000"/>
          </a:xfrm>
          <a:prstGeom prst="rect">
            <a:avLst/>
          </a:prstGeom>
        </p:spPr>
      </p:pic>
      <p:pic>
        <p:nvPicPr>
          <p:cNvPr id="216" name="Kép 21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3261802" y="1671344"/>
            <a:ext cx="602219" cy="720000"/>
          </a:xfrm>
          <a:prstGeom prst="rect">
            <a:avLst/>
          </a:prstGeom>
        </p:spPr>
      </p:pic>
      <p:sp>
        <p:nvSpPr>
          <p:cNvPr id="89" name="Szövegdoboz 88"/>
          <p:cNvSpPr txBox="1"/>
          <p:nvPr/>
        </p:nvSpPr>
        <p:spPr>
          <a:xfrm>
            <a:off x="3062307" y="1104873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02060"/>
                </a:solidFill>
              </a:rPr>
              <a:t>Antonio Vivaldi </a:t>
            </a:r>
            <a:endParaRPr lang="hu-HU" sz="1100" b="1" dirty="0" smtClean="0">
              <a:solidFill>
                <a:srgbClr val="002060"/>
              </a:solidFill>
            </a:endParaRPr>
          </a:p>
        </p:txBody>
      </p:sp>
      <p:pic>
        <p:nvPicPr>
          <p:cNvPr id="217" name="Kép 2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6145228" y="3105061"/>
            <a:ext cx="605089" cy="720000"/>
          </a:xfrm>
          <a:prstGeom prst="rect">
            <a:avLst/>
          </a:prstGeom>
        </p:spPr>
      </p:pic>
      <p:pic>
        <p:nvPicPr>
          <p:cNvPr id="218" name="Kép 21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5420163" y="932815"/>
            <a:ext cx="605089" cy="720000"/>
          </a:xfrm>
          <a:prstGeom prst="rect">
            <a:avLst/>
          </a:prstGeom>
        </p:spPr>
      </p:pic>
      <p:pic>
        <p:nvPicPr>
          <p:cNvPr id="219" name="Kép 21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4707680" y="935246"/>
            <a:ext cx="605089" cy="720000"/>
          </a:xfrm>
          <a:prstGeom prst="rect">
            <a:avLst/>
          </a:prstGeom>
        </p:spPr>
      </p:pic>
      <p:pic>
        <p:nvPicPr>
          <p:cNvPr id="220" name="Kép 21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3973983" y="946363"/>
            <a:ext cx="605089" cy="720000"/>
          </a:xfrm>
          <a:prstGeom prst="rect">
            <a:avLst/>
          </a:prstGeom>
        </p:spPr>
      </p:pic>
      <p:pic>
        <p:nvPicPr>
          <p:cNvPr id="245" name="Kép 24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" b="1332"/>
          <a:stretch/>
        </p:blipFill>
        <p:spPr>
          <a:xfrm>
            <a:off x="6134848" y="2394065"/>
            <a:ext cx="605783" cy="720000"/>
          </a:xfrm>
          <a:prstGeom prst="rect">
            <a:avLst/>
          </a:prstGeom>
        </p:spPr>
      </p:pic>
      <p:pic>
        <p:nvPicPr>
          <p:cNvPr id="246" name="Kép 24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" b="1332"/>
          <a:stretch/>
        </p:blipFill>
        <p:spPr>
          <a:xfrm>
            <a:off x="6146107" y="1664946"/>
            <a:ext cx="605783" cy="720000"/>
          </a:xfrm>
          <a:prstGeom prst="rect">
            <a:avLst/>
          </a:prstGeom>
        </p:spPr>
      </p:pic>
      <p:sp>
        <p:nvSpPr>
          <p:cNvPr id="221" name="Szövegdoboz 220"/>
          <p:cNvSpPr txBox="1"/>
          <p:nvPr/>
        </p:nvSpPr>
        <p:spPr>
          <a:xfrm>
            <a:off x="5946059" y="3222543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02060"/>
                </a:solidFill>
              </a:rPr>
              <a:t>Giacomo </a:t>
            </a:r>
            <a:r>
              <a:rPr lang="hu-HU" sz="1100" b="1" dirty="0" err="1">
                <a:solidFill>
                  <a:srgbClr val="002060"/>
                </a:solidFill>
              </a:rPr>
              <a:t>Carissimi</a:t>
            </a:r>
            <a:r>
              <a:rPr lang="hu-HU" sz="11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47" name="Kép 24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2157"/>
          <a:stretch/>
        </p:blipFill>
        <p:spPr>
          <a:xfrm>
            <a:off x="7572621" y="2393358"/>
            <a:ext cx="605089" cy="720000"/>
          </a:xfrm>
          <a:prstGeom prst="rect">
            <a:avLst/>
          </a:prstGeom>
        </p:spPr>
      </p:pic>
      <p:sp>
        <p:nvSpPr>
          <p:cNvPr id="84" name="Szövegdoboz 83"/>
          <p:cNvSpPr txBox="1"/>
          <p:nvPr/>
        </p:nvSpPr>
        <p:spPr>
          <a:xfrm>
            <a:off x="7387979" y="2523182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02060"/>
                </a:solidFill>
              </a:rPr>
              <a:t>Claudio Monteverdi</a:t>
            </a:r>
          </a:p>
        </p:txBody>
      </p:sp>
      <p:pic>
        <p:nvPicPr>
          <p:cNvPr id="249" name="Kép 24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1" b="12157"/>
          <a:stretch/>
        </p:blipFill>
        <p:spPr>
          <a:xfrm>
            <a:off x="8280677" y="1673009"/>
            <a:ext cx="60221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25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8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A reneszánsz korszak festőművészei 10.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7803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3290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1265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012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6136914" y="4720525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9092591" y="2578272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84" name="Szövegdoboz 83"/>
          <p:cNvSpPr txBox="1"/>
          <p:nvPr/>
        </p:nvSpPr>
        <p:spPr>
          <a:xfrm>
            <a:off x="7377171" y="1099499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rgbClr val="0070C0"/>
                </a:solidFill>
              </a:rPr>
              <a:t>Raffaello </a:t>
            </a:r>
            <a:r>
              <a:rPr lang="hu-HU" sz="1100" dirty="0" err="1">
                <a:solidFill>
                  <a:srgbClr val="0070C0"/>
                </a:solidFill>
              </a:rPr>
              <a:t>Sanzio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89" name="Szövegdoboz 88"/>
          <p:cNvSpPr txBox="1"/>
          <p:nvPr/>
        </p:nvSpPr>
        <p:spPr>
          <a:xfrm>
            <a:off x="3040791" y="1139759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>
                <a:solidFill>
                  <a:srgbClr val="0070C0"/>
                </a:solidFill>
              </a:rPr>
              <a:t>Sandro</a:t>
            </a:r>
            <a:r>
              <a:rPr lang="hu-HU" sz="1100" dirty="0">
                <a:solidFill>
                  <a:srgbClr val="0070C0"/>
                </a:solidFill>
              </a:rPr>
              <a:t> </a:t>
            </a:r>
            <a:r>
              <a:rPr lang="hu-HU" sz="1100" dirty="0" smtClean="0">
                <a:solidFill>
                  <a:srgbClr val="0070C0"/>
                </a:solidFill>
              </a:rPr>
              <a:t>Botticelli</a:t>
            </a:r>
          </a:p>
        </p:txBody>
      </p:sp>
      <p:sp>
        <p:nvSpPr>
          <p:cNvPr id="94" name="Szövegdoboz 93"/>
          <p:cNvSpPr txBox="1"/>
          <p:nvPr/>
        </p:nvSpPr>
        <p:spPr>
          <a:xfrm>
            <a:off x="3781072" y="3184928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0070C0"/>
                </a:solidFill>
              </a:rPr>
              <a:t>Leonardo di ser Piero da Vinci</a:t>
            </a:r>
            <a:endParaRPr lang="hu-HU" sz="1000" dirty="0">
              <a:solidFill>
                <a:srgbClr val="0070C0"/>
              </a:solidFill>
            </a:endParaRPr>
          </a:p>
        </p:txBody>
      </p:sp>
      <p:grpSp>
        <p:nvGrpSpPr>
          <p:cNvPr id="114" name="Csoportba foglalás 113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115" name="Téglalap 11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Téglalap 11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Téglalap 11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8" name="Csoportba foglalás 117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119" name="Téglalap 11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Téglalap 11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2" name="Csoportba foglalás 121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123" name="Téglalap 12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Téglalap 12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6" name="Csoportba foglalás 125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127" name="Téglalap 12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0" name="Csoportba foglalás 129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131" name="Téglalap 13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4" name="Csoportba foglalás 133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135" name="Csoportba foglalás 134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0" name="Téglalap 13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6" name="Csoportba foglalás 135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7" name="Téglalap 13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Téglalap 13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Téglalap 13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3" name="Csoportba foglalás 142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144" name="Téglalap 14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Téglalap 14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Téglalap 14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7" name="Csoportba foglalás 146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148" name="Téglalap 14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1" name="Csoportba foglalás 150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152" name="Csoportba foglalás 15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69" name="Téglalap 16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Téglalap 16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1" name="Téglalap 17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3" name="Csoportba foglalás 15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66" name="Téglalap 16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7" name="Téglalap 16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8" name="Téglalap 16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4" name="Csoportba foglalás 15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63" name="Téglalap 16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Téglalap 16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5" name="Téglalap 16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5" name="Csoportba foglalás 15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60" name="Téglalap 15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1" name="Téglalap 16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2" name="Téglalap 16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6" name="Csoportba foglalás 15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57" name="Téglalap 15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8" name="Téglalap 15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9" name="Téglalap 15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72" name="Csoportba foglalás 171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73" name="Téglalap 17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4" name="Téglalap 17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5" name="Téglalap 17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6" name="Csoportba foglalás 175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77" name="Téglalap 17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Téglalap 17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Téglalap 17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0" name="Csoportba foglalás 179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81" name="Csoportba foglalás 18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86" name="Téglalap 18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7" name="Téglalap 18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8" name="Téglalap 18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82" name="Csoportba foglalás 18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83" name="Téglalap 18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4" name="Téglalap 18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5" name="Téglalap 18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89" name="Csoportba foglalás 188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90" name="Téglalap 18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1" name="Téglalap 19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Téglalap 19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93" name="Csoportba foglalás 192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94" name="Téglalap 19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5" name="Téglalap 19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6" name="Téglalap 19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7" name="Szövegdoboz 196"/>
          <p:cNvSpPr txBox="1"/>
          <p:nvPr/>
        </p:nvSpPr>
        <p:spPr>
          <a:xfrm>
            <a:off x="6679140" y="2516718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>
                <a:solidFill>
                  <a:srgbClr val="0070C0"/>
                </a:solidFill>
              </a:rPr>
              <a:t>Jacopo</a:t>
            </a:r>
            <a:r>
              <a:rPr lang="hu-HU" sz="1100" dirty="0">
                <a:solidFill>
                  <a:srgbClr val="0070C0"/>
                </a:solidFill>
              </a:rPr>
              <a:t> </a:t>
            </a:r>
            <a:r>
              <a:rPr lang="hu-HU" sz="1100" dirty="0" err="1">
                <a:solidFill>
                  <a:srgbClr val="0070C0"/>
                </a:solidFill>
              </a:rPr>
              <a:t>Tintoretto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98" name="Szövegdoboz 197"/>
          <p:cNvSpPr txBox="1"/>
          <p:nvPr/>
        </p:nvSpPr>
        <p:spPr>
          <a:xfrm>
            <a:off x="5217923" y="1693409"/>
            <a:ext cx="101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smtClean="0">
                <a:solidFill>
                  <a:srgbClr val="0070C0"/>
                </a:solidFill>
              </a:rPr>
              <a:t>Michelangelo</a:t>
            </a:r>
            <a:endParaRPr lang="hu-HU" sz="900" dirty="0" smtClean="0">
              <a:solidFill>
                <a:srgbClr val="0070C0"/>
              </a:solidFill>
            </a:endParaRPr>
          </a:p>
          <a:p>
            <a:pPr algn="ctr"/>
            <a:r>
              <a:rPr lang="it-IT" sz="900" dirty="0" smtClean="0">
                <a:solidFill>
                  <a:srgbClr val="0070C0"/>
                </a:solidFill>
              </a:rPr>
              <a:t> </a:t>
            </a:r>
            <a:r>
              <a:rPr lang="it-IT" sz="900" dirty="0">
                <a:solidFill>
                  <a:srgbClr val="0070C0"/>
                </a:solidFill>
              </a:rPr>
              <a:t>di Lodovico Buonarroti Simoni</a:t>
            </a:r>
            <a:endParaRPr lang="hu-HU" sz="900" dirty="0">
              <a:solidFill>
                <a:srgbClr val="0070C0"/>
              </a:solidFill>
            </a:endParaRPr>
          </a:p>
        </p:txBody>
      </p:sp>
      <p:sp>
        <p:nvSpPr>
          <p:cNvPr id="221" name="Szövegdoboz 220"/>
          <p:cNvSpPr txBox="1"/>
          <p:nvPr/>
        </p:nvSpPr>
        <p:spPr>
          <a:xfrm>
            <a:off x="5213688" y="3962903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rgbClr val="0070C0"/>
                </a:solidFill>
              </a:rPr>
              <a:t>Tiziano </a:t>
            </a:r>
            <a:r>
              <a:rPr lang="hu-HU" sz="1100" dirty="0" err="1">
                <a:solidFill>
                  <a:srgbClr val="0070C0"/>
                </a:solidFill>
              </a:rPr>
              <a:t>Vecellio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22" name="Szövegdoboz 221"/>
          <p:cNvSpPr txBox="1"/>
          <p:nvPr/>
        </p:nvSpPr>
        <p:spPr>
          <a:xfrm>
            <a:off x="8116996" y="4665797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rgbClr val="0070C0"/>
                </a:solidFill>
              </a:rPr>
              <a:t>Jean </a:t>
            </a:r>
            <a:r>
              <a:rPr lang="hu-HU" sz="1100" dirty="0" err="1">
                <a:solidFill>
                  <a:srgbClr val="0070C0"/>
                </a:solidFill>
              </a:rPr>
              <a:t>Fouquet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23" name="Szövegdoboz 222"/>
          <p:cNvSpPr txBox="1"/>
          <p:nvPr/>
        </p:nvSpPr>
        <p:spPr>
          <a:xfrm>
            <a:off x="5935165" y="3207048"/>
            <a:ext cx="10114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0070C0"/>
                </a:solidFill>
              </a:rPr>
              <a:t>Michelangelo Merisi da Caravaggio</a:t>
            </a:r>
            <a:endParaRPr lang="hu-HU" sz="900" dirty="0">
              <a:solidFill>
                <a:srgbClr val="0070C0"/>
              </a:solidFill>
            </a:endParaRPr>
          </a:p>
        </p:txBody>
      </p:sp>
      <p:sp>
        <p:nvSpPr>
          <p:cNvPr id="224" name="Szövegdoboz 223"/>
          <p:cNvSpPr txBox="1"/>
          <p:nvPr/>
        </p:nvSpPr>
        <p:spPr>
          <a:xfrm>
            <a:off x="8828390" y="3177591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0070C0"/>
                </a:solidFill>
              </a:rPr>
              <a:t>Sir </a:t>
            </a:r>
            <a:endParaRPr lang="hu-HU" sz="1000" dirty="0" smtClean="0">
              <a:solidFill>
                <a:srgbClr val="0070C0"/>
              </a:solidFill>
            </a:endParaRPr>
          </a:p>
          <a:p>
            <a:pPr algn="ctr"/>
            <a:r>
              <a:rPr lang="it-IT" sz="1000" dirty="0" smtClean="0">
                <a:solidFill>
                  <a:srgbClr val="0070C0"/>
                </a:solidFill>
              </a:rPr>
              <a:t>Peter </a:t>
            </a:r>
            <a:r>
              <a:rPr lang="it-IT" sz="1000" dirty="0">
                <a:solidFill>
                  <a:srgbClr val="0070C0"/>
                </a:solidFill>
              </a:rPr>
              <a:t>Paul Rubens</a:t>
            </a:r>
            <a:endParaRPr lang="hu-HU" sz="1000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681038" y="3087307"/>
            <a:ext cx="607971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358"/>
          <a:stretch/>
        </p:blipFill>
        <p:spPr>
          <a:xfrm>
            <a:off x="684755" y="3842177"/>
            <a:ext cx="604254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4596435"/>
            <a:ext cx="604470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 b="1301"/>
          <a:stretch/>
        </p:blipFill>
        <p:spPr>
          <a:xfrm>
            <a:off x="683931" y="5354554"/>
            <a:ext cx="604677" cy="720000"/>
          </a:xfrm>
          <a:prstGeom prst="rect">
            <a:avLst/>
          </a:prstGeom>
        </p:spPr>
      </p:pic>
      <p:pic>
        <p:nvPicPr>
          <p:cNvPr id="225" name="Kép 2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683931" y="3088306"/>
            <a:ext cx="607971" cy="720000"/>
          </a:xfrm>
          <a:prstGeom prst="rect">
            <a:avLst/>
          </a:prstGeom>
        </p:spPr>
      </p:pic>
      <p:pic>
        <p:nvPicPr>
          <p:cNvPr id="226" name="Kép 22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684482" y="3080958"/>
            <a:ext cx="607971" cy="720000"/>
          </a:xfrm>
          <a:prstGeom prst="rect">
            <a:avLst/>
          </a:prstGeom>
        </p:spPr>
      </p:pic>
      <p:pic>
        <p:nvPicPr>
          <p:cNvPr id="227" name="Kép 2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685679" y="3087942"/>
            <a:ext cx="607971" cy="720000"/>
          </a:xfrm>
          <a:prstGeom prst="rect">
            <a:avLst/>
          </a:prstGeom>
        </p:spPr>
      </p:pic>
      <p:pic>
        <p:nvPicPr>
          <p:cNvPr id="228" name="Kép 22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685678" y="3084058"/>
            <a:ext cx="607971" cy="720000"/>
          </a:xfrm>
          <a:prstGeom prst="rect">
            <a:avLst/>
          </a:prstGeom>
        </p:spPr>
      </p:pic>
      <p:pic>
        <p:nvPicPr>
          <p:cNvPr id="229" name="Kép 22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690318" y="3084058"/>
            <a:ext cx="607971" cy="720000"/>
          </a:xfrm>
          <a:prstGeom prst="rect">
            <a:avLst/>
          </a:prstGeom>
        </p:spPr>
      </p:pic>
      <p:pic>
        <p:nvPicPr>
          <p:cNvPr id="230" name="Kép 22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692461" y="3088416"/>
            <a:ext cx="607971" cy="720000"/>
          </a:xfrm>
          <a:prstGeom prst="rect">
            <a:avLst/>
          </a:prstGeom>
        </p:spPr>
      </p:pic>
      <p:pic>
        <p:nvPicPr>
          <p:cNvPr id="232" name="Kép 23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694605" y="3089253"/>
            <a:ext cx="607971" cy="720000"/>
          </a:xfrm>
          <a:prstGeom prst="rect">
            <a:avLst/>
          </a:prstGeom>
        </p:spPr>
      </p:pic>
      <p:pic>
        <p:nvPicPr>
          <p:cNvPr id="233" name="Kép 23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694280" y="3096560"/>
            <a:ext cx="607971" cy="720000"/>
          </a:xfrm>
          <a:prstGeom prst="rect">
            <a:avLst/>
          </a:prstGeom>
        </p:spPr>
      </p:pic>
      <p:pic>
        <p:nvPicPr>
          <p:cNvPr id="234" name="Kép 23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358"/>
          <a:stretch/>
        </p:blipFill>
        <p:spPr>
          <a:xfrm>
            <a:off x="690059" y="3847997"/>
            <a:ext cx="604254" cy="720000"/>
          </a:xfrm>
          <a:prstGeom prst="rect">
            <a:avLst/>
          </a:prstGeom>
        </p:spPr>
      </p:pic>
      <p:pic>
        <p:nvPicPr>
          <p:cNvPr id="235" name="Kép 23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358"/>
          <a:stretch/>
        </p:blipFill>
        <p:spPr>
          <a:xfrm>
            <a:off x="694035" y="3853368"/>
            <a:ext cx="604254" cy="720000"/>
          </a:xfrm>
          <a:prstGeom prst="rect">
            <a:avLst/>
          </a:prstGeom>
        </p:spPr>
      </p:pic>
      <p:pic>
        <p:nvPicPr>
          <p:cNvPr id="236" name="Kép 23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358"/>
          <a:stretch/>
        </p:blipFill>
        <p:spPr>
          <a:xfrm>
            <a:off x="694306" y="3856390"/>
            <a:ext cx="604254" cy="720000"/>
          </a:xfrm>
          <a:prstGeom prst="rect">
            <a:avLst/>
          </a:prstGeom>
        </p:spPr>
      </p:pic>
      <p:pic>
        <p:nvPicPr>
          <p:cNvPr id="237" name="Kép 2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358"/>
          <a:stretch/>
        </p:blipFill>
        <p:spPr>
          <a:xfrm>
            <a:off x="702162" y="3848741"/>
            <a:ext cx="604254" cy="720000"/>
          </a:xfrm>
          <a:prstGeom prst="rect">
            <a:avLst/>
          </a:prstGeom>
        </p:spPr>
      </p:pic>
      <p:pic>
        <p:nvPicPr>
          <p:cNvPr id="238" name="Kép 23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358"/>
          <a:stretch/>
        </p:blipFill>
        <p:spPr>
          <a:xfrm>
            <a:off x="703857" y="3849484"/>
            <a:ext cx="604254" cy="720000"/>
          </a:xfrm>
          <a:prstGeom prst="rect">
            <a:avLst/>
          </a:prstGeom>
        </p:spPr>
      </p:pic>
      <p:pic>
        <p:nvPicPr>
          <p:cNvPr id="239" name="Kép 23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8" y="4604828"/>
            <a:ext cx="604470" cy="720000"/>
          </a:xfrm>
          <a:prstGeom prst="rect">
            <a:avLst/>
          </a:prstGeom>
        </p:spPr>
      </p:pic>
      <p:pic>
        <p:nvPicPr>
          <p:cNvPr id="240" name="Kép 23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3" y="4612526"/>
            <a:ext cx="604470" cy="720000"/>
          </a:xfrm>
          <a:prstGeom prst="rect">
            <a:avLst/>
          </a:prstGeom>
        </p:spPr>
      </p:pic>
      <p:pic>
        <p:nvPicPr>
          <p:cNvPr id="241" name="Kép 24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8" y="4603996"/>
            <a:ext cx="604470" cy="720000"/>
          </a:xfrm>
          <a:prstGeom prst="rect">
            <a:avLst/>
          </a:prstGeom>
        </p:spPr>
      </p:pic>
      <p:pic>
        <p:nvPicPr>
          <p:cNvPr id="242" name="Kép 24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6" y="4596435"/>
            <a:ext cx="604470" cy="720000"/>
          </a:xfrm>
          <a:prstGeom prst="rect">
            <a:avLst/>
          </a:prstGeom>
        </p:spPr>
      </p:pic>
      <p:pic>
        <p:nvPicPr>
          <p:cNvPr id="243" name="Kép 24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8" y="4605707"/>
            <a:ext cx="604470" cy="720000"/>
          </a:xfrm>
          <a:prstGeom prst="rect">
            <a:avLst/>
          </a:prstGeom>
        </p:spPr>
      </p:pic>
      <p:pic>
        <p:nvPicPr>
          <p:cNvPr id="244" name="Kép 24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8" y="4604963"/>
            <a:ext cx="604470" cy="720000"/>
          </a:xfrm>
          <a:prstGeom prst="rect">
            <a:avLst/>
          </a:prstGeom>
        </p:spPr>
      </p:pic>
      <p:pic>
        <p:nvPicPr>
          <p:cNvPr id="246" name="Kép 24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0" y="4613581"/>
            <a:ext cx="604470" cy="720000"/>
          </a:xfrm>
          <a:prstGeom prst="rect">
            <a:avLst/>
          </a:prstGeom>
        </p:spPr>
      </p:pic>
      <p:pic>
        <p:nvPicPr>
          <p:cNvPr id="247" name="Kép 24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3" y="4609998"/>
            <a:ext cx="604470" cy="720000"/>
          </a:xfrm>
          <a:prstGeom prst="rect">
            <a:avLst/>
          </a:prstGeom>
        </p:spPr>
      </p:pic>
      <p:pic>
        <p:nvPicPr>
          <p:cNvPr id="248" name="Kép 24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 b="1301"/>
          <a:stretch/>
        </p:blipFill>
        <p:spPr>
          <a:xfrm>
            <a:off x="685321" y="5349721"/>
            <a:ext cx="604677" cy="720000"/>
          </a:xfrm>
          <a:prstGeom prst="rect">
            <a:avLst/>
          </a:prstGeom>
        </p:spPr>
      </p:pic>
      <p:pic>
        <p:nvPicPr>
          <p:cNvPr id="249" name="Kép 24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 b="1301"/>
          <a:stretch/>
        </p:blipFill>
        <p:spPr>
          <a:xfrm>
            <a:off x="682584" y="5362605"/>
            <a:ext cx="604677" cy="720000"/>
          </a:xfrm>
          <a:prstGeom prst="rect">
            <a:avLst/>
          </a:prstGeom>
        </p:spPr>
      </p:pic>
      <p:pic>
        <p:nvPicPr>
          <p:cNvPr id="250" name="Kép 24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 b="1301"/>
          <a:stretch/>
        </p:blipFill>
        <p:spPr>
          <a:xfrm>
            <a:off x="694035" y="5356126"/>
            <a:ext cx="604677" cy="720000"/>
          </a:xfrm>
          <a:prstGeom prst="rect">
            <a:avLst/>
          </a:prstGeom>
        </p:spPr>
      </p:pic>
      <p:pic>
        <p:nvPicPr>
          <p:cNvPr id="251" name="Kép 25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 b="1301"/>
          <a:stretch/>
        </p:blipFill>
        <p:spPr>
          <a:xfrm>
            <a:off x="686026" y="5361321"/>
            <a:ext cx="6046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0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Emberi jogok 30. cikkely 1. hibakerüléssel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7803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3290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1265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012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078429"/>
            <a:ext cx="606356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4" y="4621930"/>
            <a:ext cx="604470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681038" y="3845205"/>
            <a:ext cx="600869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676996" y="5388706"/>
            <a:ext cx="604911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70" y="2387619"/>
            <a:ext cx="606356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70" y="3103307"/>
            <a:ext cx="606356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893" y="3838978"/>
            <a:ext cx="606356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26" y="4544255"/>
            <a:ext cx="606356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6851603" y="3836004"/>
            <a:ext cx="600869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7582674" y="3116004"/>
            <a:ext cx="600869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7582674" y="2394369"/>
            <a:ext cx="600869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7582675" y="1674369"/>
            <a:ext cx="600869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06" y="1675161"/>
            <a:ext cx="604470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6847561" y="4544255"/>
            <a:ext cx="604911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7578632" y="3845197"/>
            <a:ext cx="604911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8299692" y="1673193"/>
            <a:ext cx="604911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9006893" y="3108113"/>
            <a:ext cx="604911" cy="720000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9006893" y="4713685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Start</a:t>
            </a:r>
            <a:endParaRPr lang="hu-HU" sz="1400" b="1" dirty="0">
              <a:solidFill>
                <a:srgbClr val="00206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298458" y="2574167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6657999" y="3917341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Magán-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élethez 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való jog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8115109" y="3247252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Az élethez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v</a:t>
            </a:r>
            <a:r>
              <a:rPr lang="hu-HU" sz="1000" b="1" dirty="0" smtClean="0">
                <a:solidFill>
                  <a:srgbClr val="002060"/>
                </a:solidFill>
              </a:rPr>
              <a:t>aló jog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7389071" y="1723804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A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m</a:t>
            </a:r>
            <a:r>
              <a:rPr lang="hu-HU" sz="1000" b="1" dirty="0" smtClean="0">
                <a:solidFill>
                  <a:srgbClr val="002060"/>
                </a:solidFill>
              </a:rPr>
              <a:t>ozgás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szabadsága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5218933" y="2568851"/>
            <a:ext cx="98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0070C0"/>
                </a:solidFill>
              </a:rPr>
              <a:t>Szabadidőhöz</a:t>
            </a:r>
          </a:p>
          <a:p>
            <a:pPr algn="ctr"/>
            <a:r>
              <a:rPr lang="hu-HU" sz="900" b="1" dirty="0">
                <a:solidFill>
                  <a:srgbClr val="0070C0"/>
                </a:solidFill>
              </a:rPr>
              <a:t>v</a:t>
            </a:r>
            <a:r>
              <a:rPr lang="hu-HU" sz="900" b="1" dirty="0" smtClean="0">
                <a:solidFill>
                  <a:srgbClr val="0070C0"/>
                </a:solidFill>
              </a:rPr>
              <a:t>aló jog</a:t>
            </a:r>
            <a:endParaRPr lang="hu-HU" sz="900" b="1" dirty="0">
              <a:solidFill>
                <a:srgbClr val="0070C0"/>
              </a:solidFill>
            </a:endParaRPr>
          </a:p>
        </p:txBody>
      </p:sp>
      <p:pic>
        <p:nvPicPr>
          <p:cNvPr id="62" name="Kép 6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36" y="4550650"/>
            <a:ext cx="606356" cy="720000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5943068" y="4540264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Megfelelő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t</a:t>
            </a:r>
            <a:r>
              <a:rPr lang="hu-HU" sz="1000" b="1" dirty="0" smtClean="0">
                <a:solidFill>
                  <a:srgbClr val="002060"/>
                </a:solidFill>
              </a:rPr>
              <a:t>ájékozta-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táshoz 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való jog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4706133" y="959017"/>
            <a:ext cx="604911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5418188" y="983946"/>
            <a:ext cx="604911" cy="720000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5435391" y="3824255"/>
            <a:ext cx="604911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6141081" y="3837416"/>
            <a:ext cx="604911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88" y="3823307"/>
            <a:ext cx="606356" cy="720000"/>
          </a:xfrm>
          <a:prstGeom prst="rect">
            <a:avLst/>
          </a:prstGeom>
        </p:spPr>
      </p:pic>
      <p:sp>
        <p:nvSpPr>
          <p:cNvPr id="45" name="Szövegdoboz 44"/>
          <p:cNvSpPr txBox="1"/>
          <p:nvPr/>
        </p:nvSpPr>
        <p:spPr>
          <a:xfrm>
            <a:off x="4489105" y="3994285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Kötelezett-</a:t>
            </a:r>
          </a:p>
          <a:p>
            <a:pPr algn="ctr"/>
            <a:r>
              <a:rPr lang="hu-HU" sz="1000" b="1" dirty="0" err="1" smtClean="0">
                <a:solidFill>
                  <a:srgbClr val="002060"/>
                </a:solidFill>
              </a:rPr>
              <a:t>ségeink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68" name="Kép 6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66" y="2387619"/>
            <a:ext cx="606356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88" y="3100770"/>
            <a:ext cx="606356" cy="720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63" y="1673362"/>
            <a:ext cx="606356" cy="720000"/>
          </a:xfrm>
          <a:prstGeom prst="rect">
            <a:avLst/>
          </a:prstGeom>
        </p:spPr>
      </p:pic>
      <p:sp>
        <p:nvSpPr>
          <p:cNvPr id="33" name="Szövegdoboz 32"/>
          <p:cNvSpPr txBox="1"/>
          <p:nvPr/>
        </p:nvSpPr>
        <p:spPr>
          <a:xfrm>
            <a:off x="5239440" y="1005042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A 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tanuláshoz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v</a:t>
            </a:r>
            <a:r>
              <a:rPr lang="hu-HU" sz="1000" b="1" dirty="0" smtClean="0">
                <a:solidFill>
                  <a:srgbClr val="002060"/>
                </a:solidFill>
              </a:rPr>
              <a:t>aló jog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72" name="Kép 7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" b="1100"/>
          <a:stretch/>
        </p:blipFill>
        <p:spPr>
          <a:xfrm>
            <a:off x="3976396" y="3100251"/>
            <a:ext cx="604911" cy="720000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3977259" y="953193"/>
            <a:ext cx="600869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3977258" y="1656580"/>
            <a:ext cx="600869" cy="720000"/>
          </a:xfrm>
          <a:prstGeom prst="rect">
            <a:avLst/>
          </a:prstGeom>
        </p:spPr>
      </p:pic>
      <p:sp>
        <p:nvSpPr>
          <p:cNvPr id="43" name="Szövegdoboz 42"/>
          <p:cNvSpPr txBox="1"/>
          <p:nvPr/>
        </p:nvSpPr>
        <p:spPr>
          <a:xfrm>
            <a:off x="3774031" y="1687698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A 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játékhoz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v</a:t>
            </a:r>
            <a:r>
              <a:rPr lang="hu-HU" sz="1000" b="1" dirty="0" smtClean="0">
                <a:solidFill>
                  <a:srgbClr val="002060"/>
                </a:solidFill>
              </a:rPr>
              <a:t>aló jog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11974"/>
          <a:stretch/>
        </p:blipFill>
        <p:spPr>
          <a:xfrm>
            <a:off x="3977257" y="2380770"/>
            <a:ext cx="600869" cy="720000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82" y="3087307"/>
            <a:ext cx="606356" cy="720000"/>
          </a:xfrm>
          <a:prstGeom prst="rect">
            <a:avLst/>
          </a:prstGeom>
        </p:spPr>
      </p:pic>
      <p:sp>
        <p:nvSpPr>
          <p:cNvPr id="44" name="Szövegdoboz 43"/>
          <p:cNvSpPr txBox="1"/>
          <p:nvPr/>
        </p:nvSpPr>
        <p:spPr>
          <a:xfrm>
            <a:off x="3067874" y="3241056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A 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szerzői jog</a:t>
            </a:r>
            <a:endParaRPr lang="hu-HU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60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8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A reneszánsz korszak festőművészei 10.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1987441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2742311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3522064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4289531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9086778" y="2593016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23" name="Szövegdoboz 222"/>
          <p:cNvSpPr txBox="1"/>
          <p:nvPr/>
        </p:nvSpPr>
        <p:spPr>
          <a:xfrm>
            <a:off x="5935165" y="3207048"/>
            <a:ext cx="1011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0070C0"/>
                </a:solidFill>
              </a:rPr>
              <a:t>Michelangelo </a:t>
            </a:r>
            <a:r>
              <a:rPr lang="it-IT" sz="1000" dirty="0">
                <a:solidFill>
                  <a:srgbClr val="0070C0"/>
                </a:solidFill>
              </a:rPr>
              <a:t>Merisi da Caravaggio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224" name="Szövegdoboz 223"/>
          <p:cNvSpPr txBox="1"/>
          <p:nvPr/>
        </p:nvSpPr>
        <p:spPr>
          <a:xfrm>
            <a:off x="8828390" y="3177591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0070C0"/>
                </a:solidFill>
              </a:rPr>
              <a:t>Sir </a:t>
            </a:r>
            <a:endParaRPr lang="hu-HU" sz="1100" dirty="0" smtClean="0">
              <a:solidFill>
                <a:srgbClr val="0070C0"/>
              </a:solidFill>
            </a:endParaRPr>
          </a:p>
          <a:p>
            <a:pPr algn="ctr"/>
            <a:r>
              <a:rPr lang="it-IT" sz="1100" dirty="0" smtClean="0">
                <a:solidFill>
                  <a:srgbClr val="0070C0"/>
                </a:solidFill>
              </a:rPr>
              <a:t>Peter </a:t>
            </a:r>
            <a:r>
              <a:rPr lang="it-IT" sz="1100" dirty="0">
                <a:solidFill>
                  <a:srgbClr val="0070C0"/>
                </a:solidFill>
              </a:rPr>
              <a:t>Paul Rubens</a:t>
            </a:r>
            <a:endParaRPr lang="hu-HU" sz="1100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681038" y="1796718"/>
            <a:ext cx="607971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358"/>
          <a:stretch/>
        </p:blipFill>
        <p:spPr>
          <a:xfrm>
            <a:off x="684755" y="2551588"/>
            <a:ext cx="604254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305846"/>
            <a:ext cx="604470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 b="1301"/>
          <a:stretch/>
        </p:blipFill>
        <p:spPr>
          <a:xfrm>
            <a:off x="683931" y="4063965"/>
            <a:ext cx="604677" cy="720000"/>
          </a:xfrm>
          <a:prstGeom prst="rect">
            <a:avLst/>
          </a:prstGeom>
        </p:spPr>
      </p:pic>
      <p:pic>
        <p:nvPicPr>
          <p:cNvPr id="110" name="Kép 10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3245647" y="2391838"/>
            <a:ext cx="607971" cy="720000"/>
          </a:xfrm>
          <a:prstGeom prst="rect">
            <a:avLst/>
          </a:prstGeom>
        </p:spPr>
      </p:pic>
      <p:pic>
        <p:nvPicPr>
          <p:cNvPr id="111" name="Kép 1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3974364" y="3103167"/>
            <a:ext cx="607971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5431065" y="3829397"/>
            <a:ext cx="607971" cy="720000"/>
          </a:xfrm>
          <a:prstGeom prst="rect">
            <a:avLst/>
          </a:prstGeom>
        </p:spPr>
      </p:pic>
      <p:pic>
        <p:nvPicPr>
          <p:cNvPr id="113" name="Kép 1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6136914" y="4548113"/>
            <a:ext cx="607971" cy="720000"/>
          </a:xfrm>
          <a:prstGeom prst="rect">
            <a:avLst/>
          </a:prstGeom>
        </p:spPr>
      </p:pic>
      <p:pic>
        <p:nvPicPr>
          <p:cNvPr id="199" name="Kép 19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358"/>
          <a:stretch/>
        </p:blipFill>
        <p:spPr>
          <a:xfrm>
            <a:off x="6849382" y="1667607"/>
            <a:ext cx="604254" cy="720000"/>
          </a:xfrm>
          <a:prstGeom prst="rect">
            <a:avLst/>
          </a:prstGeom>
        </p:spPr>
      </p:pic>
      <p:pic>
        <p:nvPicPr>
          <p:cNvPr id="200" name="Kép 19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358"/>
          <a:stretch/>
        </p:blipFill>
        <p:spPr>
          <a:xfrm>
            <a:off x="7584677" y="947607"/>
            <a:ext cx="604254" cy="720000"/>
          </a:xfrm>
          <a:prstGeom prst="rect">
            <a:avLst/>
          </a:prstGeom>
        </p:spPr>
      </p:pic>
      <p:pic>
        <p:nvPicPr>
          <p:cNvPr id="201" name="Kép 20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358"/>
          <a:stretch/>
        </p:blipFill>
        <p:spPr>
          <a:xfrm>
            <a:off x="4702564" y="945640"/>
            <a:ext cx="604254" cy="720000"/>
          </a:xfrm>
          <a:prstGeom prst="rect">
            <a:avLst/>
          </a:prstGeom>
        </p:spPr>
      </p:pic>
      <p:pic>
        <p:nvPicPr>
          <p:cNvPr id="202" name="Kép 20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92" y="952950"/>
            <a:ext cx="604470" cy="720000"/>
          </a:xfrm>
          <a:prstGeom prst="rect">
            <a:avLst/>
          </a:prstGeom>
        </p:spPr>
      </p:pic>
      <p:pic>
        <p:nvPicPr>
          <p:cNvPr id="203" name="Kép 20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48" y="1646177"/>
            <a:ext cx="604470" cy="720000"/>
          </a:xfrm>
          <a:prstGeom prst="rect">
            <a:avLst/>
          </a:prstGeom>
        </p:spPr>
      </p:pic>
      <p:pic>
        <p:nvPicPr>
          <p:cNvPr id="204" name="Kép 20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81" y="945640"/>
            <a:ext cx="604470" cy="720000"/>
          </a:xfrm>
          <a:prstGeom prst="rect">
            <a:avLst/>
          </a:prstGeom>
        </p:spPr>
      </p:pic>
      <p:pic>
        <p:nvPicPr>
          <p:cNvPr id="205" name="Kép 20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46" y="936962"/>
            <a:ext cx="604470" cy="720000"/>
          </a:xfrm>
          <a:prstGeom prst="rect">
            <a:avLst/>
          </a:prstGeom>
        </p:spPr>
      </p:pic>
      <p:pic>
        <p:nvPicPr>
          <p:cNvPr id="206" name="Kép 20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 b="1301"/>
          <a:stretch/>
        </p:blipFill>
        <p:spPr>
          <a:xfrm>
            <a:off x="3974691" y="2391838"/>
            <a:ext cx="604677" cy="720000"/>
          </a:xfrm>
          <a:prstGeom prst="rect">
            <a:avLst/>
          </a:prstGeom>
        </p:spPr>
      </p:pic>
      <p:pic>
        <p:nvPicPr>
          <p:cNvPr id="207" name="Kép 20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 b="1301"/>
          <a:stretch/>
        </p:blipFill>
        <p:spPr>
          <a:xfrm>
            <a:off x="4702564" y="3108113"/>
            <a:ext cx="604677" cy="720000"/>
          </a:xfrm>
          <a:prstGeom prst="rect">
            <a:avLst/>
          </a:prstGeom>
        </p:spPr>
      </p:pic>
      <p:pic>
        <p:nvPicPr>
          <p:cNvPr id="208" name="Kép 20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 b="1301"/>
          <a:stretch/>
        </p:blipFill>
        <p:spPr>
          <a:xfrm>
            <a:off x="5407701" y="3094867"/>
            <a:ext cx="604677" cy="720000"/>
          </a:xfrm>
          <a:prstGeom prst="rect">
            <a:avLst/>
          </a:prstGeom>
        </p:spPr>
      </p:pic>
      <p:pic>
        <p:nvPicPr>
          <p:cNvPr id="209" name="Kép 20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 b="1301"/>
          <a:stretch/>
        </p:blipFill>
        <p:spPr>
          <a:xfrm>
            <a:off x="6142908" y="3836587"/>
            <a:ext cx="604677" cy="720000"/>
          </a:xfrm>
          <a:prstGeom prst="rect">
            <a:avLst/>
          </a:prstGeom>
        </p:spPr>
      </p:pic>
      <p:sp>
        <p:nvSpPr>
          <p:cNvPr id="89" name="Szövegdoboz 88"/>
          <p:cNvSpPr txBox="1"/>
          <p:nvPr/>
        </p:nvSpPr>
        <p:spPr>
          <a:xfrm>
            <a:off x="3051942" y="1095155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err="1">
                <a:solidFill>
                  <a:srgbClr val="002060"/>
                </a:solidFill>
              </a:rPr>
              <a:t>Sandro</a:t>
            </a:r>
            <a:r>
              <a:rPr lang="hu-HU" sz="1100" b="1" dirty="0">
                <a:solidFill>
                  <a:srgbClr val="002060"/>
                </a:solidFill>
              </a:rPr>
              <a:t> </a:t>
            </a:r>
            <a:r>
              <a:rPr lang="hu-HU" sz="1100" b="1" dirty="0" smtClean="0">
                <a:solidFill>
                  <a:srgbClr val="002060"/>
                </a:solidFill>
              </a:rPr>
              <a:t>Botticelli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6136914" y="4720525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Start</a:t>
            </a:r>
            <a:endParaRPr lang="hu-HU" sz="1400" b="1" dirty="0">
              <a:solidFill>
                <a:srgbClr val="002060"/>
              </a:solidFill>
            </a:endParaRPr>
          </a:p>
        </p:txBody>
      </p:sp>
      <p:sp>
        <p:nvSpPr>
          <p:cNvPr id="221" name="Szövegdoboz 220"/>
          <p:cNvSpPr txBox="1"/>
          <p:nvPr/>
        </p:nvSpPr>
        <p:spPr>
          <a:xfrm>
            <a:off x="5213688" y="3962903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02060"/>
                </a:solidFill>
              </a:rPr>
              <a:t>Tiziano </a:t>
            </a:r>
            <a:r>
              <a:rPr lang="hu-HU" sz="1100" b="1" dirty="0" err="1">
                <a:solidFill>
                  <a:srgbClr val="002060"/>
                </a:solidFill>
              </a:rPr>
              <a:t>Vecellio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94" name="Szövegdoboz 93"/>
          <p:cNvSpPr txBox="1"/>
          <p:nvPr/>
        </p:nvSpPr>
        <p:spPr>
          <a:xfrm>
            <a:off x="3781072" y="3184928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2060"/>
                </a:solidFill>
              </a:rPr>
              <a:t>Leonardo di ser Piero da Vinci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210" name="Kép 20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8290561" y="4548113"/>
            <a:ext cx="607971" cy="720000"/>
          </a:xfrm>
          <a:prstGeom prst="rect">
            <a:avLst/>
          </a:prstGeom>
        </p:spPr>
      </p:pic>
      <p:pic>
        <p:nvPicPr>
          <p:cNvPr id="211" name="Kép 2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5415162" y="1656151"/>
            <a:ext cx="607971" cy="720000"/>
          </a:xfrm>
          <a:prstGeom prst="rect">
            <a:avLst/>
          </a:prstGeom>
        </p:spPr>
      </p:pic>
      <p:pic>
        <p:nvPicPr>
          <p:cNvPr id="212" name="Kép 2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3245647" y="1652407"/>
            <a:ext cx="607971" cy="720000"/>
          </a:xfrm>
          <a:prstGeom prst="rect">
            <a:avLst/>
          </a:prstGeom>
        </p:spPr>
      </p:pic>
      <p:sp>
        <p:nvSpPr>
          <p:cNvPr id="198" name="Szövegdoboz 197"/>
          <p:cNvSpPr txBox="1"/>
          <p:nvPr/>
        </p:nvSpPr>
        <p:spPr>
          <a:xfrm>
            <a:off x="5222540" y="1679664"/>
            <a:ext cx="101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>
                <a:solidFill>
                  <a:srgbClr val="002060"/>
                </a:solidFill>
              </a:rPr>
              <a:t>Michelangelo</a:t>
            </a:r>
            <a:endParaRPr lang="hu-HU" sz="9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900" b="1" dirty="0" smtClean="0">
                <a:solidFill>
                  <a:srgbClr val="002060"/>
                </a:solidFill>
              </a:rPr>
              <a:t> </a:t>
            </a:r>
            <a:r>
              <a:rPr lang="it-IT" sz="900" b="1" dirty="0">
                <a:solidFill>
                  <a:srgbClr val="002060"/>
                </a:solidFill>
              </a:rPr>
              <a:t>di Lodovico Buonarroti Simoni</a:t>
            </a:r>
            <a:endParaRPr lang="hu-HU" sz="900" b="1" dirty="0">
              <a:solidFill>
                <a:srgbClr val="002060"/>
              </a:solidFill>
            </a:endParaRPr>
          </a:p>
        </p:txBody>
      </p:sp>
      <p:pic>
        <p:nvPicPr>
          <p:cNvPr id="213" name="Kép 2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63" y="4538512"/>
            <a:ext cx="604470" cy="720000"/>
          </a:xfrm>
          <a:prstGeom prst="rect">
            <a:avLst/>
          </a:prstGeom>
        </p:spPr>
      </p:pic>
      <p:pic>
        <p:nvPicPr>
          <p:cNvPr id="214" name="Kép 21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05" y="936962"/>
            <a:ext cx="604470" cy="720000"/>
          </a:xfrm>
          <a:prstGeom prst="rect">
            <a:avLst/>
          </a:prstGeom>
        </p:spPr>
      </p:pic>
      <p:pic>
        <p:nvPicPr>
          <p:cNvPr id="215" name="Kép 2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4" y="941951"/>
            <a:ext cx="604470" cy="720000"/>
          </a:xfrm>
          <a:prstGeom prst="rect">
            <a:avLst/>
          </a:prstGeom>
        </p:spPr>
      </p:pic>
      <p:sp>
        <p:nvSpPr>
          <p:cNvPr id="84" name="Szövegdoboz 83"/>
          <p:cNvSpPr txBox="1"/>
          <p:nvPr/>
        </p:nvSpPr>
        <p:spPr>
          <a:xfrm>
            <a:off x="7377171" y="1099499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02060"/>
                </a:solidFill>
              </a:rPr>
              <a:t>Raffaello </a:t>
            </a:r>
            <a:r>
              <a:rPr lang="hu-HU" sz="1100" b="1" dirty="0" err="1">
                <a:solidFill>
                  <a:srgbClr val="002060"/>
                </a:solidFill>
              </a:rPr>
              <a:t>Sanzio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219" name="Kép 2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 b="1301"/>
          <a:stretch/>
        </p:blipFill>
        <p:spPr>
          <a:xfrm>
            <a:off x="7584677" y="1662332"/>
            <a:ext cx="604677" cy="720000"/>
          </a:xfrm>
          <a:prstGeom prst="rect">
            <a:avLst/>
          </a:prstGeom>
        </p:spPr>
      </p:pic>
      <p:pic>
        <p:nvPicPr>
          <p:cNvPr id="225" name="Kép 2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358"/>
          <a:stretch/>
        </p:blipFill>
        <p:spPr>
          <a:xfrm>
            <a:off x="6852522" y="2387381"/>
            <a:ext cx="604254" cy="720000"/>
          </a:xfrm>
          <a:prstGeom prst="rect">
            <a:avLst/>
          </a:prstGeom>
        </p:spPr>
      </p:pic>
      <p:sp>
        <p:nvSpPr>
          <p:cNvPr id="197" name="Szövegdoboz 196"/>
          <p:cNvSpPr txBox="1"/>
          <p:nvPr/>
        </p:nvSpPr>
        <p:spPr>
          <a:xfrm>
            <a:off x="6679140" y="2516718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err="1">
                <a:solidFill>
                  <a:srgbClr val="002060"/>
                </a:solidFill>
              </a:rPr>
              <a:t>Jacopo</a:t>
            </a:r>
            <a:r>
              <a:rPr lang="hu-HU" sz="1100" b="1" dirty="0">
                <a:solidFill>
                  <a:srgbClr val="002060"/>
                </a:solidFill>
              </a:rPr>
              <a:t> </a:t>
            </a:r>
            <a:r>
              <a:rPr lang="hu-HU" sz="1100" b="1" dirty="0" err="1">
                <a:solidFill>
                  <a:srgbClr val="002060"/>
                </a:solidFill>
              </a:rPr>
              <a:t>Tintoretto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226" name="Kép 22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358"/>
          <a:stretch/>
        </p:blipFill>
        <p:spPr>
          <a:xfrm>
            <a:off x="6853785" y="3832570"/>
            <a:ext cx="604254" cy="720000"/>
          </a:xfrm>
          <a:prstGeom prst="rect">
            <a:avLst/>
          </a:prstGeom>
        </p:spPr>
      </p:pic>
      <p:pic>
        <p:nvPicPr>
          <p:cNvPr id="227" name="Kép 2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358"/>
          <a:stretch/>
        </p:blipFill>
        <p:spPr>
          <a:xfrm>
            <a:off x="6855662" y="3114318"/>
            <a:ext cx="604254" cy="720000"/>
          </a:xfrm>
          <a:prstGeom prst="rect">
            <a:avLst/>
          </a:prstGeom>
        </p:spPr>
      </p:pic>
      <p:pic>
        <p:nvPicPr>
          <p:cNvPr id="228" name="Kép 22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62" y="2379088"/>
            <a:ext cx="604470" cy="720000"/>
          </a:xfrm>
          <a:prstGeom prst="rect">
            <a:avLst/>
          </a:prstGeom>
        </p:spPr>
      </p:pic>
      <p:pic>
        <p:nvPicPr>
          <p:cNvPr id="229" name="Kép 22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38" y="4524637"/>
            <a:ext cx="604470" cy="720000"/>
          </a:xfrm>
          <a:prstGeom prst="rect">
            <a:avLst/>
          </a:prstGeom>
        </p:spPr>
      </p:pic>
      <p:sp>
        <p:nvSpPr>
          <p:cNvPr id="222" name="Szövegdoboz 221"/>
          <p:cNvSpPr txBox="1"/>
          <p:nvPr/>
        </p:nvSpPr>
        <p:spPr>
          <a:xfrm>
            <a:off x="8116996" y="4665797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02060"/>
                </a:solidFill>
              </a:rPr>
              <a:t>Jean </a:t>
            </a:r>
            <a:r>
              <a:rPr lang="hu-HU" sz="1100" b="1" dirty="0" err="1">
                <a:solidFill>
                  <a:srgbClr val="002060"/>
                </a:solidFill>
              </a:rPr>
              <a:t>Fouquet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230" name="Kép 22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8301323" y="3085834"/>
            <a:ext cx="607971" cy="720000"/>
          </a:xfrm>
          <a:prstGeom prst="rect">
            <a:avLst/>
          </a:prstGeom>
        </p:spPr>
      </p:pic>
      <p:pic>
        <p:nvPicPr>
          <p:cNvPr id="231" name="Kép 23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12845"/>
          <a:stretch/>
        </p:blipFill>
        <p:spPr>
          <a:xfrm>
            <a:off x="8301323" y="3818512"/>
            <a:ext cx="6079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1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Állampolgári jogok 2.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7803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3290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1265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012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267368" y="4740318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9093138" y="1151683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784122" y="4568567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Demok</a:t>
            </a:r>
            <a:endParaRPr lang="hu-HU" sz="1100" dirty="0" smtClean="0">
              <a:solidFill>
                <a:srgbClr val="0070C0"/>
              </a:solidFill>
            </a:endParaRPr>
          </a:p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ráciához</a:t>
            </a:r>
            <a:endParaRPr lang="hu-HU" sz="1100" dirty="0" smtClean="0">
              <a:solidFill>
                <a:srgbClr val="0070C0"/>
              </a:solidFill>
            </a:endParaRP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v</a:t>
            </a:r>
            <a:r>
              <a:rPr lang="hu-HU" sz="1100" dirty="0" smtClean="0">
                <a:solidFill>
                  <a:srgbClr val="0070C0"/>
                </a:solidFill>
              </a:rPr>
              <a:t>aló jog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8105060" y="3977057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Vallás-szabadság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7366565" y="3183061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Egész-</a:t>
            </a:r>
            <a:r>
              <a:rPr lang="hu-HU" sz="1100" dirty="0" err="1" smtClean="0">
                <a:solidFill>
                  <a:srgbClr val="0070C0"/>
                </a:solidFill>
              </a:rPr>
              <a:t>séghez</a:t>
            </a:r>
            <a:endParaRPr lang="hu-HU" sz="1100" dirty="0">
              <a:solidFill>
                <a:srgbClr val="0070C0"/>
              </a:solidFill>
            </a:endParaRP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v</a:t>
            </a:r>
            <a:r>
              <a:rPr lang="hu-HU" sz="1100" dirty="0">
                <a:solidFill>
                  <a:srgbClr val="0070C0"/>
                </a:solidFill>
              </a:rPr>
              <a:t>aló jog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8105060" y="1733599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Szólás- és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sajtó-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szabadság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6665265" y="1026429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Az 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ártatlanság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vélelme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3784122" y="1637199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A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s</a:t>
            </a:r>
            <a:r>
              <a:rPr lang="hu-HU" sz="1100" dirty="0" smtClean="0">
                <a:solidFill>
                  <a:srgbClr val="0070C0"/>
                </a:solidFill>
              </a:rPr>
              <a:t>zemélyes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a</a:t>
            </a:r>
            <a:r>
              <a:rPr lang="hu-HU" sz="1100" dirty="0" smtClean="0">
                <a:solidFill>
                  <a:srgbClr val="0070C0"/>
                </a:solidFill>
              </a:rPr>
              <a:t>datok védelme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3067874" y="3241056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A levéltitok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megőrzése</a:t>
            </a:r>
          </a:p>
        </p:txBody>
      </p:sp>
      <p:sp>
        <p:nvSpPr>
          <p:cNvPr id="45" name="Szövegdoboz 44"/>
          <p:cNvSpPr txBox="1"/>
          <p:nvPr/>
        </p:nvSpPr>
        <p:spPr>
          <a:xfrm>
            <a:off x="5237528" y="3962555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Egyesülési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jog</a:t>
            </a:r>
            <a:endParaRPr lang="hu-HU" sz="1100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1795"/>
          <a:stretch/>
        </p:blipFill>
        <p:spPr>
          <a:xfrm>
            <a:off x="681038" y="3855369"/>
            <a:ext cx="601111" cy="72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0" y="3058664"/>
            <a:ext cx="598729" cy="72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76338" y="4660040"/>
            <a:ext cx="605811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 b="12137"/>
          <a:stretch/>
        </p:blipFill>
        <p:spPr>
          <a:xfrm>
            <a:off x="670591" y="5460727"/>
            <a:ext cx="603531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5" y="3059169"/>
            <a:ext cx="598729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0" y="3059169"/>
            <a:ext cx="598729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0" y="3065722"/>
            <a:ext cx="598729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0" y="3074632"/>
            <a:ext cx="598729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0" y="3071712"/>
            <a:ext cx="598729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5" y="3074632"/>
            <a:ext cx="598729" cy="720000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0" y="3072721"/>
            <a:ext cx="598729" cy="720000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1795"/>
          <a:stretch/>
        </p:blipFill>
        <p:spPr>
          <a:xfrm>
            <a:off x="687663" y="3856896"/>
            <a:ext cx="601111" cy="720000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72549" y="4656838"/>
            <a:ext cx="605811" cy="720000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72856" y="4663391"/>
            <a:ext cx="605811" cy="720000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69450" y="4663041"/>
            <a:ext cx="605811" cy="720000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82963" y="4658632"/>
            <a:ext cx="605811" cy="720000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87663" y="4658982"/>
            <a:ext cx="605811" cy="720000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76338" y="4658982"/>
            <a:ext cx="605811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76338" y="4660517"/>
            <a:ext cx="605811" cy="720000"/>
          </a:xfrm>
          <a:prstGeom prst="rect">
            <a:avLst/>
          </a:prstGeom>
        </p:spPr>
      </p:pic>
      <p:pic>
        <p:nvPicPr>
          <p:cNvPr id="84" name="Kép 8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82656" y="4662564"/>
            <a:ext cx="605811" cy="720000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80000" y="4668389"/>
            <a:ext cx="605811" cy="720000"/>
          </a:xfrm>
          <a:prstGeom prst="rect">
            <a:avLst/>
          </a:prstGeom>
        </p:spPr>
      </p:pic>
      <p:pic>
        <p:nvPicPr>
          <p:cNvPr id="86" name="Kép 8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74993" y="4656838"/>
            <a:ext cx="605811" cy="720000"/>
          </a:xfrm>
          <a:prstGeom prst="rect">
            <a:avLst/>
          </a:prstGeom>
        </p:spPr>
      </p:pic>
      <p:pic>
        <p:nvPicPr>
          <p:cNvPr id="87" name="Kép 8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82963" y="4669381"/>
            <a:ext cx="605811" cy="720000"/>
          </a:xfrm>
          <a:prstGeom prst="rect">
            <a:avLst/>
          </a:prstGeom>
        </p:spPr>
      </p:pic>
      <p:pic>
        <p:nvPicPr>
          <p:cNvPr id="88" name="Kép 8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 b="12137"/>
          <a:stretch/>
        </p:blipFill>
        <p:spPr>
          <a:xfrm>
            <a:off x="669450" y="5455946"/>
            <a:ext cx="603531" cy="720000"/>
          </a:xfrm>
          <a:prstGeom prst="rect">
            <a:avLst/>
          </a:prstGeom>
        </p:spPr>
      </p:pic>
      <p:pic>
        <p:nvPicPr>
          <p:cNvPr id="89" name="Kép 8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 b="12137"/>
          <a:stretch/>
        </p:blipFill>
        <p:spPr>
          <a:xfrm>
            <a:off x="668309" y="5458493"/>
            <a:ext cx="603531" cy="720000"/>
          </a:xfrm>
          <a:prstGeom prst="rect">
            <a:avLst/>
          </a:prstGeom>
        </p:spPr>
      </p:pic>
      <p:sp>
        <p:nvSpPr>
          <p:cNvPr id="90" name="Szövegdoboz 89"/>
          <p:cNvSpPr txBox="1"/>
          <p:nvPr/>
        </p:nvSpPr>
        <p:spPr>
          <a:xfrm>
            <a:off x="5239440" y="1717670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Piacgaz-</a:t>
            </a:r>
            <a:r>
              <a:rPr lang="hu-HU" sz="1100" dirty="0" err="1" smtClean="0">
                <a:solidFill>
                  <a:srgbClr val="0070C0"/>
                </a:solidFill>
              </a:rPr>
              <a:t>dasághoz</a:t>
            </a:r>
            <a:endParaRPr lang="hu-HU" sz="1100" dirty="0" smtClean="0">
              <a:solidFill>
                <a:srgbClr val="0070C0"/>
              </a:solidFill>
            </a:endParaRP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v</a:t>
            </a:r>
            <a:r>
              <a:rPr lang="hu-HU" sz="1100" dirty="0" smtClean="0">
                <a:solidFill>
                  <a:srgbClr val="0070C0"/>
                </a:solidFill>
              </a:rPr>
              <a:t>aló jog</a:t>
            </a:r>
            <a:endParaRPr lang="hu-HU" sz="1100" dirty="0">
              <a:solidFill>
                <a:srgbClr val="0070C0"/>
              </a:solidFill>
            </a:endParaRPr>
          </a:p>
        </p:txBody>
      </p:sp>
      <p:grpSp>
        <p:nvGrpSpPr>
          <p:cNvPr id="91" name="Csoportba foglalás 9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92" name="Téglalap 9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Téglalap 9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5" name="Csoportba foglalás 9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96" name="Téglalap 9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" name="Téglalap 9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" name="Csoportba foglalás 9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100" name="Téglalap 9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1" name="Téglalap 10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2" name="Téglalap 10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3" name="Csoportba foglalás 10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104" name="Téglalap 10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5" name="Téglalap 10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6" name="Téglalap 10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7" name="Csoportba foglalás 10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108" name="Téglalap 10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" name="Téglalap 10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0" name="Téglalap 10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1" name="Csoportba foglalás 11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112" name="Csoportba foglalás 11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17" name="Téglalap 11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" name="Téglalap 11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3" name="Csoportba foglalás 11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14" name="Téglalap 11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" name="Téglalap 11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0" name="Csoportba foglalás 11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121" name="Téglalap 12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Téglalap 12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4" name="Csoportba foglalás 12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125" name="Téglalap 12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" name="Téglalap 12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8" name="Csoportba foglalás 12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129" name="Csoportba foglalás 12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46" name="Téglalap 1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7" name="Téglalap 1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8" name="Téglalap 1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0" name="Csoportba foglalás 12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43" name="Téglalap 1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Téglalap 1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Téglalap 1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1" name="Csoportba foglalás 13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40" name="Téglalap 13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2" name="Csoportba foglalás 13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37" name="Téglalap 13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Téglalap 13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Téglalap 13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3" name="Csoportba foglalás 13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34" name="Téglalap 13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6" name="Téglalap 13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9" name="Csoportba foglalás 14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50" name="Téglalap 1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Téglalap 1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2" name="Téglalap 1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3" name="Csoportba foglalás 15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54" name="Téglalap 1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5" name="Téglalap 1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6" name="Téglalap 1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7" name="Csoportba foglalás 15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58" name="Csoportba foglalás 15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63" name="Téglalap 16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Téglalap 16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5" name="Téglalap 16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9" name="Csoportba foglalás 15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60" name="Téglalap 15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1" name="Téglalap 16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2" name="Téglalap 16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66" name="Csoportba foglalás 16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67" name="Téglalap 16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8" name="Téglalap 16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9" name="Téglalap 16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0" name="Csoportba foglalás 16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71" name="Téglalap 17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2" name="Téglalap 17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3" name="Téglalap 17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1201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Állampolgári jogok </a:t>
            </a:r>
            <a:r>
              <a:rPr lang="hu-HU" dirty="0"/>
              <a:t>2. hibakerüléssel - megoldás</a:t>
            </a:r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20205" y="196879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30739" y="272366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30738" y="35034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30738" y="4270884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1795"/>
          <a:stretch/>
        </p:blipFill>
        <p:spPr>
          <a:xfrm>
            <a:off x="695803" y="2546133"/>
            <a:ext cx="601111" cy="72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5" y="1749428"/>
            <a:ext cx="598729" cy="72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91103" y="3350804"/>
            <a:ext cx="605811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 b="12137"/>
          <a:stretch/>
        </p:blipFill>
        <p:spPr>
          <a:xfrm>
            <a:off x="685356" y="4151491"/>
            <a:ext cx="603531" cy="720000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9093138" y="1151683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784122" y="4617207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err="1" smtClean="0">
                <a:solidFill>
                  <a:srgbClr val="0070C0"/>
                </a:solidFill>
              </a:rPr>
              <a:t>Demok</a:t>
            </a:r>
            <a:r>
              <a:rPr lang="hu-HU" sz="1100" b="1" dirty="0" smtClean="0">
                <a:solidFill>
                  <a:srgbClr val="0070C0"/>
                </a:solidFill>
              </a:rPr>
              <a:t>-</a:t>
            </a:r>
          </a:p>
          <a:p>
            <a:pPr algn="ctr"/>
            <a:r>
              <a:rPr lang="hu-HU" sz="1100" b="1" dirty="0" err="1" smtClean="0">
                <a:solidFill>
                  <a:srgbClr val="0070C0"/>
                </a:solidFill>
              </a:rPr>
              <a:t>ráciához</a:t>
            </a:r>
            <a:endParaRPr lang="hu-HU" sz="1100" b="1" dirty="0" smtClean="0">
              <a:solidFill>
                <a:srgbClr val="0070C0"/>
              </a:solidFill>
            </a:endParaRPr>
          </a:p>
          <a:p>
            <a:pPr algn="ctr"/>
            <a:r>
              <a:rPr lang="hu-HU" sz="1100" b="1" dirty="0">
                <a:solidFill>
                  <a:srgbClr val="0070C0"/>
                </a:solidFill>
              </a:rPr>
              <a:t>v</a:t>
            </a:r>
            <a:r>
              <a:rPr lang="hu-HU" sz="1100" b="1" dirty="0" smtClean="0">
                <a:solidFill>
                  <a:srgbClr val="0070C0"/>
                </a:solidFill>
              </a:rPr>
              <a:t>aló jog</a:t>
            </a:r>
            <a:endParaRPr lang="hu-HU" sz="1100" b="1" dirty="0">
              <a:solidFill>
                <a:srgbClr val="0070C0"/>
              </a:solidFill>
            </a:endParaRPr>
          </a:p>
        </p:txBody>
      </p:sp>
      <p:pic>
        <p:nvPicPr>
          <p:cNvPr id="35" name="Kép 3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28" y="4522177"/>
            <a:ext cx="598729" cy="720000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3267368" y="4740318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Start</a:t>
            </a:r>
            <a:endParaRPr lang="hu-HU" sz="1400" b="1" dirty="0">
              <a:solidFill>
                <a:srgbClr val="002060"/>
              </a:solidFill>
            </a:endParaRP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79" y="3774097"/>
            <a:ext cx="598729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3254186" y="3075923"/>
            <a:ext cx="605811" cy="720000"/>
          </a:xfrm>
          <a:prstGeom prst="rect">
            <a:avLst/>
          </a:prstGeom>
        </p:spPr>
      </p:pic>
      <p:sp>
        <p:nvSpPr>
          <p:cNvPr id="44" name="Szövegdoboz 43"/>
          <p:cNvSpPr txBox="1"/>
          <p:nvPr/>
        </p:nvSpPr>
        <p:spPr>
          <a:xfrm>
            <a:off x="3009259" y="3252779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b="1" dirty="0" smtClean="0">
                <a:solidFill>
                  <a:srgbClr val="002060"/>
                </a:solidFill>
              </a:rPr>
              <a:t>A levéltitok</a:t>
            </a:r>
          </a:p>
          <a:p>
            <a:pPr algn="r"/>
            <a:r>
              <a:rPr lang="hu-HU" sz="1100" b="1" dirty="0" smtClean="0">
                <a:solidFill>
                  <a:srgbClr val="002060"/>
                </a:solidFill>
              </a:rPr>
              <a:t>megőrzése</a:t>
            </a:r>
          </a:p>
        </p:txBody>
      </p:sp>
      <p:pic>
        <p:nvPicPr>
          <p:cNvPr id="38" name="Kép 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57" y="3099030"/>
            <a:ext cx="598729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96" y="2388113"/>
            <a:ext cx="598729" cy="720000"/>
          </a:xfrm>
          <a:prstGeom prst="rect">
            <a:avLst/>
          </a:prstGeom>
        </p:spPr>
      </p:pic>
      <p:sp>
        <p:nvSpPr>
          <p:cNvPr id="40" name="Szövegdoboz 39"/>
          <p:cNvSpPr txBox="1"/>
          <p:nvPr/>
        </p:nvSpPr>
        <p:spPr>
          <a:xfrm>
            <a:off x="5239440" y="1717670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solidFill>
                  <a:srgbClr val="0070C0"/>
                </a:solidFill>
              </a:rPr>
              <a:t>P</a:t>
            </a:r>
            <a:r>
              <a:rPr lang="hu-HU" sz="1100" b="1" dirty="0" smtClean="0">
                <a:solidFill>
                  <a:srgbClr val="0070C0"/>
                </a:solidFill>
              </a:rPr>
              <a:t>iacgaz-</a:t>
            </a:r>
            <a:r>
              <a:rPr lang="hu-HU" sz="1100" b="1" dirty="0" err="1" smtClean="0">
                <a:solidFill>
                  <a:srgbClr val="0070C0"/>
                </a:solidFill>
              </a:rPr>
              <a:t>dasághoz</a:t>
            </a:r>
            <a:endParaRPr lang="hu-HU" sz="1100" b="1" dirty="0" smtClean="0">
              <a:solidFill>
                <a:srgbClr val="0070C0"/>
              </a:solidFill>
            </a:endParaRPr>
          </a:p>
          <a:p>
            <a:pPr algn="ctr"/>
            <a:r>
              <a:rPr lang="hu-HU" sz="1100" b="1" dirty="0">
                <a:solidFill>
                  <a:srgbClr val="0070C0"/>
                </a:solidFill>
              </a:rPr>
              <a:t>v</a:t>
            </a:r>
            <a:r>
              <a:rPr lang="hu-HU" sz="1100" b="1" dirty="0" smtClean="0">
                <a:solidFill>
                  <a:srgbClr val="0070C0"/>
                </a:solidFill>
              </a:rPr>
              <a:t>aló jog</a:t>
            </a:r>
            <a:endParaRPr lang="hu-HU" sz="1100" b="1" dirty="0">
              <a:solidFill>
                <a:srgbClr val="0070C0"/>
              </a:solidFill>
            </a:endParaRPr>
          </a:p>
        </p:txBody>
      </p:sp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3971714" y="1656649"/>
            <a:ext cx="605811" cy="720000"/>
          </a:xfrm>
          <a:prstGeom prst="rect">
            <a:avLst/>
          </a:prstGeom>
        </p:spPr>
      </p:pic>
      <p:sp>
        <p:nvSpPr>
          <p:cNvPr id="43" name="Szövegdoboz 42"/>
          <p:cNvSpPr txBox="1"/>
          <p:nvPr/>
        </p:nvSpPr>
        <p:spPr>
          <a:xfrm>
            <a:off x="3784122" y="1637199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A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s</a:t>
            </a:r>
            <a:r>
              <a:rPr lang="hu-HU" sz="1100" b="1" dirty="0" smtClean="0">
                <a:solidFill>
                  <a:srgbClr val="002060"/>
                </a:solidFill>
              </a:rPr>
              <a:t>zemélyes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a</a:t>
            </a:r>
            <a:r>
              <a:rPr lang="hu-HU" sz="1100" b="1" dirty="0" smtClean="0">
                <a:solidFill>
                  <a:srgbClr val="002060"/>
                </a:solidFill>
              </a:rPr>
              <a:t>datok védelme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4694075" y="1635997"/>
            <a:ext cx="605811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1795"/>
          <a:stretch/>
        </p:blipFill>
        <p:spPr>
          <a:xfrm>
            <a:off x="4703386" y="3107631"/>
            <a:ext cx="601111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1795"/>
          <a:stretch/>
        </p:blipFill>
        <p:spPr>
          <a:xfrm>
            <a:off x="4703387" y="2388766"/>
            <a:ext cx="601111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4698686" y="3816474"/>
            <a:ext cx="605811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5432915" y="3807646"/>
            <a:ext cx="605811" cy="720000"/>
          </a:xfrm>
          <a:prstGeom prst="rect">
            <a:avLst/>
          </a:prstGeom>
        </p:spPr>
      </p:pic>
      <p:sp>
        <p:nvSpPr>
          <p:cNvPr id="45" name="Szövegdoboz 44"/>
          <p:cNvSpPr txBox="1"/>
          <p:nvPr/>
        </p:nvSpPr>
        <p:spPr>
          <a:xfrm>
            <a:off x="5276440" y="3962555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Egyesülési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jog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7581144" y="3827631"/>
            <a:ext cx="605811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856398" y="3817930"/>
            <a:ext cx="605811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128322" y="3816474"/>
            <a:ext cx="605811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61" y="3816069"/>
            <a:ext cx="598729" cy="720000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8105060" y="3977057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Vallás-szabadság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 b="12137"/>
          <a:stretch/>
        </p:blipFill>
        <p:spPr>
          <a:xfrm>
            <a:off x="8290489" y="3132369"/>
            <a:ext cx="603531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57" y="3107149"/>
            <a:ext cx="598729" cy="720000"/>
          </a:xfrm>
          <a:prstGeom prst="rect">
            <a:avLst/>
          </a:prstGeom>
        </p:spPr>
      </p:pic>
      <p:sp>
        <p:nvSpPr>
          <p:cNvPr id="31" name="Szövegdoboz 30"/>
          <p:cNvSpPr txBox="1"/>
          <p:nvPr/>
        </p:nvSpPr>
        <p:spPr>
          <a:xfrm>
            <a:off x="7380283" y="3309152"/>
            <a:ext cx="98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Egészséghez</a:t>
            </a:r>
          </a:p>
          <a:p>
            <a:pPr algn="ctr"/>
            <a:r>
              <a:rPr lang="hu-HU" sz="900" b="1" dirty="0">
                <a:solidFill>
                  <a:srgbClr val="002060"/>
                </a:solidFill>
              </a:rPr>
              <a:t>v</a:t>
            </a:r>
            <a:r>
              <a:rPr lang="hu-HU" sz="900" b="1" dirty="0" smtClean="0">
                <a:solidFill>
                  <a:srgbClr val="002060"/>
                </a:solidFill>
              </a:rPr>
              <a:t>aló jog</a:t>
            </a:r>
            <a:endParaRPr lang="hu-HU" sz="900" b="1" dirty="0">
              <a:solidFill>
                <a:srgbClr val="002060"/>
              </a:solidFill>
            </a:endParaRPr>
          </a:p>
        </p:txBody>
      </p:sp>
      <p:pic>
        <p:nvPicPr>
          <p:cNvPr id="57" name="Kép 5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60" y="2356581"/>
            <a:ext cx="598729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7569215" y="2374269"/>
            <a:ext cx="605811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 b="12137"/>
          <a:stretch/>
        </p:blipFill>
        <p:spPr>
          <a:xfrm>
            <a:off x="8297333" y="1636581"/>
            <a:ext cx="603531" cy="720000"/>
          </a:xfrm>
          <a:prstGeom prst="rect">
            <a:avLst/>
          </a:prstGeom>
        </p:spPr>
      </p:pic>
      <p:sp>
        <p:nvSpPr>
          <p:cNvPr id="32" name="Szövegdoboz 31"/>
          <p:cNvSpPr txBox="1"/>
          <p:nvPr/>
        </p:nvSpPr>
        <p:spPr>
          <a:xfrm>
            <a:off x="8105060" y="1743327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FFFF00"/>
                </a:solidFill>
              </a:rPr>
              <a:t>Szólás- és</a:t>
            </a:r>
          </a:p>
          <a:p>
            <a:pPr algn="ctr"/>
            <a:r>
              <a:rPr lang="hu-HU" sz="1100" b="1" dirty="0" smtClean="0">
                <a:solidFill>
                  <a:srgbClr val="FFFF00"/>
                </a:solidFill>
              </a:rPr>
              <a:t>sajtó-</a:t>
            </a:r>
          </a:p>
          <a:p>
            <a:pPr algn="ctr"/>
            <a:r>
              <a:rPr lang="hu-HU" sz="1100" b="1" dirty="0" smtClean="0">
                <a:solidFill>
                  <a:srgbClr val="FFFF00"/>
                </a:solidFill>
              </a:rPr>
              <a:t>szabadság</a:t>
            </a:r>
            <a:endParaRPr lang="hu-HU" sz="1100" b="1" dirty="0">
              <a:solidFill>
                <a:srgbClr val="FFFF00"/>
              </a:solidFill>
            </a:endParaRPr>
          </a:p>
        </p:txBody>
      </p:sp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 b="12137"/>
          <a:stretch/>
        </p:blipFill>
        <p:spPr>
          <a:xfrm>
            <a:off x="7572757" y="1673155"/>
            <a:ext cx="603531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38" y="1673155"/>
            <a:ext cx="598729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7569215" y="955410"/>
            <a:ext cx="605811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6856398" y="919124"/>
            <a:ext cx="605811" cy="720000"/>
          </a:xfrm>
          <a:prstGeom prst="rect">
            <a:avLst/>
          </a:prstGeom>
        </p:spPr>
      </p:pic>
      <p:sp>
        <p:nvSpPr>
          <p:cNvPr id="33" name="Szövegdoboz 32"/>
          <p:cNvSpPr txBox="1"/>
          <p:nvPr/>
        </p:nvSpPr>
        <p:spPr>
          <a:xfrm>
            <a:off x="6665265" y="1026429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70C0"/>
                </a:solidFill>
              </a:rPr>
              <a:t>Az </a:t>
            </a:r>
          </a:p>
          <a:p>
            <a:pPr algn="ctr"/>
            <a:r>
              <a:rPr lang="hu-HU" sz="1000" b="1" dirty="0" smtClean="0">
                <a:solidFill>
                  <a:srgbClr val="0070C0"/>
                </a:solidFill>
              </a:rPr>
              <a:t>ártatlanság</a:t>
            </a:r>
          </a:p>
          <a:p>
            <a:pPr algn="ctr"/>
            <a:r>
              <a:rPr lang="hu-HU" sz="1000" b="1" dirty="0" smtClean="0">
                <a:solidFill>
                  <a:srgbClr val="0070C0"/>
                </a:solidFill>
              </a:rPr>
              <a:t>vélelme</a:t>
            </a:r>
            <a:endParaRPr lang="hu-HU" sz="1000" b="1" dirty="0">
              <a:solidFill>
                <a:srgbClr val="0070C0"/>
              </a:solidFill>
            </a:endParaRPr>
          </a:p>
        </p:txBody>
      </p:sp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538"/>
          <a:stretch/>
        </p:blipFill>
        <p:spPr>
          <a:xfrm>
            <a:off x="8302785" y="943428"/>
            <a:ext cx="6058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9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Demokratikus kormányzás 3.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7803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3290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1265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012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259319" y="2577675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9093138" y="1867317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4507601" y="4615763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Helyi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ö</a:t>
            </a:r>
            <a:r>
              <a:rPr lang="hu-HU" sz="1100" dirty="0" smtClean="0">
                <a:solidFill>
                  <a:srgbClr val="0070C0"/>
                </a:solidFill>
              </a:rPr>
              <a:t>nkormány-</a:t>
            </a:r>
            <a:r>
              <a:rPr lang="hu-HU" sz="1100" dirty="0" err="1" smtClean="0">
                <a:solidFill>
                  <a:srgbClr val="0070C0"/>
                </a:solidFill>
              </a:rPr>
              <a:t>zatok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6665265" y="3848234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A 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demokrácia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latin eredetű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szó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5240199" y="4031598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Egypárt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rendszer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7376293" y="2462043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Civil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s</a:t>
            </a:r>
            <a:r>
              <a:rPr lang="hu-HU" sz="1100" dirty="0" smtClean="0">
                <a:solidFill>
                  <a:srgbClr val="0070C0"/>
                </a:solidFill>
              </a:rPr>
              <a:t>zervezetek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jelenléte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6665265" y="1105516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Piac-gazdaság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3784122" y="1744207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Elkülönülő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3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h</a:t>
            </a:r>
            <a:r>
              <a:rPr lang="hu-HU" sz="1100" dirty="0" smtClean="0">
                <a:solidFill>
                  <a:srgbClr val="0070C0"/>
                </a:solidFill>
              </a:rPr>
              <a:t>atalmi ág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4507601" y="3250221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Szabad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választások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7397744" y="4594312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A 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k</a:t>
            </a:r>
            <a:r>
              <a:rPr lang="hu-HU" sz="1100" dirty="0" smtClean="0">
                <a:solidFill>
                  <a:srgbClr val="0070C0"/>
                </a:solidFill>
              </a:rPr>
              <a:t>épviselők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leválthatók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8811304" y="3853828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Korlátozott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v</a:t>
            </a:r>
            <a:r>
              <a:rPr lang="hu-HU" sz="1000" dirty="0" smtClean="0">
                <a:solidFill>
                  <a:srgbClr val="0070C0"/>
                </a:solidFill>
              </a:rPr>
              <a:t>élemény-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n</a:t>
            </a:r>
            <a:r>
              <a:rPr lang="hu-HU" sz="1000" dirty="0" smtClean="0">
                <a:solidFill>
                  <a:srgbClr val="0070C0"/>
                </a:solidFill>
              </a:rPr>
              <a:t>yilvánítási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jog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8105060" y="3278030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Gyülekezési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jog</a:t>
            </a:r>
            <a:endParaRPr lang="hu-HU" sz="1100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 b="12057"/>
          <a:stretch/>
        </p:blipFill>
        <p:spPr>
          <a:xfrm>
            <a:off x="681038" y="3087601"/>
            <a:ext cx="604798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12341"/>
          <a:stretch/>
        </p:blipFill>
        <p:spPr>
          <a:xfrm>
            <a:off x="681038" y="3836120"/>
            <a:ext cx="602763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681038" y="4626311"/>
            <a:ext cx="604337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5394796"/>
            <a:ext cx="605714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 b="12057"/>
          <a:stretch/>
        </p:blipFill>
        <p:spPr>
          <a:xfrm>
            <a:off x="683898" y="3084896"/>
            <a:ext cx="604798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 b="12057"/>
          <a:stretch/>
        </p:blipFill>
        <p:spPr>
          <a:xfrm>
            <a:off x="685840" y="3082104"/>
            <a:ext cx="604798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 b="12057"/>
          <a:stretch/>
        </p:blipFill>
        <p:spPr>
          <a:xfrm>
            <a:off x="683898" y="3096730"/>
            <a:ext cx="604798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 b="12057"/>
          <a:stretch/>
        </p:blipFill>
        <p:spPr>
          <a:xfrm>
            <a:off x="685198" y="3087601"/>
            <a:ext cx="604798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 b="12057"/>
          <a:stretch/>
        </p:blipFill>
        <p:spPr>
          <a:xfrm>
            <a:off x="677814" y="3077891"/>
            <a:ext cx="604798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12341"/>
          <a:stretch/>
        </p:blipFill>
        <p:spPr>
          <a:xfrm>
            <a:off x="677810" y="3844789"/>
            <a:ext cx="602763" cy="720000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12341"/>
          <a:stretch/>
        </p:blipFill>
        <p:spPr>
          <a:xfrm>
            <a:off x="681038" y="3836120"/>
            <a:ext cx="602763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12341"/>
          <a:stretch/>
        </p:blipFill>
        <p:spPr>
          <a:xfrm>
            <a:off x="664051" y="3844789"/>
            <a:ext cx="602763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12341"/>
          <a:stretch/>
        </p:blipFill>
        <p:spPr>
          <a:xfrm>
            <a:off x="674582" y="3847246"/>
            <a:ext cx="602763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686301" y="4617182"/>
            <a:ext cx="604337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686301" y="4626311"/>
            <a:ext cx="604337" cy="720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662477" y="4622679"/>
            <a:ext cx="604337" cy="720000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681038" y="4619493"/>
            <a:ext cx="604337" cy="720000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664051" y="4622679"/>
            <a:ext cx="604337" cy="720000"/>
          </a:xfrm>
          <a:prstGeom prst="rect">
            <a:avLst/>
          </a:prstGeom>
        </p:spPr>
      </p:pic>
      <p:pic>
        <p:nvPicPr>
          <p:cNvPr id="90" name="Kép 8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662476" y="4620368"/>
            <a:ext cx="604337" cy="720000"/>
          </a:xfrm>
          <a:prstGeom prst="rect">
            <a:avLst/>
          </a:prstGeom>
        </p:spPr>
      </p:pic>
      <p:pic>
        <p:nvPicPr>
          <p:cNvPr id="91" name="Kép 9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670271" y="4617182"/>
            <a:ext cx="604337" cy="720000"/>
          </a:xfrm>
          <a:prstGeom prst="rect">
            <a:avLst/>
          </a:prstGeom>
        </p:spPr>
      </p:pic>
      <p:pic>
        <p:nvPicPr>
          <p:cNvPr id="92" name="Kép 9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676236" y="4624495"/>
            <a:ext cx="604337" cy="720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674649" y="4623402"/>
            <a:ext cx="604337" cy="720000"/>
          </a:xfrm>
          <a:prstGeom prst="rect">
            <a:avLst/>
          </a:prstGeom>
        </p:spPr>
      </p:pic>
      <p:pic>
        <p:nvPicPr>
          <p:cNvPr id="95" name="Kép 9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0" y="5389397"/>
            <a:ext cx="605714" cy="720000"/>
          </a:xfrm>
          <a:prstGeom prst="rect">
            <a:avLst/>
          </a:prstGeom>
        </p:spPr>
      </p:pic>
      <p:grpSp>
        <p:nvGrpSpPr>
          <p:cNvPr id="96" name="Csoportba foglalás 95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97" name="Téglalap 9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" name="Téglalap 9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" name="Téglalap 9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0" name="Csoportba foglalás 99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101" name="Téglalap 10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2" name="Téglalap 10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3" name="Téglalap 10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4" name="Csoportba foglalás 103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105" name="Téglalap 10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6" name="Téglalap 10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7" name="Téglalap 10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8" name="Csoportba foglalás 107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109" name="Téglalap 10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0" name="Téglalap 10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1" name="Téglalap 11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2" name="Csoportba foglalás 111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117" name="Csoportba foglalás 116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2" name="Téglalap 12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Téglalap 12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8" name="Csoportba foglalás 117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19" name="Téglalap 11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Téglalap 11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5" name="Csoportba foglalás 124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126" name="Téglalap 12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" name="Téglalap 12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9" name="Csoportba foglalás 128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134" name="Csoportba foglalás 133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51" name="Téglalap 15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2" name="Téglalap 15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3" name="Téglalap 15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5" name="Csoportba foglalás 134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48" name="Téglalap 14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9" name="Téglalap 14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0" name="Téglalap 14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6" name="Csoportba foglalás 135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45" name="Téglalap 14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6" name="Téglalap 14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7" name="Téglalap 14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7" name="Csoportba foglalás 13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42" name="Téglalap 14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Téglalap 14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Téglalap 14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8" name="Csoportba foglalás 13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39" name="Téglalap 1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0" name="Téglalap 1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54" name="Csoportba foglalás 153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55" name="Téglalap 15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6" name="Téglalap 15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7" name="Téglalap 15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8" name="Csoportba foglalás 157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59" name="Téglalap 15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0" name="Téglalap 15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1" name="Téglalap 16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2" name="Csoportba foglalás 161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63" name="Csoportba foglalás 162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68" name="Téglalap 16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9" name="Téglalap 16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Téglalap 16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64" name="Csoportba foglalás 163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65" name="Téglalap 16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6" name="Téglalap 16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7" name="Téglalap 16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71" name="Csoportba foglalás 170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72" name="Téglalap 17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3" name="Téglalap 17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4" name="Téglalap 17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5" name="Csoportba foglalás 174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76" name="Téglalap 17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7" name="Téglalap 17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Téglalap 17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55163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Demokratikus kormányzás </a:t>
            </a:r>
            <a:r>
              <a:rPr lang="hu-HU" dirty="0"/>
              <a:t>3. hibakerüléssel - megoldás</a:t>
            </a:r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2390" y="194732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2924" y="270219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2923" y="348194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2923" y="424941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 b="12057"/>
          <a:stretch/>
        </p:blipFill>
        <p:spPr>
          <a:xfrm>
            <a:off x="3243610" y="2380862"/>
            <a:ext cx="604798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12341"/>
          <a:stretch/>
        </p:blipFill>
        <p:spPr>
          <a:xfrm>
            <a:off x="677988" y="2505410"/>
            <a:ext cx="602763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677988" y="3295601"/>
            <a:ext cx="604337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8" y="4064086"/>
            <a:ext cx="605714" cy="720000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3259319" y="2549876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FF00"/>
                </a:solidFill>
              </a:rPr>
              <a:t>Start</a:t>
            </a:r>
            <a:endParaRPr lang="hu-HU" sz="1400" b="1" dirty="0">
              <a:solidFill>
                <a:srgbClr val="FFFF00"/>
              </a:solidFill>
            </a:endParaRPr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 b="12057"/>
          <a:stretch/>
        </p:blipFill>
        <p:spPr>
          <a:xfrm>
            <a:off x="675953" y="1715142"/>
            <a:ext cx="604798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3243610" y="1672318"/>
            <a:ext cx="604337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12341"/>
          <a:stretch/>
        </p:blipFill>
        <p:spPr>
          <a:xfrm>
            <a:off x="3960052" y="1667992"/>
            <a:ext cx="602763" cy="720000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9093138" y="1839518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5240199" y="4003799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Egypárt</a:t>
            </a:r>
          </a:p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rendszer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6665265" y="1030825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Piac-gazdaság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3784122" y="1669516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Elkülönülő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3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h</a:t>
            </a:r>
            <a:r>
              <a:rPr lang="hu-HU" sz="1100" b="1" dirty="0" smtClean="0">
                <a:solidFill>
                  <a:srgbClr val="002060"/>
                </a:solidFill>
              </a:rPr>
              <a:t>atalmi ág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12341"/>
          <a:stretch/>
        </p:blipFill>
        <p:spPr>
          <a:xfrm>
            <a:off x="3960052" y="2380427"/>
            <a:ext cx="602763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3958478" y="3107871"/>
            <a:ext cx="604337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12341"/>
          <a:stretch/>
        </p:blipFill>
        <p:spPr>
          <a:xfrm>
            <a:off x="4698421" y="3127918"/>
            <a:ext cx="602763" cy="720000"/>
          </a:xfrm>
          <a:prstGeom prst="rect">
            <a:avLst/>
          </a:prstGeom>
        </p:spPr>
      </p:pic>
      <p:sp>
        <p:nvSpPr>
          <p:cNvPr id="45" name="Szövegdoboz 44"/>
          <p:cNvSpPr txBox="1"/>
          <p:nvPr/>
        </p:nvSpPr>
        <p:spPr>
          <a:xfrm>
            <a:off x="4507601" y="3287002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Szabad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választások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12341"/>
          <a:stretch/>
        </p:blipFill>
        <p:spPr>
          <a:xfrm>
            <a:off x="6846156" y="3812914"/>
            <a:ext cx="602763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12341"/>
          <a:stretch/>
        </p:blipFill>
        <p:spPr>
          <a:xfrm>
            <a:off x="4693030" y="3836390"/>
            <a:ext cx="602763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7568162" y="2390830"/>
            <a:ext cx="604337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4698421" y="4549858"/>
            <a:ext cx="604337" cy="720000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4507601" y="4587964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Helyi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ö</a:t>
            </a:r>
            <a:r>
              <a:rPr lang="hu-HU" sz="1000" b="1" dirty="0" smtClean="0">
                <a:solidFill>
                  <a:srgbClr val="002060"/>
                </a:solidFill>
              </a:rPr>
              <a:t>nkormány-</a:t>
            </a:r>
            <a:r>
              <a:rPr lang="hu-HU" sz="1000" b="1" dirty="0" err="1" smtClean="0">
                <a:solidFill>
                  <a:srgbClr val="002060"/>
                </a:solidFill>
              </a:rPr>
              <a:t>zatok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6139943" y="4532914"/>
            <a:ext cx="604337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5419923" y="4532914"/>
            <a:ext cx="604337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 b="12057"/>
          <a:stretch/>
        </p:blipFill>
        <p:spPr>
          <a:xfrm>
            <a:off x="9026390" y="2390830"/>
            <a:ext cx="604798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 b="12057"/>
          <a:stretch/>
        </p:blipFill>
        <p:spPr>
          <a:xfrm>
            <a:off x="9026390" y="4550742"/>
            <a:ext cx="604798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 b="12057"/>
          <a:stretch/>
        </p:blipFill>
        <p:spPr>
          <a:xfrm>
            <a:off x="6133621" y="3826899"/>
            <a:ext cx="604798" cy="720000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6653541" y="3773543"/>
            <a:ext cx="105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A 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demokrácia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l</a:t>
            </a:r>
            <a:r>
              <a:rPr lang="hu-HU" sz="1000" b="1" dirty="0" smtClean="0">
                <a:solidFill>
                  <a:srgbClr val="002060"/>
                </a:solidFill>
              </a:rPr>
              <a:t>atin 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eredetű szó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6857135" y="4554321"/>
            <a:ext cx="604337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8320466" y="4561876"/>
            <a:ext cx="604337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7568163" y="4570360"/>
            <a:ext cx="604337" cy="720000"/>
          </a:xfrm>
          <a:prstGeom prst="rect">
            <a:avLst/>
          </a:prstGeom>
        </p:spPr>
      </p:pic>
      <p:sp>
        <p:nvSpPr>
          <p:cNvPr id="47" name="Szövegdoboz 46"/>
          <p:cNvSpPr txBox="1"/>
          <p:nvPr/>
        </p:nvSpPr>
        <p:spPr>
          <a:xfrm>
            <a:off x="7386021" y="4531344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A 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k</a:t>
            </a:r>
            <a:r>
              <a:rPr lang="hu-HU" sz="1100" b="1" dirty="0" smtClean="0">
                <a:solidFill>
                  <a:srgbClr val="002060"/>
                </a:solidFill>
              </a:rPr>
              <a:t>épviselők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leválthatók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58" name="Kép 5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717" y="3829858"/>
            <a:ext cx="605714" cy="720000"/>
          </a:xfrm>
          <a:prstGeom prst="rect">
            <a:avLst/>
          </a:prstGeom>
        </p:spPr>
      </p:pic>
      <p:sp>
        <p:nvSpPr>
          <p:cNvPr id="48" name="Szövegdoboz 47"/>
          <p:cNvSpPr txBox="1"/>
          <p:nvPr/>
        </p:nvSpPr>
        <p:spPr>
          <a:xfrm>
            <a:off x="8834750" y="3802583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Korlátozott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v</a:t>
            </a:r>
            <a:r>
              <a:rPr lang="hu-HU" sz="1100" b="1" dirty="0" smtClean="0">
                <a:solidFill>
                  <a:srgbClr val="002060"/>
                </a:solidFill>
              </a:rPr>
              <a:t>élemény-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n</a:t>
            </a:r>
            <a:r>
              <a:rPr lang="hu-HU" sz="1100" b="1" dirty="0" smtClean="0">
                <a:solidFill>
                  <a:srgbClr val="002060"/>
                </a:solidFill>
              </a:rPr>
              <a:t>yilvánítási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jog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 b="12057"/>
          <a:stretch/>
        </p:blipFill>
        <p:spPr>
          <a:xfrm>
            <a:off x="7573566" y="3133077"/>
            <a:ext cx="604798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 b="12057"/>
          <a:stretch/>
        </p:blipFill>
        <p:spPr>
          <a:xfrm>
            <a:off x="8299807" y="3854476"/>
            <a:ext cx="604798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82" y="3127918"/>
            <a:ext cx="605714" cy="720000"/>
          </a:xfrm>
          <a:prstGeom prst="rect">
            <a:avLst/>
          </a:prstGeom>
        </p:spPr>
      </p:pic>
      <p:sp>
        <p:nvSpPr>
          <p:cNvPr id="49" name="Szövegdoboz 48"/>
          <p:cNvSpPr txBox="1"/>
          <p:nvPr/>
        </p:nvSpPr>
        <p:spPr>
          <a:xfrm>
            <a:off x="8046445" y="3273677"/>
            <a:ext cx="1119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Gyülekezési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jog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7376293" y="2387352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Civil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s</a:t>
            </a:r>
            <a:r>
              <a:rPr lang="hu-HU" sz="1100" b="1" dirty="0" smtClean="0">
                <a:solidFill>
                  <a:srgbClr val="002060"/>
                </a:solidFill>
              </a:rPr>
              <a:t>zervezetek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jelenléte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561"/>
          <a:stretch/>
        </p:blipFill>
        <p:spPr>
          <a:xfrm>
            <a:off x="8297276" y="2390830"/>
            <a:ext cx="6043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0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Állam jellemzői 4.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7803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3290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1265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012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268636" y="4067335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925156" y="3301204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681038" y="3095093"/>
            <a:ext cx="605313" cy="72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81038" y="3886035"/>
            <a:ext cx="598384" cy="72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2" y="4676977"/>
            <a:ext cx="604470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672234" y="5464504"/>
            <a:ext cx="609905" cy="720000"/>
          </a:xfrm>
          <a:prstGeom prst="rect">
            <a:avLst/>
          </a:prstGeom>
        </p:spPr>
      </p:pic>
      <p:sp>
        <p:nvSpPr>
          <p:cNvPr id="82" name="Szövegdoboz 81"/>
          <p:cNvSpPr txBox="1"/>
          <p:nvPr/>
        </p:nvSpPr>
        <p:spPr>
          <a:xfrm>
            <a:off x="5939798" y="4645791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Politikailag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független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83" name="Szövegdoboz 82"/>
          <p:cNvSpPr txBox="1"/>
          <p:nvPr/>
        </p:nvSpPr>
        <p:spPr>
          <a:xfrm>
            <a:off x="8105060" y="1747471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Civil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s</a:t>
            </a:r>
            <a:r>
              <a:rPr lang="hu-HU" sz="1000" dirty="0" smtClean="0">
                <a:solidFill>
                  <a:srgbClr val="0070C0"/>
                </a:solidFill>
              </a:rPr>
              <a:t>zervezetek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jelenléte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84" name="Szövegdoboz 83"/>
          <p:cNvSpPr txBox="1"/>
          <p:nvPr/>
        </p:nvSpPr>
        <p:spPr>
          <a:xfrm>
            <a:off x="5939798" y="1747471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Légtere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n</a:t>
            </a:r>
            <a:r>
              <a:rPr lang="hu-HU" sz="1000" dirty="0" smtClean="0">
                <a:solidFill>
                  <a:srgbClr val="0070C0"/>
                </a:solidFill>
              </a:rPr>
              <a:t>em része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a</a:t>
            </a:r>
            <a:r>
              <a:rPr lang="hu-HU" sz="1000" dirty="0" smtClean="0">
                <a:solidFill>
                  <a:srgbClr val="0070C0"/>
                </a:solidFill>
              </a:rPr>
              <a:t>z államnak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85" name="Szövegdoboz 84"/>
          <p:cNvSpPr txBox="1"/>
          <p:nvPr/>
        </p:nvSpPr>
        <p:spPr>
          <a:xfrm>
            <a:off x="3787076" y="2521604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Területi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egység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86" name="Szövegdoboz 85"/>
          <p:cNvSpPr txBox="1"/>
          <p:nvPr/>
        </p:nvSpPr>
        <p:spPr>
          <a:xfrm>
            <a:off x="5228476" y="3268302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Országhatár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v</a:t>
            </a:r>
            <a:r>
              <a:rPr lang="hu-HU" sz="1000" dirty="0" smtClean="0">
                <a:solidFill>
                  <a:srgbClr val="0070C0"/>
                </a:solidFill>
              </a:rPr>
              <a:t>eszi körül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87" name="Szövegdoboz 86"/>
          <p:cNvSpPr txBox="1"/>
          <p:nvPr/>
        </p:nvSpPr>
        <p:spPr>
          <a:xfrm>
            <a:off x="7395769" y="3806532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Maximum 6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o</a:t>
            </a:r>
            <a:r>
              <a:rPr lang="hu-HU" sz="1000" dirty="0" smtClean="0">
                <a:solidFill>
                  <a:srgbClr val="0070C0"/>
                </a:solidFill>
              </a:rPr>
              <a:t>rszággal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lehet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szomszédos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88" name="Szövegdoboz 87"/>
          <p:cNvSpPr txBox="1"/>
          <p:nvPr/>
        </p:nvSpPr>
        <p:spPr>
          <a:xfrm>
            <a:off x="8105060" y="3151168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Nemzet-közileg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elismert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89" name="Szövegdoboz 88"/>
          <p:cNvSpPr txBox="1"/>
          <p:nvPr/>
        </p:nvSpPr>
        <p:spPr>
          <a:xfrm>
            <a:off x="4505853" y="1068817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Földrajzi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egység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94" name="Szövegdoboz 93"/>
          <p:cNvSpPr txBox="1"/>
          <p:nvPr/>
        </p:nvSpPr>
        <p:spPr>
          <a:xfrm>
            <a:off x="3796211" y="4661179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Területén 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é</a:t>
            </a:r>
            <a:r>
              <a:rPr lang="hu-HU" sz="1000" dirty="0" smtClean="0">
                <a:solidFill>
                  <a:srgbClr val="0070C0"/>
                </a:solidFill>
              </a:rPr>
              <a:t>lő emberek</a:t>
            </a:r>
            <a:endParaRPr lang="hu-HU" sz="1000" dirty="0">
              <a:solidFill>
                <a:srgbClr val="0070C0"/>
              </a:solidFill>
            </a:endParaRPr>
          </a:p>
        </p:txBody>
      </p:sp>
      <p:pic>
        <p:nvPicPr>
          <p:cNvPr id="96" name="Kép 9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690455" y="3091788"/>
            <a:ext cx="605313" cy="720000"/>
          </a:xfrm>
          <a:prstGeom prst="rect">
            <a:avLst/>
          </a:prstGeom>
        </p:spPr>
      </p:pic>
      <p:pic>
        <p:nvPicPr>
          <p:cNvPr id="97" name="Kép 9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690033" y="3098065"/>
            <a:ext cx="605313" cy="720000"/>
          </a:xfrm>
          <a:prstGeom prst="rect">
            <a:avLst/>
          </a:prstGeom>
        </p:spPr>
      </p:pic>
      <p:pic>
        <p:nvPicPr>
          <p:cNvPr id="98" name="Kép 9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684934" y="3087068"/>
            <a:ext cx="605313" cy="720000"/>
          </a:xfrm>
          <a:prstGeom prst="rect">
            <a:avLst/>
          </a:prstGeom>
        </p:spPr>
      </p:pic>
      <p:pic>
        <p:nvPicPr>
          <p:cNvPr id="99" name="Kép 9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693048" y="3087068"/>
            <a:ext cx="605313" cy="720000"/>
          </a:xfrm>
          <a:prstGeom prst="rect">
            <a:avLst/>
          </a:prstGeom>
        </p:spPr>
      </p:pic>
      <p:pic>
        <p:nvPicPr>
          <p:cNvPr id="100" name="Kép 9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680045" y="3088677"/>
            <a:ext cx="605313" cy="720000"/>
          </a:xfrm>
          <a:prstGeom prst="rect">
            <a:avLst/>
          </a:prstGeom>
        </p:spPr>
      </p:pic>
      <p:pic>
        <p:nvPicPr>
          <p:cNvPr id="101" name="Kép 10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690665" y="3090675"/>
            <a:ext cx="605313" cy="720000"/>
          </a:xfrm>
          <a:prstGeom prst="rect">
            <a:avLst/>
          </a:prstGeom>
        </p:spPr>
      </p:pic>
      <p:pic>
        <p:nvPicPr>
          <p:cNvPr id="102" name="Kép 10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86420" y="3877085"/>
            <a:ext cx="598384" cy="720000"/>
          </a:xfrm>
          <a:prstGeom prst="rect">
            <a:avLst/>
          </a:prstGeom>
        </p:spPr>
      </p:pic>
      <p:pic>
        <p:nvPicPr>
          <p:cNvPr id="103" name="Kép 10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93497" y="3884755"/>
            <a:ext cx="598384" cy="720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90912" y="3881675"/>
            <a:ext cx="598384" cy="720000"/>
          </a:xfrm>
          <a:prstGeom prst="rect">
            <a:avLst/>
          </a:prstGeom>
        </p:spPr>
      </p:pic>
      <p:pic>
        <p:nvPicPr>
          <p:cNvPr id="105" name="Kép 10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93012" y="3887835"/>
            <a:ext cx="598384" cy="720000"/>
          </a:xfrm>
          <a:prstGeom prst="rect">
            <a:avLst/>
          </a:prstGeom>
        </p:spPr>
      </p:pic>
      <p:pic>
        <p:nvPicPr>
          <p:cNvPr id="106" name="Kép 10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90427" y="3894306"/>
            <a:ext cx="598384" cy="720000"/>
          </a:xfrm>
          <a:prstGeom prst="rect">
            <a:avLst/>
          </a:prstGeom>
        </p:spPr>
      </p:pic>
      <p:pic>
        <p:nvPicPr>
          <p:cNvPr id="107" name="Kép 10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" y="4678586"/>
            <a:ext cx="604470" cy="720000"/>
          </a:xfrm>
          <a:prstGeom prst="rect">
            <a:avLst/>
          </a:prstGeom>
        </p:spPr>
      </p:pic>
      <p:pic>
        <p:nvPicPr>
          <p:cNvPr id="108" name="Kép 10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" y="4674772"/>
            <a:ext cx="604470" cy="720000"/>
          </a:xfrm>
          <a:prstGeom prst="rect">
            <a:avLst/>
          </a:prstGeom>
        </p:spPr>
      </p:pic>
      <p:pic>
        <p:nvPicPr>
          <p:cNvPr id="109" name="Kép 10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3" y="4685057"/>
            <a:ext cx="604470" cy="720000"/>
          </a:xfrm>
          <a:prstGeom prst="rect">
            <a:avLst/>
          </a:prstGeom>
        </p:spPr>
      </p:pic>
      <p:pic>
        <p:nvPicPr>
          <p:cNvPr id="110" name="Kép 10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" y="4678586"/>
            <a:ext cx="604470" cy="720000"/>
          </a:xfrm>
          <a:prstGeom prst="rect">
            <a:avLst/>
          </a:prstGeom>
        </p:spPr>
      </p:pic>
      <p:pic>
        <p:nvPicPr>
          <p:cNvPr id="111" name="Kép 1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5" y="4671953"/>
            <a:ext cx="604470" cy="720000"/>
          </a:xfrm>
          <a:prstGeom prst="rect">
            <a:avLst/>
          </a:prstGeom>
        </p:spPr>
      </p:pic>
      <p:pic>
        <p:nvPicPr>
          <p:cNvPr id="112" name="Kép 1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0" y="4681243"/>
            <a:ext cx="604470" cy="720000"/>
          </a:xfrm>
          <a:prstGeom prst="rect">
            <a:avLst/>
          </a:prstGeom>
        </p:spPr>
      </p:pic>
      <p:pic>
        <p:nvPicPr>
          <p:cNvPr id="113" name="Kép 11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674531" y="5464504"/>
            <a:ext cx="609905" cy="720000"/>
          </a:xfrm>
          <a:prstGeom prst="rect">
            <a:avLst/>
          </a:prstGeom>
        </p:spPr>
      </p:pic>
      <p:grpSp>
        <p:nvGrpSpPr>
          <p:cNvPr id="114" name="Csoportba foglalás 113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115" name="Téglalap 11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Téglalap 11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Téglalap 11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8" name="Csoportba foglalás 117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119" name="Téglalap 11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Téglalap 11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2" name="Csoportba foglalás 121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123" name="Téglalap 12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Téglalap 12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6" name="Csoportba foglalás 125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127" name="Téglalap 12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0" name="Csoportba foglalás 129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131" name="Téglalap 13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4" name="Csoportba foglalás 133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135" name="Csoportba foglalás 134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0" name="Téglalap 13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6" name="Csoportba foglalás 135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7" name="Téglalap 13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Téglalap 13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Téglalap 13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3" name="Csoportba foglalás 142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144" name="Téglalap 14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Téglalap 14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Téglalap 14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7" name="Csoportba foglalás 146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148" name="Téglalap 14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1" name="Csoportba foglalás 150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152" name="Csoportba foglalás 15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69" name="Téglalap 16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Téglalap 16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1" name="Téglalap 17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3" name="Csoportba foglalás 15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66" name="Téglalap 16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7" name="Téglalap 16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8" name="Téglalap 16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4" name="Csoportba foglalás 15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63" name="Téglalap 16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Téglalap 16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5" name="Téglalap 16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5" name="Csoportba foglalás 15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60" name="Téglalap 15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1" name="Téglalap 16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2" name="Téglalap 16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6" name="Csoportba foglalás 15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57" name="Téglalap 15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8" name="Téglalap 15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9" name="Téglalap 15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72" name="Csoportba foglalás 171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73" name="Téglalap 17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4" name="Téglalap 17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5" name="Téglalap 17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6" name="Csoportba foglalás 175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77" name="Téglalap 17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Téglalap 17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Téglalap 17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0" name="Csoportba foglalás 179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81" name="Csoportba foglalás 18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86" name="Téglalap 18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7" name="Téglalap 18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8" name="Téglalap 18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82" name="Csoportba foglalás 18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83" name="Téglalap 18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4" name="Téglalap 18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5" name="Téglalap 18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89" name="Csoportba foglalás 188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90" name="Téglalap 18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1" name="Téglalap 19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Téglalap 19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93" name="Csoportba foglalás 192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94" name="Téglalap 19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5" name="Téglalap 19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6" name="Téglalap 19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52671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Állam jellemzői </a:t>
            </a:r>
            <a:r>
              <a:rPr lang="hu-HU" dirty="0"/>
              <a:t>4. hibakerüléssel - megoldás</a:t>
            </a:r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16985" y="1895185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27519" y="2650055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27518" y="3429808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27518" y="4197275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6861927" y="3319741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692583" y="1712248"/>
            <a:ext cx="605313" cy="72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92583" y="2503190"/>
            <a:ext cx="598384" cy="72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7" y="3294132"/>
            <a:ext cx="604470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683779" y="4081659"/>
            <a:ext cx="609905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8307935" y="3824710"/>
            <a:ext cx="605313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3976690" y="3108113"/>
            <a:ext cx="605313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3976862" y="3825458"/>
            <a:ext cx="605313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3976863" y="4547552"/>
            <a:ext cx="605313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5417104" y="2385773"/>
            <a:ext cx="598384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5411600" y="1650654"/>
            <a:ext cx="598384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5411600" y="948449"/>
            <a:ext cx="598384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3284750" y="3803450"/>
            <a:ext cx="598384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81" y="3117476"/>
            <a:ext cx="604470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20" y="957971"/>
            <a:ext cx="604470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18" y="2390768"/>
            <a:ext cx="604470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50" y="4548113"/>
            <a:ext cx="604470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7576838" y="3096154"/>
            <a:ext cx="609905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/>
          <a:stretch/>
        </p:blipFill>
        <p:spPr>
          <a:xfrm>
            <a:off x="8305638" y="3086532"/>
            <a:ext cx="609905" cy="720000"/>
          </a:xfrm>
          <a:prstGeom prst="rect">
            <a:avLst/>
          </a:prstGeom>
        </p:spPr>
      </p:pic>
      <p:sp>
        <p:nvSpPr>
          <p:cNvPr id="32" name="Szövegdoboz 31"/>
          <p:cNvSpPr txBox="1"/>
          <p:nvPr/>
        </p:nvSpPr>
        <p:spPr>
          <a:xfrm>
            <a:off x="8105060" y="1747471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Civil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s</a:t>
            </a:r>
            <a:r>
              <a:rPr lang="hu-HU" sz="1000" b="1" dirty="0" smtClean="0">
                <a:solidFill>
                  <a:srgbClr val="002060"/>
                </a:solidFill>
              </a:rPr>
              <a:t>zervezetek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jelenléte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5939798" y="1747471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Légtere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n</a:t>
            </a:r>
            <a:r>
              <a:rPr lang="hu-HU" sz="1000" b="1" dirty="0" smtClean="0">
                <a:solidFill>
                  <a:srgbClr val="002060"/>
                </a:solidFill>
              </a:rPr>
              <a:t>em része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a</a:t>
            </a:r>
            <a:r>
              <a:rPr lang="hu-HU" sz="1000" b="1" dirty="0" smtClean="0">
                <a:solidFill>
                  <a:srgbClr val="002060"/>
                </a:solidFill>
              </a:rPr>
              <a:t>z államnak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7395769" y="3806532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Maximum 6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o</a:t>
            </a:r>
            <a:r>
              <a:rPr lang="hu-HU" sz="1000" b="1" dirty="0" smtClean="0">
                <a:solidFill>
                  <a:srgbClr val="002060"/>
                </a:solidFill>
              </a:rPr>
              <a:t>rszággal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lehet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szomszédos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4505853" y="1068817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Földrajzi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egység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284750" y="4043293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Start</a:t>
            </a:r>
            <a:endParaRPr lang="hu-HU" sz="1400" b="1" dirty="0">
              <a:solidFill>
                <a:srgbClr val="002060"/>
              </a:solidFill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3796211" y="4684625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Területén 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é</a:t>
            </a:r>
            <a:r>
              <a:rPr lang="hu-HU" sz="1000" b="1" dirty="0" smtClean="0">
                <a:solidFill>
                  <a:srgbClr val="002060"/>
                </a:solidFill>
              </a:rPr>
              <a:t>lő emberek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3787076" y="2521604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Területi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egység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8301959" y="4557135"/>
            <a:ext cx="605313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4687573" y="1677971"/>
            <a:ext cx="605313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 b="12308"/>
          <a:stretch/>
        </p:blipFill>
        <p:spPr>
          <a:xfrm>
            <a:off x="4697235" y="2390768"/>
            <a:ext cx="605313" cy="720000"/>
          </a:xfrm>
          <a:prstGeom prst="rect">
            <a:avLst/>
          </a:prstGeom>
        </p:spPr>
      </p:pic>
      <p:sp>
        <p:nvSpPr>
          <p:cNvPr id="45" name="Szövegdoboz 44"/>
          <p:cNvSpPr txBox="1"/>
          <p:nvPr/>
        </p:nvSpPr>
        <p:spPr>
          <a:xfrm>
            <a:off x="5228476" y="3268302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Országhatár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v</a:t>
            </a:r>
            <a:r>
              <a:rPr lang="hu-HU" sz="1000" b="1" dirty="0" smtClean="0">
                <a:solidFill>
                  <a:srgbClr val="002060"/>
                </a:solidFill>
              </a:rPr>
              <a:t>eszi körül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143507" y="3825753"/>
            <a:ext cx="598384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 b="11966"/>
          <a:stretch/>
        </p:blipFill>
        <p:spPr>
          <a:xfrm>
            <a:off x="6132485" y="3091250"/>
            <a:ext cx="598384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11" y="4547552"/>
            <a:ext cx="604470" cy="720000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5939798" y="4669237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Politikailag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független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65" name="Kép 6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43" y="4547552"/>
            <a:ext cx="604470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27" y="4536403"/>
            <a:ext cx="604470" cy="720000"/>
          </a:xfrm>
          <a:prstGeom prst="rect">
            <a:avLst/>
          </a:prstGeom>
        </p:spPr>
      </p:pic>
      <p:sp>
        <p:nvSpPr>
          <p:cNvPr id="49" name="Szövegdoboz 48"/>
          <p:cNvSpPr txBox="1"/>
          <p:nvPr/>
        </p:nvSpPr>
        <p:spPr>
          <a:xfrm>
            <a:off x="8105060" y="3151168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Nemzet-közileg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elismert</a:t>
            </a:r>
            <a:endParaRPr lang="hu-HU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0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Földrajzi </a:t>
            </a:r>
            <a:r>
              <a:rPr lang="hu-HU" dirty="0"/>
              <a:t>felfedezések </a:t>
            </a:r>
            <a:r>
              <a:rPr lang="hu-HU" dirty="0" smtClean="0"/>
              <a:t>1450 - 1650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7803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3290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1265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012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5379356" y="1838497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7656755" y="1838497"/>
            <a:ext cx="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83" name="Szövegdoboz 82"/>
          <p:cNvSpPr txBox="1"/>
          <p:nvPr/>
        </p:nvSpPr>
        <p:spPr>
          <a:xfrm>
            <a:off x="8833067" y="956856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V. Károly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b</a:t>
            </a:r>
            <a:r>
              <a:rPr lang="hu-HU" sz="1000" dirty="0" smtClean="0">
                <a:solidFill>
                  <a:srgbClr val="0070C0"/>
                </a:solidFill>
              </a:rPr>
              <a:t>irodalmát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k</a:t>
            </a:r>
            <a:r>
              <a:rPr lang="hu-HU" sz="1000" dirty="0" smtClean="0">
                <a:solidFill>
                  <a:srgbClr val="0070C0"/>
                </a:solidFill>
              </a:rPr>
              <a:t>ét részre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osztják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84" name="Szövegdoboz 83"/>
          <p:cNvSpPr txBox="1"/>
          <p:nvPr/>
        </p:nvSpPr>
        <p:spPr>
          <a:xfrm>
            <a:off x="5939798" y="1638142"/>
            <a:ext cx="9880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err="1">
                <a:solidFill>
                  <a:srgbClr val="0070C0"/>
                </a:solidFill>
              </a:rPr>
              <a:t>Bartolomeu</a:t>
            </a:r>
            <a:r>
              <a:rPr lang="hu-HU" sz="900" dirty="0">
                <a:solidFill>
                  <a:srgbClr val="0070C0"/>
                </a:solidFill>
              </a:rPr>
              <a:t> </a:t>
            </a:r>
            <a:r>
              <a:rPr lang="hu-HU" sz="900" dirty="0" err="1" smtClean="0">
                <a:solidFill>
                  <a:srgbClr val="0070C0"/>
                </a:solidFill>
              </a:rPr>
              <a:t>Dias</a:t>
            </a:r>
            <a:endParaRPr lang="hu-HU" sz="900" dirty="0" smtClean="0">
              <a:solidFill>
                <a:srgbClr val="0070C0"/>
              </a:solidFill>
            </a:endParaRPr>
          </a:p>
          <a:p>
            <a:pPr algn="ctr"/>
            <a:r>
              <a:rPr lang="hu-HU" sz="900" dirty="0">
                <a:solidFill>
                  <a:srgbClr val="0070C0"/>
                </a:solidFill>
              </a:rPr>
              <a:t>m</a:t>
            </a:r>
            <a:r>
              <a:rPr lang="hu-HU" sz="900" dirty="0" smtClean="0">
                <a:solidFill>
                  <a:srgbClr val="0070C0"/>
                </a:solidFill>
              </a:rPr>
              <a:t>egkerüli a Jóreménység fokát</a:t>
            </a:r>
            <a:endParaRPr lang="hu-HU" sz="900" dirty="0">
              <a:solidFill>
                <a:srgbClr val="0070C0"/>
              </a:solidFill>
            </a:endParaRPr>
          </a:p>
        </p:txBody>
      </p:sp>
      <p:sp>
        <p:nvSpPr>
          <p:cNvPr id="85" name="Szövegdoboz 84"/>
          <p:cNvSpPr txBox="1"/>
          <p:nvPr/>
        </p:nvSpPr>
        <p:spPr>
          <a:xfrm>
            <a:off x="3063658" y="3073723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Kolumbusz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Kristóf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f</a:t>
            </a:r>
            <a:r>
              <a:rPr lang="hu-HU" sz="1100" dirty="0" smtClean="0">
                <a:solidFill>
                  <a:srgbClr val="0070C0"/>
                </a:solidFill>
              </a:rPr>
              <a:t>elfedezi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Amerikát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87" name="Szövegdoboz 86"/>
          <p:cNvSpPr txBox="1"/>
          <p:nvPr/>
        </p:nvSpPr>
        <p:spPr>
          <a:xfrm>
            <a:off x="5929859" y="3090888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Vasco de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Gama 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megkerüli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Afrikát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88" name="Szövegdoboz 87"/>
          <p:cNvSpPr txBox="1"/>
          <p:nvPr/>
        </p:nvSpPr>
        <p:spPr>
          <a:xfrm>
            <a:off x="8119323" y="2362731"/>
            <a:ext cx="9880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>
                <a:solidFill>
                  <a:srgbClr val="0070C0"/>
                </a:solidFill>
              </a:rPr>
              <a:t>Francisco </a:t>
            </a:r>
            <a:r>
              <a:rPr lang="hu-HU" sz="900" dirty="0" smtClean="0">
                <a:solidFill>
                  <a:srgbClr val="0070C0"/>
                </a:solidFill>
              </a:rPr>
              <a:t>Pizarro</a:t>
            </a:r>
          </a:p>
          <a:p>
            <a:pPr algn="ctr"/>
            <a:r>
              <a:rPr lang="hu-HU" sz="900" dirty="0">
                <a:solidFill>
                  <a:srgbClr val="0070C0"/>
                </a:solidFill>
              </a:rPr>
              <a:t>m</a:t>
            </a:r>
            <a:r>
              <a:rPr lang="hu-HU" sz="900" dirty="0" smtClean="0">
                <a:solidFill>
                  <a:srgbClr val="0070C0"/>
                </a:solidFill>
              </a:rPr>
              <a:t>eghódítja</a:t>
            </a:r>
          </a:p>
          <a:p>
            <a:pPr algn="ctr"/>
            <a:r>
              <a:rPr lang="hu-HU" sz="900" dirty="0">
                <a:solidFill>
                  <a:srgbClr val="0070C0"/>
                </a:solidFill>
              </a:rPr>
              <a:t>a</a:t>
            </a:r>
            <a:r>
              <a:rPr lang="hu-HU" sz="900" dirty="0" smtClean="0">
                <a:solidFill>
                  <a:srgbClr val="0070C0"/>
                </a:solidFill>
              </a:rPr>
              <a:t>z Inka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Birodalmat</a:t>
            </a:r>
            <a:endParaRPr lang="hu-HU" sz="900" dirty="0">
              <a:solidFill>
                <a:srgbClr val="0070C0"/>
              </a:solidFill>
            </a:endParaRPr>
          </a:p>
        </p:txBody>
      </p:sp>
      <p:sp>
        <p:nvSpPr>
          <p:cNvPr id="89" name="Szövegdoboz 88"/>
          <p:cNvSpPr txBox="1"/>
          <p:nvPr/>
        </p:nvSpPr>
        <p:spPr>
          <a:xfrm>
            <a:off x="3796211" y="922744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Az Oszmán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Birodalom 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e</a:t>
            </a:r>
            <a:r>
              <a:rPr lang="hu-HU" sz="1100" dirty="0" smtClean="0">
                <a:solidFill>
                  <a:srgbClr val="0070C0"/>
                </a:solidFill>
              </a:rPr>
              <a:t>lfoglalja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Bizáncot</a:t>
            </a:r>
          </a:p>
        </p:txBody>
      </p:sp>
      <p:sp>
        <p:nvSpPr>
          <p:cNvPr id="94" name="Szövegdoboz 93"/>
          <p:cNvSpPr txBox="1"/>
          <p:nvPr/>
        </p:nvSpPr>
        <p:spPr>
          <a:xfrm>
            <a:off x="5254201" y="3956916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Tordesillasi</a:t>
            </a:r>
            <a:endParaRPr lang="hu-HU" sz="1100" dirty="0" smtClean="0">
              <a:solidFill>
                <a:srgbClr val="0070C0"/>
              </a:solidFill>
            </a:endParaRP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szerződés</a:t>
            </a:r>
            <a:endParaRPr lang="hu-HU" sz="1100" dirty="0">
              <a:solidFill>
                <a:srgbClr val="0070C0"/>
              </a:solidFill>
            </a:endParaRPr>
          </a:p>
        </p:txBody>
      </p:sp>
      <p:grpSp>
        <p:nvGrpSpPr>
          <p:cNvPr id="114" name="Csoportba foglalás 113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115" name="Téglalap 11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Téglalap 11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Téglalap 11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8" name="Csoportba foglalás 117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119" name="Téglalap 11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Téglalap 11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2" name="Csoportba foglalás 121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123" name="Téglalap 12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Téglalap 12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6" name="Csoportba foglalás 125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127" name="Téglalap 12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0" name="Csoportba foglalás 129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131" name="Téglalap 13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4" name="Csoportba foglalás 133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135" name="Csoportba foglalás 134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0" name="Téglalap 13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6" name="Csoportba foglalás 135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7" name="Téglalap 13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Téglalap 13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Téglalap 13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3" name="Csoportba foglalás 142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144" name="Téglalap 14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Téglalap 14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Téglalap 14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7" name="Csoportba foglalás 146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148" name="Téglalap 14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1" name="Csoportba foglalás 150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152" name="Csoportba foglalás 15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69" name="Téglalap 16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Téglalap 16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1" name="Téglalap 17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3" name="Csoportba foglalás 15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66" name="Téglalap 16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7" name="Téglalap 16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8" name="Téglalap 16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4" name="Csoportba foglalás 15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63" name="Téglalap 16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Téglalap 16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5" name="Téglalap 16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5" name="Csoportba foglalás 15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60" name="Téglalap 15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1" name="Téglalap 16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2" name="Téglalap 16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6" name="Csoportba foglalás 15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57" name="Téglalap 15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8" name="Téglalap 15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9" name="Téglalap 15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72" name="Csoportba foglalás 171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73" name="Téglalap 17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4" name="Téglalap 17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5" name="Téglalap 17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6" name="Csoportba foglalás 175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77" name="Téglalap 17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Téglalap 17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Téglalap 17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0" name="Csoportba foglalás 179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81" name="Csoportba foglalás 18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86" name="Téglalap 18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7" name="Téglalap 18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8" name="Téglalap 18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82" name="Csoportba foglalás 18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83" name="Téglalap 18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4" name="Téglalap 18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5" name="Téglalap 18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89" name="Csoportba foglalás 188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90" name="Téglalap 18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1" name="Téglalap 19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Téglalap 19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93" name="Csoportba foglalás 192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94" name="Téglalap 19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5" name="Téglalap 19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6" name="Téglalap 19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680092" y="3842177"/>
            <a:ext cx="605814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680649" y="5389397"/>
            <a:ext cx="607959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80092" y="4614226"/>
            <a:ext cx="604779" cy="720000"/>
          </a:xfrm>
          <a:prstGeom prst="rect">
            <a:avLst/>
          </a:prstGeom>
        </p:spPr>
      </p:pic>
      <p:sp>
        <p:nvSpPr>
          <p:cNvPr id="197" name="Szövegdoboz 196"/>
          <p:cNvSpPr txBox="1"/>
          <p:nvPr/>
        </p:nvSpPr>
        <p:spPr>
          <a:xfrm>
            <a:off x="6679140" y="3895360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Magellán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Föld körüli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ú</a:t>
            </a:r>
            <a:r>
              <a:rPr lang="hu-HU" sz="1100" dirty="0" smtClean="0">
                <a:solidFill>
                  <a:srgbClr val="0070C0"/>
                </a:solidFill>
              </a:rPr>
              <a:t>tra indul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98" name="Szövegdoboz 197"/>
          <p:cNvSpPr txBox="1"/>
          <p:nvPr/>
        </p:nvSpPr>
        <p:spPr>
          <a:xfrm>
            <a:off x="8830740" y="4528862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Cortez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m</a:t>
            </a:r>
            <a:r>
              <a:rPr lang="hu-HU" sz="1100" dirty="0" smtClean="0">
                <a:solidFill>
                  <a:srgbClr val="0070C0"/>
                </a:solidFill>
              </a:rPr>
              <a:t>eghódítja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a</a:t>
            </a:r>
            <a:r>
              <a:rPr lang="hu-HU" sz="1100" dirty="0" smtClean="0">
                <a:solidFill>
                  <a:srgbClr val="0070C0"/>
                </a:solidFill>
              </a:rPr>
              <a:t>z Azték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Birodalmat</a:t>
            </a:r>
            <a:endParaRPr lang="hu-HU" sz="1100" dirty="0">
              <a:solidFill>
                <a:srgbClr val="0070C0"/>
              </a:solidFill>
            </a:endParaRPr>
          </a:p>
        </p:txBody>
      </p:sp>
      <p:pic>
        <p:nvPicPr>
          <p:cNvPr id="199" name="Kép 19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683614" y="5395392"/>
            <a:ext cx="607959" cy="720000"/>
          </a:xfrm>
          <a:prstGeom prst="rect">
            <a:avLst/>
          </a:prstGeom>
        </p:spPr>
      </p:pic>
      <p:pic>
        <p:nvPicPr>
          <p:cNvPr id="200" name="Kép 19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683614" y="5392529"/>
            <a:ext cx="607959" cy="720000"/>
          </a:xfrm>
          <a:prstGeom prst="rect">
            <a:avLst/>
          </a:prstGeom>
        </p:spPr>
      </p:pic>
      <p:pic>
        <p:nvPicPr>
          <p:cNvPr id="201" name="Kép 20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679225" y="5400423"/>
            <a:ext cx="607959" cy="720000"/>
          </a:xfrm>
          <a:prstGeom prst="rect">
            <a:avLst/>
          </a:prstGeom>
        </p:spPr>
      </p:pic>
      <p:pic>
        <p:nvPicPr>
          <p:cNvPr id="202" name="Kép 20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69306" y="4610373"/>
            <a:ext cx="604779" cy="720000"/>
          </a:xfrm>
          <a:prstGeom prst="rect">
            <a:avLst/>
          </a:prstGeom>
        </p:spPr>
      </p:pic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68036" y="4620117"/>
            <a:ext cx="604779" cy="720000"/>
          </a:xfrm>
          <a:prstGeom prst="rect">
            <a:avLst/>
          </a:prstGeom>
        </p:spPr>
      </p:pic>
      <p:pic>
        <p:nvPicPr>
          <p:cNvPr id="204" name="Kép 20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62196" y="4604818"/>
            <a:ext cx="604779" cy="720000"/>
          </a:xfrm>
          <a:prstGeom prst="rect">
            <a:avLst/>
          </a:prstGeom>
        </p:spPr>
      </p:pic>
      <p:pic>
        <p:nvPicPr>
          <p:cNvPr id="205" name="Kép 20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66731" y="4599439"/>
            <a:ext cx="604779" cy="720000"/>
          </a:xfrm>
          <a:prstGeom prst="rect">
            <a:avLst/>
          </a:prstGeom>
        </p:spPr>
      </p:pic>
      <p:pic>
        <p:nvPicPr>
          <p:cNvPr id="206" name="Kép 20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683614" y="3839055"/>
            <a:ext cx="605814" cy="720000"/>
          </a:xfrm>
          <a:prstGeom prst="rect">
            <a:avLst/>
          </a:prstGeom>
        </p:spPr>
      </p:pic>
      <p:pic>
        <p:nvPicPr>
          <p:cNvPr id="207" name="Kép 20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677164" y="3835442"/>
            <a:ext cx="605814" cy="720000"/>
          </a:xfrm>
          <a:prstGeom prst="rect">
            <a:avLst/>
          </a:prstGeom>
        </p:spPr>
      </p:pic>
      <p:pic>
        <p:nvPicPr>
          <p:cNvPr id="208" name="Kép 20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691730" y="3835783"/>
            <a:ext cx="605814" cy="720000"/>
          </a:xfrm>
          <a:prstGeom prst="rect">
            <a:avLst/>
          </a:prstGeom>
        </p:spPr>
      </p:pic>
      <p:pic>
        <p:nvPicPr>
          <p:cNvPr id="209" name="Kép 20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682257" y="3838905"/>
            <a:ext cx="605814" cy="72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680011" y="3099050"/>
            <a:ext cx="604860" cy="720000"/>
          </a:xfrm>
          <a:prstGeom prst="rect">
            <a:avLst/>
          </a:prstGeom>
        </p:spPr>
      </p:pic>
      <p:pic>
        <p:nvPicPr>
          <p:cNvPr id="210" name="Kép 20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677641" y="3094592"/>
            <a:ext cx="604860" cy="720000"/>
          </a:xfrm>
          <a:prstGeom prst="rect">
            <a:avLst/>
          </a:prstGeom>
        </p:spPr>
      </p:pic>
      <p:pic>
        <p:nvPicPr>
          <p:cNvPr id="211" name="Kép 21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672873" y="3103508"/>
            <a:ext cx="604860" cy="720000"/>
          </a:xfrm>
          <a:prstGeom prst="rect">
            <a:avLst/>
          </a:prstGeom>
        </p:spPr>
      </p:pic>
      <p:pic>
        <p:nvPicPr>
          <p:cNvPr id="212" name="Kép 2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680011" y="3094592"/>
            <a:ext cx="604860" cy="720000"/>
          </a:xfrm>
          <a:prstGeom prst="rect">
            <a:avLst/>
          </a:prstGeom>
        </p:spPr>
      </p:pic>
      <p:pic>
        <p:nvPicPr>
          <p:cNvPr id="213" name="Kép 21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681770" y="3094592"/>
            <a:ext cx="604860" cy="720000"/>
          </a:xfrm>
          <a:prstGeom prst="rect">
            <a:avLst/>
          </a:prstGeom>
        </p:spPr>
      </p:pic>
      <p:pic>
        <p:nvPicPr>
          <p:cNvPr id="214" name="Kép 2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669071" y="3091314"/>
            <a:ext cx="604860" cy="720000"/>
          </a:xfrm>
          <a:prstGeom prst="rect">
            <a:avLst/>
          </a:prstGeom>
        </p:spPr>
      </p:pic>
      <p:pic>
        <p:nvPicPr>
          <p:cNvPr id="215" name="Kép 21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12029"/>
          <a:stretch/>
        </p:blipFill>
        <p:spPr>
          <a:xfrm>
            <a:off x="680011" y="3103726"/>
            <a:ext cx="604860" cy="720000"/>
          </a:xfrm>
          <a:prstGeom prst="rect">
            <a:avLst/>
          </a:prstGeom>
        </p:spPr>
      </p:pic>
      <p:pic>
        <p:nvPicPr>
          <p:cNvPr id="216" name="Kép 2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695598" y="3845299"/>
            <a:ext cx="605814" cy="720000"/>
          </a:xfrm>
          <a:prstGeom prst="rect">
            <a:avLst/>
          </a:prstGeom>
        </p:spPr>
      </p:pic>
      <p:pic>
        <p:nvPicPr>
          <p:cNvPr id="217" name="Kép 2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38" b="8985"/>
          <a:stretch/>
        </p:blipFill>
        <p:spPr>
          <a:xfrm>
            <a:off x="690373" y="3849152"/>
            <a:ext cx="605814" cy="720000"/>
          </a:xfrm>
          <a:prstGeom prst="rect">
            <a:avLst/>
          </a:prstGeom>
        </p:spPr>
      </p:pic>
      <p:pic>
        <p:nvPicPr>
          <p:cNvPr id="218" name="Kép 21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78797" y="4617012"/>
            <a:ext cx="604779" cy="720000"/>
          </a:xfrm>
          <a:prstGeom prst="rect">
            <a:avLst/>
          </a:prstGeom>
        </p:spPr>
      </p:pic>
      <p:pic>
        <p:nvPicPr>
          <p:cNvPr id="219" name="Kép 2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76222" y="4602711"/>
            <a:ext cx="604779" cy="720000"/>
          </a:xfrm>
          <a:prstGeom prst="rect">
            <a:avLst/>
          </a:prstGeom>
        </p:spPr>
      </p:pic>
      <p:pic>
        <p:nvPicPr>
          <p:cNvPr id="220" name="Kép 2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76222" y="4611057"/>
            <a:ext cx="604779" cy="720000"/>
          </a:xfrm>
          <a:prstGeom prst="rect">
            <a:avLst/>
          </a:prstGeom>
        </p:spPr>
      </p:pic>
      <p:pic>
        <p:nvPicPr>
          <p:cNvPr id="221" name="Kép 2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66961" y="4612450"/>
            <a:ext cx="604779" cy="720000"/>
          </a:xfrm>
          <a:prstGeom prst="rect">
            <a:avLst/>
          </a:prstGeom>
        </p:spPr>
      </p:pic>
      <p:pic>
        <p:nvPicPr>
          <p:cNvPr id="222" name="Kép 22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87442" y="4603095"/>
            <a:ext cx="604779" cy="720000"/>
          </a:xfrm>
          <a:prstGeom prst="rect">
            <a:avLst/>
          </a:prstGeom>
        </p:spPr>
      </p:pic>
      <p:pic>
        <p:nvPicPr>
          <p:cNvPr id="223" name="Kép 22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71325" y="4614618"/>
            <a:ext cx="604779" cy="720000"/>
          </a:xfrm>
          <a:prstGeom prst="rect">
            <a:avLst/>
          </a:prstGeom>
        </p:spPr>
      </p:pic>
      <p:pic>
        <p:nvPicPr>
          <p:cNvPr id="224" name="Kép 22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1" b="12319"/>
          <a:stretch/>
        </p:blipFill>
        <p:spPr>
          <a:xfrm>
            <a:off x="668036" y="4607251"/>
            <a:ext cx="604779" cy="720000"/>
          </a:xfrm>
          <a:prstGeom prst="rect">
            <a:avLst/>
          </a:prstGeom>
        </p:spPr>
      </p:pic>
      <p:pic>
        <p:nvPicPr>
          <p:cNvPr id="225" name="Kép 2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681770" y="5406419"/>
            <a:ext cx="607959" cy="720000"/>
          </a:xfrm>
          <a:prstGeom prst="rect">
            <a:avLst/>
          </a:prstGeom>
        </p:spPr>
      </p:pic>
      <p:pic>
        <p:nvPicPr>
          <p:cNvPr id="226" name="Kép 22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689088" y="5402938"/>
            <a:ext cx="607959" cy="720000"/>
          </a:xfrm>
          <a:prstGeom prst="rect">
            <a:avLst/>
          </a:prstGeom>
        </p:spPr>
      </p:pic>
      <p:pic>
        <p:nvPicPr>
          <p:cNvPr id="227" name="Kép 2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685389" y="5394776"/>
            <a:ext cx="607959" cy="720000"/>
          </a:xfrm>
          <a:prstGeom prst="rect">
            <a:avLst/>
          </a:prstGeom>
        </p:spPr>
      </p:pic>
      <p:pic>
        <p:nvPicPr>
          <p:cNvPr id="228" name="Kép 22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677202" y="5401039"/>
            <a:ext cx="607959" cy="720000"/>
          </a:xfrm>
          <a:prstGeom prst="rect">
            <a:avLst/>
          </a:prstGeom>
        </p:spPr>
      </p:pic>
      <p:pic>
        <p:nvPicPr>
          <p:cNvPr id="229" name="Kép 22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 b="12463"/>
          <a:stretch/>
        </p:blipFill>
        <p:spPr>
          <a:xfrm>
            <a:off x="684119" y="5397113"/>
            <a:ext cx="60795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4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2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1921"/>
      </a:accent1>
      <a:accent2>
        <a:srgbClr val="00AEEF"/>
      </a:accent2>
      <a:accent3>
        <a:srgbClr val="006DB1"/>
      </a:accent3>
      <a:accent4>
        <a:srgbClr val="FFC40D"/>
      </a:accent4>
      <a:accent5>
        <a:srgbClr val="6CAD3B"/>
      </a:accent5>
      <a:accent6>
        <a:srgbClr val="939598"/>
      </a:accent6>
      <a:hlink>
        <a:srgbClr val="00AEEF"/>
      </a:hlink>
      <a:folHlink>
        <a:srgbClr val="006DB1"/>
      </a:folHlink>
    </a:clrScheme>
    <a:fontScheme name="3. egyéni séma">
      <a:majorFont>
        <a:latin typeface="Trebuchet MS"/>
        <a:ea typeface=""/>
        <a:cs typeface=""/>
      </a:majorFont>
      <a:minorFont>
        <a:latin typeface="Helvetica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1727</TotalTime>
  <Words>1812</Words>
  <Application>Microsoft Office PowerPoint</Application>
  <PresentationFormat>A4 (210x297 mm)</PresentationFormat>
  <Paragraphs>594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Helvetica</vt:lpstr>
      <vt:lpstr>Trebuchet MS</vt:lpstr>
      <vt:lpstr>Office-téma</vt:lpstr>
      <vt:lpstr>Emberi jogok 30. cikkely 1.</vt:lpstr>
      <vt:lpstr>Emberi jogok 30. cikkely 1. hibakerüléssel - megoldás</vt:lpstr>
      <vt:lpstr>Állampolgári jogok 2.</vt:lpstr>
      <vt:lpstr>Állampolgári jogok 2. hibakerüléssel - megoldás</vt:lpstr>
      <vt:lpstr>Demokratikus kormányzás 3.</vt:lpstr>
      <vt:lpstr>Demokratikus kormányzás 3. hibakerüléssel - megoldás</vt:lpstr>
      <vt:lpstr>Állam jellemzői 4.</vt:lpstr>
      <vt:lpstr>Állam jellemzői 4. hibakerüléssel - megoldás</vt:lpstr>
      <vt:lpstr>Földrajzi felfedezések 1450 - 1650</vt:lpstr>
      <vt:lpstr>Földrajzi felfedezések 1450 – 1650 - megoldás</vt:lpstr>
      <vt:lpstr>Nemzetállamok születése 6.</vt:lpstr>
      <vt:lpstr>Nemzetállamok születése 6. - megoldás</vt:lpstr>
      <vt:lpstr>Állati és növényi sejtek szerkezeti hasonlósága 7.</vt:lpstr>
      <vt:lpstr>Állati és növényi sejtek szerkezeti hasonlósága 7. hibakerüléssel - megoldás</vt:lpstr>
      <vt:lpstr>Az idegsejt általános felépítése 8.</vt:lpstr>
      <vt:lpstr>Az idegsejt általános felépítése 8. hibakerüléssel - megoldás</vt:lpstr>
      <vt:lpstr>A barokk korszak zeneszerzői 1600 (1580) – 1750 9.</vt:lpstr>
      <vt:lpstr>A barokk korszak zeneszerzői 1600 (1580) – 1750  9. hibakerüléssel - megoldás</vt:lpstr>
      <vt:lpstr>A reneszánsz korszak festőművészei 10.</vt:lpstr>
      <vt:lpstr>A reneszánsz korszak festőművészei 10.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Kügerl Johanna</dc:creator>
  <cp:lastModifiedBy>Windows-felhasználó</cp:lastModifiedBy>
  <cp:revision>71</cp:revision>
  <cp:lastPrinted>2023-05-18T10:09:00Z</cp:lastPrinted>
  <dcterms:created xsi:type="dcterms:W3CDTF">2023-05-16T14:11:30Z</dcterms:created>
  <dcterms:modified xsi:type="dcterms:W3CDTF">2023-07-16T17:49:48Z</dcterms:modified>
</cp:coreProperties>
</file>