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9" r:id="rId5"/>
    <p:sldId id="264" r:id="rId6"/>
    <p:sldId id="270" r:id="rId7"/>
    <p:sldId id="271" r:id="rId8"/>
    <p:sldId id="273" r:id="rId9"/>
    <p:sldId id="275" r:id="rId10"/>
    <p:sldId id="272" r:id="rId11"/>
    <p:sldId id="280" r:id="rId12"/>
    <p:sldId id="281" r:id="rId13"/>
    <p:sldId id="279" r:id="rId14"/>
    <p:sldId id="282" r:id="rId15"/>
    <p:sldId id="283" r:id="rId16"/>
    <p:sldId id="291" r:id="rId17"/>
    <p:sldId id="284" r:id="rId18"/>
    <p:sldId id="292" r:id="rId19"/>
    <p:sldId id="285" r:id="rId20"/>
    <p:sldId id="293" r:id="rId21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31C27C0D-4B84-5FCC-B7D3-90580720724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5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829896"/>
            <a:ext cx="8543925" cy="130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82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/>
              <a:t>Építkezés menete 1.</a:t>
            </a:r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7803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32900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1265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012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263041" y="257386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354385" y="4754376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141731" y="4664342"/>
            <a:ext cx="85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Föld-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munkák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70161" y="259694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Tervezés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852130" y="1093112"/>
            <a:ext cx="85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Alapozás,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szigetelés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943068" y="259694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Tető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366307" y="178167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Falak,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födém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366307" y="3227772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Nyílás-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zárók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8106220" y="3994171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Közművek,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burkolás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673302" y="4611770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Terep-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r</a:t>
            </a:r>
            <a:r>
              <a:rPr lang="hu-HU" sz="1000" dirty="0" smtClean="0">
                <a:solidFill>
                  <a:srgbClr val="0070C0"/>
                </a:solidFill>
              </a:rPr>
              <a:t>endezés,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kulcsátadás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1038" y="5397710"/>
            <a:ext cx="602801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1038" y="4605858"/>
            <a:ext cx="603542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3814006"/>
            <a:ext cx="604470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8316" y="3022154"/>
            <a:ext cx="605523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7638" y="5397327"/>
            <a:ext cx="602801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1038" y="5392734"/>
            <a:ext cx="602801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1032" y="5392734"/>
            <a:ext cx="60280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1038" y="5397327"/>
            <a:ext cx="60280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7638" y="5401920"/>
            <a:ext cx="602801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4238" y="5401920"/>
            <a:ext cx="602801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2175" y="5401920"/>
            <a:ext cx="602801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067" y="4607963"/>
            <a:ext cx="603542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067" y="4605858"/>
            <a:ext cx="60354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1343" y="4614728"/>
            <a:ext cx="603542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279" y="4605858"/>
            <a:ext cx="603542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6897" y="4618938"/>
            <a:ext cx="603542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6897" y="4610091"/>
            <a:ext cx="603542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067" y="4614345"/>
            <a:ext cx="603542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6897" y="4613193"/>
            <a:ext cx="603542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6424" y="4609752"/>
            <a:ext cx="603542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594" y="4618555"/>
            <a:ext cx="603542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6897" y="4613708"/>
            <a:ext cx="603542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9172" y="4619138"/>
            <a:ext cx="603542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3313" y="4610083"/>
            <a:ext cx="603542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6897" y="4616005"/>
            <a:ext cx="603542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" y="3811073"/>
            <a:ext cx="604470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2" y="3811065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8" y="3811057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9" y="3809273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2" y="3819245"/>
            <a:ext cx="604470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2" y="3813063"/>
            <a:ext cx="604470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6" y="3813369"/>
            <a:ext cx="604470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7638" y="3022660"/>
            <a:ext cx="605523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9369" y="3025210"/>
            <a:ext cx="605523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7638" y="3022660"/>
            <a:ext cx="605523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82915" y="3022021"/>
            <a:ext cx="605523" cy="720000"/>
          </a:xfrm>
          <a:prstGeom prst="rect">
            <a:avLst/>
          </a:prstGeom>
        </p:spPr>
      </p:pic>
      <p:graphicFrame>
        <p:nvGraphicFramePr>
          <p:cNvPr id="75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76" name="Csoportba foglalás 75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77" name="Téglalap 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81" name="Téglalap 8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Téglalap 8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Téglalap 8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85" name="Téglalap 8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8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Téglalap 8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89" name="Téglalap 8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Téglalap 8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Téglalap 9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2" name="Csoportba foglalás 91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93" name="Téglalap 9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Téglalap 9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Téglalap 9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" name="Csoportba foglalás 95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97" name="Csoportba foglalás 9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02" name="Téglalap 10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" name="Csoportba foglalás 9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99" name="Téglalap 9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5" name="Csoportba foglalás 104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06" name="Téglalap 10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Téglalap 10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Téglalap 10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9" name="Csoportba foglalás 108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10" name="Téglalap 10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11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Téglalap 11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3" name="Csoportba foglalás 112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14" name="Csoportba foglalás 11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31" name="Téglalap 13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Téglalap 13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8" name="Téglalap 12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12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6" name="Csoportba foglalás 11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5" name="Téglalap 12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7" name="Csoportba foglalás 11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8" name="Csoportba foglalás 11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4" name="Csoportba foglalás 133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35" name="Téglalap 13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8" name="Csoportba foglalás 137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39" name="Téglalap 13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Téglalap 13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Téglalap 14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2" name="Csoportba foglalás 141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43" name="Csoportba foglalás 142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8" name="Téglalap 14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Téglalap 14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Téglalap 14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4" name="Csoportba foglalás 143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5" name="Téglalap 14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51" name="Csoportba foglalás 150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52" name="Téglalap 15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Téglalap 15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5" name="Csoportba foglalás 154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56" name="Téglalap 15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Téglalap 15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8" name="Téglalap 15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61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Város jellemzői 5.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52855" y="18794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63389" y="263428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63388" y="341403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63388" y="418150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44" name="Kép 14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73" y="3825190"/>
            <a:ext cx="606356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61" y="4547982"/>
            <a:ext cx="604470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4668705" y="1652684"/>
            <a:ext cx="607795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9005088" y="3121983"/>
            <a:ext cx="604911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21" y="3123044"/>
            <a:ext cx="606356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50" y="2384257"/>
            <a:ext cx="606356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1" y="1672550"/>
            <a:ext cx="606356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61" y="952550"/>
            <a:ext cx="606356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2" y="3821271"/>
            <a:ext cx="606356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0" y="3094430"/>
            <a:ext cx="606356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2" y="2367419"/>
            <a:ext cx="606356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2" y="1657766"/>
            <a:ext cx="60635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5412256" y="2367419"/>
            <a:ext cx="607795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4680355" y="3105775"/>
            <a:ext cx="607795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4684421" y="3837176"/>
            <a:ext cx="607795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4693441" y="4538795"/>
            <a:ext cx="607795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16" y="2365207"/>
            <a:ext cx="604470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47" y="2384257"/>
            <a:ext cx="60447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28" y="958191"/>
            <a:ext cx="60447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72" y="957094"/>
            <a:ext cx="60447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25" y="945901"/>
            <a:ext cx="6044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5" y="957094"/>
            <a:ext cx="6044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5" y="2375083"/>
            <a:ext cx="6044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36" y="4548112"/>
            <a:ext cx="60447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6" y="4548112"/>
            <a:ext cx="60447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5412256" y="1657766"/>
            <a:ext cx="604911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3964079" y="1655123"/>
            <a:ext cx="604911" cy="720000"/>
          </a:xfrm>
          <a:prstGeom prst="rect">
            <a:avLst/>
          </a:prstGeom>
        </p:spPr>
      </p:pic>
      <p:sp>
        <p:nvSpPr>
          <p:cNvPr id="171" name="Szövegdoboz 170"/>
          <p:cNvSpPr txBox="1"/>
          <p:nvPr/>
        </p:nvSpPr>
        <p:spPr>
          <a:xfrm>
            <a:off x="3971991" y="1874634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72" name="Szövegdoboz 171"/>
          <p:cNvSpPr txBox="1"/>
          <p:nvPr/>
        </p:nvSpPr>
        <p:spPr>
          <a:xfrm>
            <a:off x="9075689" y="4737062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73" name="Szövegdoboz 172"/>
          <p:cNvSpPr txBox="1"/>
          <p:nvPr/>
        </p:nvSpPr>
        <p:spPr>
          <a:xfrm>
            <a:off x="8820801" y="244820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Nagyobb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n</a:t>
            </a:r>
            <a:r>
              <a:rPr lang="hu-HU" sz="1000" b="1" dirty="0" smtClean="0">
                <a:solidFill>
                  <a:srgbClr val="002060"/>
                </a:solidFill>
              </a:rPr>
              <a:t>ép-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sűrűség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74" name="Szövegdoboz 173"/>
          <p:cNvSpPr txBox="1"/>
          <p:nvPr/>
        </p:nvSpPr>
        <p:spPr>
          <a:xfrm>
            <a:off x="4497923" y="927831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Össze-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t</a:t>
            </a:r>
            <a:r>
              <a:rPr lang="hu-HU" sz="1100" b="1" dirty="0" smtClean="0">
                <a:solidFill>
                  <a:srgbClr val="002060"/>
                </a:solidFill>
              </a:rPr>
              <a:t>artozóbb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l</a:t>
            </a:r>
            <a:r>
              <a:rPr lang="hu-HU" sz="1100" b="1" dirty="0" smtClean="0">
                <a:solidFill>
                  <a:srgbClr val="002060"/>
                </a:solidFill>
              </a:rPr>
              <a:t>akó-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közösség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5" name="Szövegdoboz 174"/>
          <p:cNvSpPr txBox="1"/>
          <p:nvPr/>
        </p:nvSpPr>
        <p:spPr>
          <a:xfrm>
            <a:off x="7383799" y="109710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Magasabb telekárak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6" name="Szövegdoboz 175"/>
          <p:cNvSpPr txBox="1"/>
          <p:nvPr/>
        </p:nvSpPr>
        <p:spPr>
          <a:xfrm>
            <a:off x="5195133" y="2425125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Több 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munka-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lehetőség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7" name="Szövegdoboz 176"/>
          <p:cNvSpPr txBox="1"/>
          <p:nvPr/>
        </p:nvSpPr>
        <p:spPr>
          <a:xfrm>
            <a:off x="7366565" y="4041213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Kisebb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telekméret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78" name="Szövegdoboz 177"/>
          <p:cNvSpPr txBox="1"/>
          <p:nvPr/>
        </p:nvSpPr>
        <p:spPr>
          <a:xfrm>
            <a:off x="3078892" y="3154348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err="1" smtClean="0">
                <a:solidFill>
                  <a:srgbClr val="002060"/>
                </a:solidFill>
              </a:rPr>
              <a:t>Mozgal-masabb</a:t>
            </a:r>
            <a:endParaRPr lang="hu-H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életvitel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9" name="Szövegdoboz 178"/>
          <p:cNvSpPr txBox="1"/>
          <p:nvPr/>
        </p:nvSpPr>
        <p:spPr>
          <a:xfrm>
            <a:off x="4497923" y="4561597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Kulturális-,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ipari-, 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kereskedelmi 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központ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180" name="Szövegdoboz 179"/>
          <p:cNvSpPr txBox="1"/>
          <p:nvPr/>
        </p:nvSpPr>
        <p:spPr>
          <a:xfrm>
            <a:off x="8820801" y="4025824"/>
            <a:ext cx="9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70C0"/>
                </a:solidFill>
              </a:rPr>
              <a:t>Kevesebb</a:t>
            </a:r>
          </a:p>
          <a:p>
            <a:pPr algn="ctr"/>
            <a:r>
              <a:rPr lang="hu-HU" sz="900" b="1" dirty="0" smtClean="0">
                <a:solidFill>
                  <a:srgbClr val="0070C0"/>
                </a:solidFill>
              </a:rPr>
              <a:t>szolgáltatás</a:t>
            </a:r>
            <a:endParaRPr lang="hu-HU" sz="900" b="1" dirty="0">
              <a:solidFill>
                <a:srgbClr val="0070C0"/>
              </a:solidFill>
            </a:endParaRPr>
          </a:p>
        </p:txBody>
      </p:sp>
      <p:pic>
        <p:nvPicPr>
          <p:cNvPr id="181" name="Kép 18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8290906" y="3109543"/>
            <a:ext cx="604911" cy="720000"/>
          </a:xfrm>
          <a:prstGeom prst="rect">
            <a:avLst/>
          </a:prstGeom>
        </p:spPr>
      </p:pic>
      <p:pic>
        <p:nvPicPr>
          <p:cNvPr id="182" name="Kép 18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738027" y="4010648"/>
            <a:ext cx="604911" cy="720000"/>
          </a:xfrm>
          <a:prstGeom prst="rect">
            <a:avLst/>
          </a:prstGeom>
        </p:spPr>
      </p:pic>
      <p:pic>
        <p:nvPicPr>
          <p:cNvPr id="183" name="Kép 18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80" y="4547080"/>
            <a:ext cx="604470" cy="720000"/>
          </a:xfrm>
          <a:prstGeom prst="rect">
            <a:avLst/>
          </a:prstGeom>
        </p:spPr>
      </p:pic>
      <p:pic>
        <p:nvPicPr>
          <p:cNvPr id="184" name="Kép 18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3" y="3225043"/>
            <a:ext cx="604470" cy="720000"/>
          </a:xfrm>
          <a:prstGeom prst="rect">
            <a:avLst/>
          </a:prstGeom>
        </p:spPr>
      </p:pic>
      <p:pic>
        <p:nvPicPr>
          <p:cNvPr id="185" name="Kép 18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9" y="2443125"/>
            <a:ext cx="606356" cy="720000"/>
          </a:xfrm>
          <a:prstGeom prst="rect">
            <a:avLst/>
          </a:prstGeom>
        </p:spPr>
      </p:pic>
      <p:pic>
        <p:nvPicPr>
          <p:cNvPr id="186" name="Kép 18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721897" y="1659364"/>
            <a:ext cx="6077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Zöldséges kert 6.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254749" y="330274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85227" y="402337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3481" y="1786417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Lágy szárú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növények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903975" y="3792517"/>
            <a:ext cx="1057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Ültetésnél a törzs rendszertani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besorolásra figyelnek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463412" y="3155537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Intenzív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á</a:t>
            </a:r>
            <a:r>
              <a:rPr lang="hu-HU" sz="1100" dirty="0" smtClean="0">
                <a:solidFill>
                  <a:srgbClr val="0070C0"/>
                </a:solidFill>
              </a:rPr>
              <a:t>polást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igényelnek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943068" y="2382591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0070C0"/>
                </a:solidFill>
              </a:rPr>
              <a:t>Jellemzően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igénytelen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növény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fajták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4" name="Szövegdoboz 143"/>
          <p:cNvSpPr txBox="1"/>
          <p:nvPr/>
        </p:nvSpPr>
        <p:spPr>
          <a:xfrm>
            <a:off x="7348223" y="908128"/>
            <a:ext cx="1057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Ültetésnél a család rendszertani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besorolásra figyelnek</a:t>
            </a:r>
          </a:p>
        </p:txBody>
      </p:sp>
      <p:sp>
        <p:nvSpPr>
          <p:cNvPr id="145" name="Szövegdoboz 144"/>
          <p:cNvSpPr txBox="1"/>
          <p:nvPr/>
        </p:nvSpPr>
        <p:spPr>
          <a:xfrm>
            <a:off x="8058202" y="3201703"/>
            <a:ext cx="105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Fontos 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t</a:t>
            </a:r>
            <a:r>
              <a:rPr lang="hu-HU" sz="900" dirty="0" smtClean="0">
                <a:solidFill>
                  <a:srgbClr val="0070C0"/>
                </a:solidFill>
              </a:rPr>
              <a:t>ápanyag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források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4" y="3095618"/>
            <a:ext cx="604470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80662" y="3857347"/>
            <a:ext cx="604472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7846" y="4619076"/>
            <a:ext cx="607288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1" b="12242"/>
          <a:stretch/>
        </p:blipFill>
        <p:spPr>
          <a:xfrm>
            <a:off x="675131" y="5386925"/>
            <a:ext cx="60667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6" y="3100251"/>
            <a:ext cx="60447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1" y="3106635"/>
            <a:ext cx="60447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6" y="3106558"/>
            <a:ext cx="60447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1" y="3102389"/>
            <a:ext cx="60447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6" y="3095618"/>
            <a:ext cx="60447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72032" y="3875152"/>
            <a:ext cx="604472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71193" y="3871308"/>
            <a:ext cx="604472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71193" y="3878996"/>
            <a:ext cx="604472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67037" y="3892002"/>
            <a:ext cx="604472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66853" y="3877615"/>
            <a:ext cx="604472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74886" y="3885068"/>
            <a:ext cx="604472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9002" y="4622864"/>
            <a:ext cx="607288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9002" y="4625770"/>
            <a:ext cx="607288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4886" y="4622423"/>
            <a:ext cx="607288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9002" y="4625770"/>
            <a:ext cx="607288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4974" y="4621408"/>
            <a:ext cx="607288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78442" y="4625770"/>
            <a:ext cx="607288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80662" y="4624406"/>
            <a:ext cx="6072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Zöldséges kert 6.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55645" y="188368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66179" y="263855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66178" y="341830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66178" y="418577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37" y="1658763"/>
            <a:ext cx="604470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8307068" y="3098230"/>
            <a:ext cx="604472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8312544" y="3815618"/>
            <a:ext cx="607288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1" b="12242"/>
          <a:stretch/>
        </p:blipFill>
        <p:spPr>
          <a:xfrm>
            <a:off x="681038" y="3995050"/>
            <a:ext cx="60667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39" y="2387414"/>
            <a:ext cx="60447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39" y="3108113"/>
            <a:ext cx="60447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04" y="3823413"/>
            <a:ext cx="60447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0" y="2388113"/>
            <a:ext cx="604470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0" y="3108113"/>
            <a:ext cx="604470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8288835" y="2383826"/>
            <a:ext cx="604472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7574536" y="1666543"/>
            <a:ext cx="604472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7574536" y="938763"/>
            <a:ext cx="604472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4688753" y="3095618"/>
            <a:ext cx="604472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3974963" y="2393998"/>
            <a:ext cx="604472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3979694" y="1664284"/>
            <a:ext cx="604472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7573128" y="2393998"/>
            <a:ext cx="607288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844277" y="948113"/>
            <a:ext cx="607288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127974" y="3093759"/>
            <a:ext cx="607288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4688753" y="3828113"/>
            <a:ext cx="607288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3973555" y="3100455"/>
            <a:ext cx="607288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3245511" y="1664284"/>
            <a:ext cx="607288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254749" y="330274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85227" y="402337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3481" y="1786417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Lágy szárú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növények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903975" y="3792517"/>
            <a:ext cx="1057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70C0"/>
                </a:solidFill>
              </a:rPr>
              <a:t>Ültetésnél a törzs rendszertani</a:t>
            </a:r>
          </a:p>
          <a:p>
            <a:pPr algn="ctr"/>
            <a:r>
              <a:rPr lang="hu-HU" sz="900" b="1" dirty="0" smtClean="0">
                <a:solidFill>
                  <a:srgbClr val="0070C0"/>
                </a:solidFill>
              </a:rPr>
              <a:t>besorolásra figyelnek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463412" y="3155537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Intenzív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á</a:t>
            </a:r>
            <a:r>
              <a:rPr lang="hu-HU" sz="1100" b="1" dirty="0" smtClean="0">
                <a:solidFill>
                  <a:srgbClr val="002060"/>
                </a:solidFill>
              </a:rPr>
              <a:t>polást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igényelnek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943068" y="2405262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Jellemzően</a:t>
            </a:r>
          </a:p>
          <a:p>
            <a:pPr algn="ctr"/>
            <a:r>
              <a:rPr lang="hu-HU" sz="1000" b="1" dirty="0">
                <a:solidFill>
                  <a:srgbClr val="0070C0"/>
                </a:solidFill>
              </a:rPr>
              <a:t>i</a:t>
            </a:r>
            <a:r>
              <a:rPr lang="hu-HU" sz="1000" b="1" dirty="0" smtClean="0">
                <a:solidFill>
                  <a:srgbClr val="0070C0"/>
                </a:solidFill>
              </a:rPr>
              <a:t>génytelen</a:t>
            </a:r>
          </a:p>
          <a:p>
            <a:pPr algn="ctr"/>
            <a:r>
              <a:rPr lang="hu-HU" sz="1000" b="1" dirty="0">
                <a:solidFill>
                  <a:srgbClr val="0070C0"/>
                </a:solidFill>
              </a:rPr>
              <a:t>n</a:t>
            </a:r>
            <a:r>
              <a:rPr lang="hu-HU" sz="1000" b="1" dirty="0" smtClean="0">
                <a:solidFill>
                  <a:srgbClr val="0070C0"/>
                </a:solidFill>
              </a:rPr>
              <a:t>övény</a:t>
            </a:r>
          </a:p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fajták</a:t>
            </a:r>
            <a:endParaRPr lang="hu-HU" sz="1000" b="1" dirty="0">
              <a:solidFill>
                <a:srgbClr val="0070C0"/>
              </a:solidFill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7348223" y="908128"/>
            <a:ext cx="1057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Ültetésnél a család rendszertani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besorolásra figyelnek</a:t>
            </a:r>
          </a:p>
        </p:txBody>
      </p:sp>
      <p:sp>
        <p:nvSpPr>
          <p:cNvPr id="145" name="Szövegdoboz 144"/>
          <p:cNvSpPr txBox="1"/>
          <p:nvPr/>
        </p:nvSpPr>
        <p:spPr>
          <a:xfrm>
            <a:off x="8058202" y="3201703"/>
            <a:ext cx="1057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Fontos </a:t>
            </a:r>
          </a:p>
          <a:p>
            <a:pPr algn="ctr"/>
            <a:r>
              <a:rPr lang="hu-HU" sz="900" b="1" dirty="0">
                <a:solidFill>
                  <a:srgbClr val="002060"/>
                </a:solidFill>
              </a:rPr>
              <a:t>t</a:t>
            </a:r>
            <a:r>
              <a:rPr lang="hu-HU" sz="900" b="1" dirty="0" smtClean="0">
                <a:solidFill>
                  <a:srgbClr val="002060"/>
                </a:solidFill>
              </a:rPr>
              <a:t>ápanyag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források</a:t>
            </a:r>
          </a:p>
        </p:txBody>
      </p:sp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5410592" y="3103198"/>
            <a:ext cx="607288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575"/>
          <a:stretch/>
        </p:blipFill>
        <p:spPr>
          <a:xfrm>
            <a:off x="683762" y="2435537"/>
            <a:ext cx="604472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1" b="12242"/>
          <a:stretch/>
        </p:blipFill>
        <p:spPr>
          <a:xfrm>
            <a:off x="681038" y="3215293"/>
            <a:ext cx="607288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2" y="1654367"/>
            <a:ext cx="604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papír 7.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240286" y="1158663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54643" y="4754785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618827" y="2384132"/>
            <a:ext cx="139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Előállítás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erősen 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k</a:t>
            </a:r>
            <a:r>
              <a:rPr lang="hu-HU" sz="1000" dirty="0" smtClean="0">
                <a:solidFill>
                  <a:srgbClr val="0070C0"/>
                </a:solidFill>
              </a:rPr>
              <a:t>örnyezet-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szennyező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9375" y="1828468"/>
            <a:ext cx="107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Mesterséges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anyag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669348" y="908930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Csak természetes 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növényi 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r</a:t>
            </a:r>
            <a:r>
              <a:rPr lang="hu-HU" sz="900" dirty="0" smtClean="0">
                <a:solidFill>
                  <a:srgbClr val="0070C0"/>
                </a:solidFill>
              </a:rPr>
              <a:t>ostokból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készülhet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189900" y="2383865"/>
            <a:ext cx="1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fehér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s</a:t>
            </a:r>
            <a:r>
              <a:rPr lang="hu-HU" sz="1000" dirty="0" smtClean="0">
                <a:solidFill>
                  <a:srgbClr val="0070C0"/>
                </a:solidFill>
              </a:rPr>
              <a:t>zínt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s</a:t>
            </a:r>
            <a:r>
              <a:rPr lang="hu-HU" sz="1000" dirty="0" smtClean="0">
                <a:solidFill>
                  <a:srgbClr val="0070C0"/>
                </a:solidFill>
              </a:rPr>
              <a:t>zínezéssel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é</a:t>
            </a:r>
            <a:r>
              <a:rPr lang="hu-HU" sz="1000" dirty="0" smtClean="0">
                <a:solidFill>
                  <a:srgbClr val="0070C0"/>
                </a:solidFill>
              </a:rPr>
              <a:t>rik el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54859" y="317440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cellulóz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a</a:t>
            </a:r>
            <a:r>
              <a:rPr lang="hu-HU" sz="1000" dirty="0" smtClean="0">
                <a:solidFill>
                  <a:srgbClr val="0070C0"/>
                </a:solidFill>
              </a:rPr>
              <a:t> fő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alapanyaga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784769" y="4554731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Papírból és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rongyból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k</a:t>
            </a:r>
            <a:r>
              <a:rPr lang="hu-HU" sz="1000" dirty="0" smtClean="0">
                <a:solidFill>
                  <a:srgbClr val="0070C0"/>
                </a:solidFill>
              </a:rPr>
              <a:t>észülhet</a:t>
            </a:r>
          </a:p>
          <a:p>
            <a:pPr algn="ctr"/>
            <a:r>
              <a:rPr lang="hu-HU" sz="1000" dirty="0" err="1" smtClean="0">
                <a:solidFill>
                  <a:srgbClr val="0070C0"/>
                </a:solidFill>
              </a:rPr>
              <a:t>újrapapír</a:t>
            </a:r>
            <a:endParaRPr lang="hu-HU" sz="1000" dirty="0">
              <a:solidFill>
                <a:srgbClr val="0070C0"/>
              </a:solidFill>
            </a:endParaRP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38" y="3092018"/>
            <a:ext cx="609570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038" y="3858184"/>
            <a:ext cx="604147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038" y="4622061"/>
            <a:ext cx="604846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5431" y="5385938"/>
            <a:ext cx="603177" cy="720000"/>
          </a:xfrm>
          <a:prstGeom prst="rect">
            <a:avLst/>
          </a:prstGeom>
        </p:spPr>
      </p:pic>
      <p:sp>
        <p:nvSpPr>
          <p:cNvPr id="144" name="Szövegdoboz 143"/>
          <p:cNvSpPr txBox="1"/>
          <p:nvPr/>
        </p:nvSpPr>
        <p:spPr>
          <a:xfrm>
            <a:off x="6669348" y="3860939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A töltő- 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anyagok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j</a:t>
            </a:r>
            <a:r>
              <a:rPr lang="hu-HU" sz="900" dirty="0" smtClean="0">
                <a:solidFill>
                  <a:srgbClr val="0070C0"/>
                </a:solidFill>
              </a:rPr>
              <a:t>avítják a minőségét</a:t>
            </a:r>
            <a:endParaRPr lang="hu-HU" sz="900" dirty="0">
              <a:solidFill>
                <a:srgbClr val="0070C0"/>
              </a:solidFill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7897520" y="3143283"/>
            <a:ext cx="139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Jellemzően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„</a:t>
            </a:r>
            <a:r>
              <a:rPr lang="hu-HU" sz="900" dirty="0" err="1" smtClean="0">
                <a:solidFill>
                  <a:srgbClr val="0070C0"/>
                </a:solidFill>
              </a:rPr>
              <a:t>A”+számmal</a:t>
            </a:r>
            <a:endParaRPr lang="hu-HU" sz="900" dirty="0" smtClean="0">
              <a:solidFill>
                <a:srgbClr val="0070C0"/>
              </a:solidFill>
            </a:endParaRP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j</a:t>
            </a:r>
            <a:r>
              <a:rPr lang="hu-HU" sz="900" dirty="0" smtClean="0">
                <a:solidFill>
                  <a:srgbClr val="0070C0"/>
                </a:solidFill>
              </a:rPr>
              <a:t>elölik 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a méreteit</a:t>
            </a:r>
            <a:endParaRPr lang="hu-HU" sz="900" dirty="0">
              <a:solidFill>
                <a:srgbClr val="0070C0"/>
              </a:solidFill>
            </a:endParaRPr>
          </a:p>
        </p:txBody>
      </p:sp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6331" y="3855895"/>
            <a:ext cx="604147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700389" y="3855895"/>
            <a:ext cx="604147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3651" y="3860939"/>
            <a:ext cx="604147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3651" y="3863228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6460" y="3867157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4419" y="3862587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038" y="3867631"/>
            <a:ext cx="604147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5431" y="3869446"/>
            <a:ext cx="604147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038" y="3873426"/>
            <a:ext cx="604147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6284" y="4631453"/>
            <a:ext cx="60484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3068" y="4626883"/>
            <a:ext cx="604846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67350" y="4633268"/>
            <a:ext cx="604846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3068" y="4637303"/>
            <a:ext cx="604846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4134" y="4626212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038" y="4626414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4680" y="4632950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416" y="4635286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1421" y="5393160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08" y="3101038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0978" y="3089102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85" y="3097875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6314" y="3095371"/>
            <a:ext cx="609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papír 7.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9128" y="185483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9662" y="26097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9661" y="338946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9661" y="415692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62129" y="1660233"/>
            <a:ext cx="609570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8303564" y="3810439"/>
            <a:ext cx="604147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8303564" y="952551"/>
            <a:ext cx="604846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9016463" y="2384013"/>
            <a:ext cx="603177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8352109" y="3088695"/>
            <a:ext cx="604147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8304263" y="2384013"/>
            <a:ext cx="604147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9015612" y="1660233"/>
            <a:ext cx="604147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9025305" y="935204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53012" y="3833291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53013" y="3110416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46713" y="2379530"/>
            <a:ext cx="604147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985018" y="1660512"/>
            <a:ext cx="604147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46824" y="946369"/>
            <a:ext cx="604147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7578913" y="952551"/>
            <a:ext cx="60484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54262" y="946369"/>
            <a:ext cx="604846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134684" y="3826824"/>
            <a:ext cx="604846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5422357" y="4548673"/>
            <a:ext cx="604846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4693441" y="4553291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976385" y="4553291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252662" y="4553291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246125" y="1666369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3982580" y="2384132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36218" y="2381105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46054" y="3095509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58602" y="3804015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132322" y="4528424"/>
            <a:ext cx="6095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240286" y="1158663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54643" y="4754785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618827" y="2384132"/>
            <a:ext cx="139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Előállítás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erősen 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k</a:t>
            </a:r>
            <a:r>
              <a:rPr lang="hu-HU" sz="1000" b="1" dirty="0" smtClean="0">
                <a:solidFill>
                  <a:srgbClr val="002060"/>
                </a:solidFill>
              </a:rPr>
              <a:t>örnyezet-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szennyező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9375" y="1828468"/>
            <a:ext cx="107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Mesterséges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anyag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669348" y="908930"/>
            <a:ext cx="988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Csak természetes 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növényi </a:t>
            </a:r>
          </a:p>
          <a:p>
            <a:pPr algn="ctr"/>
            <a:r>
              <a:rPr lang="hu-HU" sz="900" b="1" dirty="0">
                <a:solidFill>
                  <a:srgbClr val="002060"/>
                </a:solidFill>
              </a:rPr>
              <a:t>r</a:t>
            </a:r>
            <a:r>
              <a:rPr lang="hu-HU" sz="900" b="1" dirty="0" smtClean="0">
                <a:solidFill>
                  <a:srgbClr val="002060"/>
                </a:solidFill>
              </a:rPr>
              <a:t>ostokból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készülhet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189900" y="2383865"/>
            <a:ext cx="1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A fehér</a:t>
            </a:r>
          </a:p>
          <a:p>
            <a:pPr algn="ctr"/>
            <a:r>
              <a:rPr lang="hu-HU" sz="1000" b="1" dirty="0">
                <a:solidFill>
                  <a:srgbClr val="0070C0"/>
                </a:solidFill>
              </a:rPr>
              <a:t>s</a:t>
            </a:r>
            <a:r>
              <a:rPr lang="hu-HU" sz="1000" b="1" dirty="0" smtClean="0">
                <a:solidFill>
                  <a:srgbClr val="0070C0"/>
                </a:solidFill>
              </a:rPr>
              <a:t>zínt</a:t>
            </a:r>
          </a:p>
          <a:p>
            <a:pPr algn="ctr"/>
            <a:r>
              <a:rPr lang="hu-HU" sz="1000" b="1" dirty="0">
                <a:solidFill>
                  <a:srgbClr val="0070C0"/>
                </a:solidFill>
              </a:rPr>
              <a:t>s</a:t>
            </a:r>
            <a:r>
              <a:rPr lang="hu-HU" sz="1000" b="1" dirty="0" smtClean="0">
                <a:solidFill>
                  <a:srgbClr val="0070C0"/>
                </a:solidFill>
              </a:rPr>
              <a:t>zínezéssel</a:t>
            </a:r>
          </a:p>
          <a:p>
            <a:pPr algn="ctr"/>
            <a:r>
              <a:rPr lang="hu-HU" sz="1000" b="1" dirty="0">
                <a:solidFill>
                  <a:srgbClr val="0070C0"/>
                </a:solidFill>
              </a:rPr>
              <a:t>é</a:t>
            </a:r>
            <a:r>
              <a:rPr lang="hu-HU" sz="1000" b="1" dirty="0" smtClean="0">
                <a:solidFill>
                  <a:srgbClr val="0070C0"/>
                </a:solidFill>
              </a:rPr>
              <a:t>rik el</a:t>
            </a:r>
            <a:endParaRPr lang="hu-HU" sz="1000" b="1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54859" y="317440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 cellulóz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a</a:t>
            </a:r>
            <a:r>
              <a:rPr lang="hu-HU" sz="1000" b="1" dirty="0" smtClean="0">
                <a:solidFill>
                  <a:srgbClr val="002060"/>
                </a:solidFill>
              </a:rPr>
              <a:t> fő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alapanyaga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784769" y="4538547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Papírból és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rongyból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k</a:t>
            </a:r>
            <a:r>
              <a:rPr lang="hu-HU" sz="1000" b="1" dirty="0" smtClean="0">
                <a:solidFill>
                  <a:srgbClr val="002060"/>
                </a:solidFill>
              </a:rPr>
              <a:t>észülhet</a:t>
            </a:r>
          </a:p>
          <a:p>
            <a:pPr algn="ctr"/>
            <a:r>
              <a:rPr lang="hu-HU" sz="1000" b="1" dirty="0" err="1" smtClean="0">
                <a:solidFill>
                  <a:srgbClr val="002060"/>
                </a:solidFill>
              </a:rPr>
              <a:t>újrapapír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6669348" y="3852847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töltő- </a:t>
            </a:r>
          </a:p>
          <a:p>
            <a:pPr algn="ctr"/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anyagok</a:t>
            </a:r>
          </a:p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avítják a minőségét</a:t>
            </a:r>
            <a:endParaRPr lang="hu-HU" sz="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7897520" y="3143283"/>
            <a:ext cx="139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Jellemzően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„</a:t>
            </a:r>
            <a:r>
              <a:rPr lang="hu-HU" sz="900" b="1" dirty="0" err="1" smtClean="0">
                <a:solidFill>
                  <a:srgbClr val="002060"/>
                </a:solidFill>
              </a:rPr>
              <a:t>A”+számmal</a:t>
            </a:r>
            <a:endParaRPr lang="hu-HU" sz="9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900" b="1" dirty="0">
                <a:solidFill>
                  <a:srgbClr val="002060"/>
                </a:solidFill>
              </a:rPr>
              <a:t>j</a:t>
            </a:r>
            <a:r>
              <a:rPr lang="hu-HU" sz="900" b="1" dirty="0" smtClean="0">
                <a:solidFill>
                  <a:srgbClr val="002060"/>
                </a:solidFill>
              </a:rPr>
              <a:t>elölik 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a méreteit</a:t>
            </a:r>
            <a:endParaRPr lang="hu-HU" sz="900" b="1" dirty="0">
              <a:solidFill>
                <a:srgbClr val="002060"/>
              </a:solidFill>
            </a:endParaRPr>
          </a:p>
        </p:txBody>
      </p:sp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79681" y="2434865"/>
            <a:ext cx="604147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9681" y="3198737"/>
            <a:ext cx="604846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79681" y="3966204"/>
            <a:ext cx="603177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6969" y="1667398"/>
            <a:ext cx="609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Anyagok a természetben 8.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310619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65489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45242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612709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31924" y="114745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75689" y="4754785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897519" y="2614964"/>
            <a:ext cx="1392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Bauxit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7266" y="1178233"/>
            <a:ext cx="1078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Fa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656274" y="1176148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Vas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197918" y="2614964"/>
            <a:ext cx="1057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Agyag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40792" y="3342798"/>
            <a:ext cx="98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Sóder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509139" y="4785562"/>
            <a:ext cx="98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Homok</a:t>
            </a:r>
            <a:endParaRPr lang="hu-HU" sz="1000" dirty="0">
              <a:solidFill>
                <a:srgbClr val="0070C0"/>
              </a:solidFill>
            </a:endParaRP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4" name="Szövegdoboz 143"/>
          <p:cNvSpPr txBox="1"/>
          <p:nvPr/>
        </p:nvSpPr>
        <p:spPr>
          <a:xfrm>
            <a:off x="6662956" y="404389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Alumínium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191" name="Kép 19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75294"/>
            <a:ext cx="604470" cy="720000"/>
          </a:xfrm>
          <a:prstGeom prst="rect">
            <a:avLst/>
          </a:prstGeom>
        </p:spPr>
      </p:pic>
      <p:pic>
        <p:nvPicPr>
          <p:cNvPr id="192" name="Kép 19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3" y="3875294"/>
            <a:ext cx="604470" cy="720000"/>
          </a:xfrm>
          <a:prstGeom prst="rect">
            <a:avLst/>
          </a:prstGeom>
        </p:spPr>
      </p:pic>
      <p:pic>
        <p:nvPicPr>
          <p:cNvPr id="193" name="Kép 19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76462"/>
            <a:ext cx="604470" cy="720000"/>
          </a:xfrm>
          <a:prstGeom prst="rect">
            <a:avLst/>
          </a:prstGeom>
        </p:spPr>
      </p:pic>
      <p:pic>
        <p:nvPicPr>
          <p:cNvPr id="194" name="Kép 19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3" y="3874126"/>
            <a:ext cx="604470" cy="720000"/>
          </a:xfrm>
          <a:prstGeom prst="rect">
            <a:avLst/>
          </a:prstGeom>
        </p:spPr>
      </p:pic>
      <p:pic>
        <p:nvPicPr>
          <p:cNvPr id="195" name="Kép 19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72138"/>
            <a:ext cx="604470" cy="720000"/>
          </a:xfrm>
          <a:prstGeom prst="rect">
            <a:avLst/>
          </a:prstGeom>
        </p:spPr>
      </p:pic>
      <p:pic>
        <p:nvPicPr>
          <p:cNvPr id="196" name="Kép 19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76462"/>
            <a:ext cx="604470" cy="720000"/>
          </a:xfrm>
          <a:prstGeom prst="rect">
            <a:avLst/>
          </a:prstGeom>
        </p:spPr>
      </p:pic>
      <p:pic>
        <p:nvPicPr>
          <p:cNvPr id="197" name="Kép 19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2" y="3876462"/>
            <a:ext cx="604470" cy="720000"/>
          </a:xfrm>
          <a:prstGeom prst="rect">
            <a:avLst/>
          </a:prstGeom>
        </p:spPr>
      </p:pic>
      <p:pic>
        <p:nvPicPr>
          <p:cNvPr id="198" name="Kép 19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9" y="3875294"/>
            <a:ext cx="604470" cy="720000"/>
          </a:xfrm>
          <a:prstGeom prst="rect">
            <a:avLst/>
          </a:prstGeom>
        </p:spPr>
      </p:pic>
      <p:pic>
        <p:nvPicPr>
          <p:cNvPr id="199" name="Kép 19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4" y="3878798"/>
            <a:ext cx="604470" cy="720000"/>
          </a:xfrm>
          <a:prstGeom prst="rect">
            <a:avLst/>
          </a:prstGeom>
        </p:spPr>
      </p:pic>
      <p:pic>
        <p:nvPicPr>
          <p:cNvPr id="200" name="Kép 19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4" y="3878798"/>
            <a:ext cx="604470" cy="720000"/>
          </a:xfrm>
          <a:prstGeom prst="rect">
            <a:avLst/>
          </a:prstGeom>
        </p:spPr>
      </p:pic>
      <p:pic>
        <p:nvPicPr>
          <p:cNvPr id="201" name="Kép 20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77667" y="3105908"/>
            <a:ext cx="601732" cy="720000"/>
          </a:xfrm>
          <a:prstGeom prst="rect">
            <a:avLst/>
          </a:prstGeom>
        </p:spPr>
      </p:pic>
      <p:pic>
        <p:nvPicPr>
          <p:cNvPr id="202" name="Kép 20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88882" y="3105908"/>
            <a:ext cx="601732" cy="720000"/>
          </a:xfrm>
          <a:prstGeom prst="rect">
            <a:avLst/>
          </a:prstGeom>
        </p:spPr>
      </p:pic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87240" y="3106276"/>
            <a:ext cx="601732" cy="720000"/>
          </a:xfrm>
          <a:prstGeom prst="rect">
            <a:avLst/>
          </a:prstGeom>
        </p:spPr>
      </p:pic>
      <p:pic>
        <p:nvPicPr>
          <p:cNvPr id="204" name="Kép 20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83275" y="3099924"/>
            <a:ext cx="601732" cy="720000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87240" y="3104524"/>
            <a:ext cx="601732" cy="720000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680709" y="5398879"/>
            <a:ext cx="606286" cy="720000"/>
          </a:xfrm>
          <a:prstGeom prst="rect">
            <a:avLst/>
          </a:prstGeom>
        </p:spPr>
      </p:pic>
      <p:pic>
        <p:nvPicPr>
          <p:cNvPr id="207" name="Kép 20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680709" y="5385472"/>
            <a:ext cx="606286" cy="720000"/>
          </a:xfrm>
          <a:prstGeom prst="rect">
            <a:avLst/>
          </a:prstGeom>
        </p:spPr>
      </p:pic>
      <p:pic>
        <p:nvPicPr>
          <p:cNvPr id="208" name="Kép 20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689364" y="5396620"/>
            <a:ext cx="606286" cy="720000"/>
          </a:xfrm>
          <a:prstGeom prst="rect">
            <a:avLst/>
          </a:prstGeom>
        </p:spPr>
      </p:pic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3275" y="4654519"/>
            <a:ext cx="606706" cy="720000"/>
          </a:xfrm>
          <a:prstGeom prst="rect">
            <a:avLst/>
          </a:prstGeom>
        </p:spPr>
      </p:pic>
      <p:pic>
        <p:nvPicPr>
          <p:cNvPr id="210" name="Kép 20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8974" y="4658378"/>
            <a:ext cx="606706" cy="720000"/>
          </a:xfrm>
          <a:prstGeom prst="rect">
            <a:avLst/>
          </a:prstGeom>
        </p:spPr>
      </p:pic>
      <p:pic>
        <p:nvPicPr>
          <p:cNvPr id="211" name="Kép 2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9382" y="4658746"/>
            <a:ext cx="606706" cy="720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0289" y="4654373"/>
            <a:ext cx="606706" cy="720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94673" y="4664730"/>
            <a:ext cx="606706" cy="720000"/>
          </a:xfrm>
          <a:prstGeom prst="rect">
            <a:avLst/>
          </a:prstGeom>
        </p:spPr>
      </p:pic>
      <p:pic>
        <p:nvPicPr>
          <p:cNvPr id="214" name="Kép 2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79984" y="4651718"/>
            <a:ext cx="606706" cy="720000"/>
          </a:xfrm>
          <a:prstGeom prst="rect">
            <a:avLst/>
          </a:prstGeom>
        </p:spPr>
      </p:pic>
      <p:pic>
        <p:nvPicPr>
          <p:cNvPr id="215" name="Kép 2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94253" y="4658070"/>
            <a:ext cx="606706" cy="720000"/>
          </a:xfrm>
          <a:prstGeom prst="rect">
            <a:avLst/>
          </a:prstGeom>
        </p:spPr>
      </p:pic>
      <p:pic>
        <p:nvPicPr>
          <p:cNvPr id="216" name="Kép 2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6395" y="4654422"/>
            <a:ext cx="60670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Anyagok a természetben 8</a:t>
            </a:r>
            <a:r>
              <a:rPr lang="hu-HU" dirty="0"/>
              <a:t>. hibakerüléssel </a:t>
            </a:r>
            <a:r>
              <a:rPr lang="hu-HU" dirty="0" smtClean="0"/>
              <a:t>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20228" y="189523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30762" y="2650106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30761" y="3429859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30761" y="419732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136241" y="1665609"/>
            <a:ext cx="601732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3974464" y="3108113"/>
            <a:ext cx="606286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4700035" y="943283"/>
            <a:ext cx="606286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5414832" y="946553"/>
            <a:ext cx="606286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66" y="1675709"/>
            <a:ext cx="604470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60" y="955192"/>
            <a:ext cx="604470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1" y="3825125"/>
            <a:ext cx="60447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34" y="3108113"/>
            <a:ext cx="60447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4" y="2393140"/>
            <a:ext cx="60447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4" y="1673869"/>
            <a:ext cx="604470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64" y="948113"/>
            <a:ext cx="60447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140839" y="951258"/>
            <a:ext cx="606706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5414622" y="2387084"/>
            <a:ext cx="606706" cy="720000"/>
          </a:xfrm>
          <a:prstGeom prst="rect">
            <a:avLst/>
          </a:prstGeom>
        </p:spPr>
      </p:pic>
      <p:pic>
        <p:nvPicPr>
          <p:cNvPr id="182" name="Kép 18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4683882" y="4537857"/>
            <a:ext cx="606706" cy="720000"/>
          </a:xfrm>
          <a:prstGeom prst="rect">
            <a:avLst/>
          </a:prstGeom>
        </p:spPr>
      </p:pic>
      <p:pic>
        <p:nvPicPr>
          <p:cNvPr id="183" name="Kép 18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3973346" y="4545525"/>
            <a:ext cx="606706" cy="720000"/>
          </a:xfrm>
          <a:prstGeom prst="rect">
            <a:avLst/>
          </a:prstGeom>
        </p:spPr>
      </p:pic>
      <p:pic>
        <p:nvPicPr>
          <p:cNvPr id="184" name="Kép 18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3251004" y="3828113"/>
            <a:ext cx="606706" cy="720000"/>
          </a:xfrm>
          <a:prstGeom prst="rect">
            <a:avLst/>
          </a:prstGeom>
        </p:spPr>
      </p:pic>
      <p:pic>
        <p:nvPicPr>
          <p:cNvPr id="185" name="Kép 18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136241" y="2393140"/>
            <a:ext cx="601732" cy="720000"/>
          </a:xfrm>
          <a:prstGeom prst="rect">
            <a:avLst/>
          </a:prstGeom>
        </p:spPr>
      </p:pic>
      <p:pic>
        <p:nvPicPr>
          <p:cNvPr id="186" name="Kép 18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5413591" y="3116402"/>
            <a:ext cx="601732" cy="720000"/>
          </a:xfrm>
          <a:prstGeom prst="rect">
            <a:avLst/>
          </a:prstGeom>
        </p:spPr>
      </p:pic>
      <p:pic>
        <p:nvPicPr>
          <p:cNvPr id="187" name="Kép 18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5408510" y="3824985"/>
            <a:ext cx="601732" cy="720000"/>
          </a:xfrm>
          <a:prstGeom prst="rect">
            <a:avLst/>
          </a:prstGeom>
        </p:spPr>
      </p:pic>
      <p:pic>
        <p:nvPicPr>
          <p:cNvPr id="188" name="Kép 18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5421265" y="4538795"/>
            <a:ext cx="601732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414832" y="114745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75689" y="4754785"/>
            <a:ext cx="478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0070C0"/>
                </a:solidFill>
              </a:rPr>
              <a:t>Cél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7266" y="1178233"/>
            <a:ext cx="1078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Fa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656274" y="1176148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Vas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197918" y="2614964"/>
            <a:ext cx="1057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Agyag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40792" y="3342798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Sóder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517685" y="4785562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Homok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6662956" y="404389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Alumínium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156" name="Kép 15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8" y="2472698"/>
            <a:ext cx="604470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0" b="11976"/>
          <a:stretch/>
        </p:blipFill>
        <p:spPr>
          <a:xfrm>
            <a:off x="674290" y="1704513"/>
            <a:ext cx="601732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1357"/>
          <a:stretch/>
        </p:blipFill>
        <p:spPr>
          <a:xfrm>
            <a:off x="678375" y="4002087"/>
            <a:ext cx="606286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77955" y="3239136"/>
            <a:ext cx="606706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6865030" y="2394082"/>
            <a:ext cx="606706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7630123" y="2384827"/>
            <a:ext cx="606706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09" y="3823459"/>
            <a:ext cx="604470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89" y="3092587"/>
            <a:ext cx="604470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89" y="2373687"/>
            <a:ext cx="604470" cy="72000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897519" y="2614964"/>
            <a:ext cx="1392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Bauxit</a:t>
            </a:r>
            <a:endParaRPr lang="hu-HU" sz="1100" b="1" dirty="0">
              <a:solidFill>
                <a:srgbClr val="002060"/>
              </a:solidFill>
            </a:endParaRPr>
          </a:p>
        </p:txBody>
      </p:sp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9026"/>
          <a:stretch/>
        </p:blipFill>
        <p:spPr>
          <a:xfrm>
            <a:off x="8303748" y="3823425"/>
            <a:ext cx="60670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gyümölcsös jellemzői 9.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159405" y="114745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75689" y="113800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02937" y="1635679"/>
            <a:ext cx="139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Az almafa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termése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valódi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termés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9375" y="2458317"/>
            <a:ext cx="1078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Nyártól – 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k</a:t>
            </a:r>
            <a:r>
              <a:rPr lang="hu-HU" sz="1000" dirty="0" smtClean="0">
                <a:solidFill>
                  <a:srgbClr val="0070C0"/>
                </a:solidFill>
              </a:rPr>
              <a:t>éső 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ő</a:t>
            </a:r>
            <a:r>
              <a:rPr lang="hu-HU" sz="1000" dirty="0" smtClean="0">
                <a:solidFill>
                  <a:srgbClr val="0070C0"/>
                </a:solidFill>
              </a:rPr>
              <a:t>szig érnek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223479" y="931165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Egész 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é</a:t>
            </a:r>
            <a:r>
              <a:rPr lang="hu-HU" sz="1100" dirty="0" smtClean="0">
                <a:solidFill>
                  <a:srgbClr val="0070C0"/>
                </a:solidFill>
              </a:rPr>
              <a:t>vben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b</a:t>
            </a:r>
            <a:r>
              <a:rPr lang="hu-HU" sz="1100" dirty="0" smtClean="0">
                <a:solidFill>
                  <a:srgbClr val="0070C0"/>
                </a:solidFill>
              </a:rPr>
              <a:t>ő termést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hoznak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24751" y="2535261"/>
            <a:ext cx="105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Jellemzően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é</a:t>
            </a:r>
            <a:r>
              <a:rPr lang="hu-HU" sz="1000" dirty="0" smtClean="0">
                <a:solidFill>
                  <a:srgbClr val="0070C0"/>
                </a:solidFill>
              </a:rPr>
              <a:t>des ízűek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064783" y="4564048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Ivar-,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takaró-,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szirom-,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csészelevelek</a:t>
            </a:r>
            <a:endParaRPr lang="hu-HU" sz="900" dirty="0">
              <a:solidFill>
                <a:srgbClr val="0070C0"/>
              </a:solidFill>
            </a:endParaRP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38" y="3092018"/>
            <a:ext cx="609570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038" y="4622061"/>
            <a:ext cx="604846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5431" y="5385938"/>
            <a:ext cx="603177" cy="720000"/>
          </a:xfrm>
          <a:prstGeom prst="rect">
            <a:avLst/>
          </a:prstGeom>
        </p:spPr>
      </p:pic>
      <p:sp>
        <p:nvSpPr>
          <p:cNvPr id="144" name="Szövegdoboz 143"/>
          <p:cNvSpPr txBox="1"/>
          <p:nvPr/>
        </p:nvSpPr>
        <p:spPr>
          <a:xfrm>
            <a:off x="5225643" y="3875773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Nyersen is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fogyasztható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termések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7164489" y="4566170"/>
            <a:ext cx="139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Ál- és 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v</a:t>
            </a:r>
            <a:r>
              <a:rPr lang="hu-HU" sz="900" dirty="0" smtClean="0">
                <a:solidFill>
                  <a:srgbClr val="0070C0"/>
                </a:solidFill>
              </a:rPr>
              <a:t>alódi</a:t>
            </a:r>
          </a:p>
          <a:p>
            <a:pPr algn="ctr"/>
            <a:r>
              <a:rPr lang="hu-HU" sz="900" dirty="0">
                <a:solidFill>
                  <a:srgbClr val="0070C0"/>
                </a:solidFill>
              </a:rPr>
              <a:t>t</a:t>
            </a:r>
            <a:r>
              <a:rPr lang="hu-HU" sz="900" dirty="0" smtClean="0">
                <a:solidFill>
                  <a:srgbClr val="0070C0"/>
                </a:solidFill>
              </a:rPr>
              <a:t>ermést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fogyasztjuk</a:t>
            </a:r>
            <a:endParaRPr lang="hu-HU" sz="900" dirty="0">
              <a:solidFill>
                <a:srgbClr val="0070C0"/>
              </a:solidFill>
            </a:endParaRPr>
          </a:p>
        </p:txBody>
      </p:sp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0846" y="3854111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9254" y="3848432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74483" y="3844048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75829" y="3848432"/>
            <a:ext cx="604147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76284" y="3854203"/>
            <a:ext cx="604147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2134" y="3852434"/>
            <a:ext cx="604147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6284" y="4631453"/>
            <a:ext cx="60484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3068" y="4626883"/>
            <a:ext cx="604846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67350" y="4633268"/>
            <a:ext cx="604846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3068" y="4637303"/>
            <a:ext cx="604846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4134" y="4626212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038" y="4626414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74680" y="4632950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1416" y="4635286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1421" y="5393160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08" y="3101038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0978" y="3089102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85" y="3097875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6314" y="3095371"/>
            <a:ext cx="60957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0871" y="3098953"/>
            <a:ext cx="60957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4522" y="5388680"/>
            <a:ext cx="603177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75803" y="5393160"/>
            <a:ext cx="603177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72702" y="5401712"/>
            <a:ext cx="6031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 gyümölcsös jellemzői 9. </a:t>
            </a:r>
            <a:r>
              <a:rPr lang="hu-HU" dirty="0"/>
              <a:t>hibakerüléssel - </a:t>
            </a:r>
            <a:r>
              <a:rPr lang="hu-HU" dirty="0" smtClean="0"/>
              <a:t>megoldás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7552" y="186494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8086" y="26198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8085" y="339956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8085" y="4167034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7568921" y="2387217"/>
            <a:ext cx="609570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695" y="2455838"/>
            <a:ext cx="604147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8296156" y="942609"/>
            <a:ext cx="604846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4701291" y="1666537"/>
            <a:ext cx="603177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5417608" y="3826292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52717" y="3833848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972226" y="3110456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972226" y="2375719"/>
            <a:ext cx="604147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976734" y="1652796"/>
            <a:ext cx="604147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135175" y="958052"/>
            <a:ext cx="604147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7577107" y="942295"/>
            <a:ext cx="60484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50877" y="2382125"/>
            <a:ext cx="604846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71074" y="4553848"/>
            <a:ext cx="604846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121710" y="4537398"/>
            <a:ext cx="604846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5417608" y="4546292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4688378" y="3830456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984440" y="4535262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260248" y="4536891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5419557" y="1666537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55303" y="3109644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55303" y="3837163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7572383" y="4539717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4701291" y="4535262"/>
            <a:ext cx="6095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129589" y="114745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75689" y="113800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02937" y="1653435"/>
            <a:ext cx="139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Az almafa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termése 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valódi 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termés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9375" y="2458317"/>
            <a:ext cx="1078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Nyártól – 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k</a:t>
            </a:r>
            <a:r>
              <a:rPr lang="hu-HU" sz="1000" b="1" dirty="0" smtClean="0">
                <a:solidFill>
                  <a:srgbClr val="002060"/>
                </a:solidFill>
              </a:rPr>
              <a:t>éső 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ő</a:t>
            </a:r>
            <a:r>
              <a:rPr lang="hu-HU" sz="1000" b="1" dirty="0" smtClean="0">
                <a:solidFill>
                  <a:srgbClr val="002060"/>
                </a:solidFill>
              </a:rPr>
              <a:t>szig érnek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233419" y="904531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Egész </a:t>
            </a:r>
          </a:p>
          <a:p>
            <a:pPr algn="ctr"/>
            <a:r>
              <a:rPr lang="hu-HU" sz="1100" b="1" dirty="0">
                <a:solidFill>
                  <a:srgbClr val="0070C0"/>
                </a:solidFill>
              </a:rPr>
              <a:t>é</a:t>
            </a:r>
            <a:r>
              <a:rPr lang="hu-HU" sz="1100" b="1" dirty="0" smtClean="0">
                <a:solidFill>
                  <a:srgbClr val="0070C0"/>
                </a:solidFill>
              </a:rPr>
              <a:t>vben</a:t>
            </a:r>
          </a:p>
          <a:p>
            <a:pPr algn="ctr"/>
            <a:r>
              <a:rPr lang="hu-HU" sz="1100" b="1" dirty="0">
                <a:solidFill>
                  <a:srgbClr val="0070C0"/>
                </a:solidFill>
              </a:rPr>
              <a:t>b</a:t>
            </a:r>
            <a:r>
              <a:rPr lang="hu-HU" sz="1100" b="1" dirty="0" smtClean="0">
                <a:solidFill>
                  <a:srgbClr val="0070C0"/>
                </a:solidFill>
              </a:rPr>
              <a:t>ő termést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hoznak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24751" y="2535261"/>
            <a:ext cx="105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Jellemzően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é</a:t>
            </a:r>
            <a:r>
              <a:rPr lang="hu-HU" sz="1000" b="1" dirty="0" smtClean="0">
                <a:solidFill>
                  <a:srgbClr val="002060"/>
                </a:solidFill>
              </a:rPr>
              <a:t>des ízűek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064783" y="4546292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Ivar-,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takaró-,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szirom-,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csészelevelek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5225643" y="3875773"/>
            <a:ext cx="988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Nyersen is 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fogyasztható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termések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7164489" y="4610560"/>
            <a:ext cx="139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Ál- és </a:t>
            </a:r>
          </a:p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alódi</a:t>
            </a:r>
          </a:p>
          <a:p>
            <a:pPr algn="ctr"/>
            <a:r>
              <a:rPr lang="hu-HU" sz="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ermést</a:t>
            </a:r>
          </a:p>
          <a:p>
            <a:pPr algn="ctr"/>
            <a:r>
              <a:rPr lang="hu-HU" sz="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fogyasztjuk</a:t>
            </a:r>
            <a:endParaRPr lang="hu-HU" sz="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125440" y="1666537"/>
            <a:ext cx="603177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3980456" y="3826292"/>
            <a:ext cx="603177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569126" y="3837163"/>
            <a:ext cx="603177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7578161" y="1674221"/>
            <a:ext cx="609570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0761" y="3958390"/>
            <a:ext cx="603177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64295" y="3208844"/>
            <a:ext cx="604846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4368" y="1706292"/>
            <a:ext cx="609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Az őszi-téli kertészkedés 10.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38" y="3092018"/>
            <a:ext cx="609570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038" y="3858184"/>
            <a:ext cx="604147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06764" y="5421594"/>
            <a:ext cx="603177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6331" y="3855895"/>
            <a:ext cx="604147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700389" y="3855895"/>
            <a:ext cx="604147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3651" y="3860939"/>
            <a:ext cx="604147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3651" y="3863228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6460" y="3867157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4419" y="3862587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81038" y="3867631"/>
            <a:ext cx="604147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84419" y="4637206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92211" y="4660894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90977" y="4638516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90977" y="4637861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99576" y="5408801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08" y="3101038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0978" y="3089102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1085" y="3097875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6314" y="3095371"/>
            <a:ext cx="609570" cy="720000"/>
          </a:xfrm>
          <a:prstGeom prst="rect">
            <a:avLst/>
          </a:prstGeom>
        </p:spPr>
      </p:pic>
      <p:sp>
        <p:nvSpPr>
          <p:cNvPr id="168" name="Szövegdoboz 167"/>
          <p:cNvSpPr txBox="1"/>
          <p:nvPr/>
        </p:nvSpPr>
        <p:spPr>
          <a:xfrm>
            <a:off x="9020294" y="475478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69" name="Szövegdoboz 168"/>
          <p:cNvSpPr txBox="1"/>
          <p:nvPr/>
        </p:nvSpPr>
        <p:spPr>
          <a:xfrm>
            <a:off x="6197956" y="4040675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70" name="Szövegdoboz 169"/>
          <p:cNvSpPr txBox="1"/>
          <p:nvPr/>
        </p:nvSpPr>
        <p:spPr>
          <a:xfrm>
            <a:off x="8618825" y="1101290"/>
            <a:ext cx="139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Palánta-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nevelés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1" name="Szövegdoboz 170"/>
          <p:cNvSpPr txBox="1"/>
          <p:nvPr/>
        </p:nvSpPr>
        <p:spPr>
          <a:xfrm>
            <a:off x="3018264" y="1107294"/>
            <a:ext cx="107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Ősz végi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faültetés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2" name="Szövegdoboz 171"/>
          <p:cNvSpPr txBox="1"/>
          <p:nvPr/>
        </p:nvSpPr>
        <p:spPr>
          <a:xfrm>
            <a:off x="7375823" y="1843857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Kártevők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ritkítása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3" name="Szövegdoboz 172"/>
          <p:cNvSpPr txBox="1"/>
          <p:nvPr/>
        </p:nvSpPr>
        <p:spPr>
          <a:xfrm>
            <a:off x="5189708" y="2584560"/>
            <a:ext cx="1057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Talajtakarás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4" name="Szövegdoboz 173"/>
          <p:cNvSpPr txBox="1"/>
          <p:nvPr/>
        </p:nvSpPr>
        <p:spPr>
          <a:xfrm>
            <a:off x="3063658" y="3994508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Oltóvesszők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gyűjtése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5" name="Szövegdoboz 174"/>
          <p:cNvSpPr txBox="1"/>
          <p:nvPr/>
        </p:nvSpPr>
        <p:spPr>
          <a:xfrm>
            <a:off x="4502790" y="4711549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Vetőmagok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rendezése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6" name="Szövegdoboz 175"/>
          <p:cNvSpPr txBox="1"/>
          <p:nvPr/>
        </p:nvSpPr>
        <p:spPr>
          <a:xfrm>
            <a:off x="7930529" y="3999438"/>
            <a:ext cx="139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A faültetés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mellőzése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7" name="Szövegdoboz 176"/>
          <p:cNvSpPr txBox="1"/>
          <p:nvPr/>
        </p:nvSpPr>
        <p:spPr>
          <a:xfrm>
            <a:off x="5943067" y="1024346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Téli vetés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0 – 5 C° között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178" name="Kép 17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67350" y="3085375"/>
            <a:ext cx="609570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71772" y="3098209"/>
            <a:ext cx="609570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69885" y="3095293"/>
            <a:ext cx="609570" cy="720000"/>
          </a:xfrm>
          <a:prstGeom prst="rect">
            <a:avLst/>
          </a:prstGeom>
        </p:spPr>
      </p:pic>
      <p:pic>
        <p:nvPicPr>
          <p:cNvPr id="181" name="Kép 18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0732" y="3091792"/>
            <a:ext cx="609570" cy="720000"/>
          </a:xfrm>
          <a:prstGeom prst="rect">
            <a:avLst/>
          </a:prstGeom>
        </p:spPr>
      </p:pic>
      <p:pic>
        <p:nvPicPr>
          <p:cNvPr id="182" name="Kép 18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03888" y="5424050"/>
            <a:ext cx="603177" cy="720000"/>
          </a:xfrm>
          <a:prstGeom prst="rect">
            <a:avLst/>
          </a:prstGeom>
        </p:spPr>
      </p:pic>
      <p:pic>
        <p:nvPicPr>
          <p:cNvPr id="183" name="Kép 18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04793" y="5418120"/>
            <a:ext cx="603177" cy="720000"/>
          </a:xfrm>
          <a:prstGeom prst="rect">
            <a:avLst/>
          </a:prstGeom>
        </p:spPr>
      </p:pic>
      <p:pic>
        <p:nvPicPr>
          <p:cNvPr id="184" name="Kép 18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06763" y="5418120"/>
            <a:ext cx="603177" cy="720000"/>
          </a:xfrm>
          <a:prstGeom prst="rect">
            <a:avLst/>
          </a:prstGeom>
        </p:spPr>
      </p:pic>
      <p:pic>
        <p:nvPicPr>
          <p:cNvPr id="185" name="Kép 18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99575" y="5425068"/>
            <a:ext cx="603177" cy="720000"/>
          </a:xfrm>
          <a:prstGeom prst="rect">
            <a:avLst/>
          </a:prstGeom>
        </p:spPr>
      </p:pic>
      <p:pic>
        <p:nvPicPr>
          <p:cNvPr id="186" name="Kép 18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04792" y="5422858"/>
            <a:ext cx="603177" cy="720000"/>
          </a:xfrm>
          <a:prstGeom prst="rect">
            <a:avLst/>
          </a:prstGeom>
        </p:spPr>
      </p:pic>
      <p:pic>
        <p:nvPicPr>
          <p:cNvPr id="187" name="Kép 18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91004" y="5420012"/>
            <a:ext cx="6031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/>
              <a:t>Építkezés menete 1</a:t>
            </a:r>
            <a:r>
              <a:rPr lang="hu-HU" dirty="0" smtClean="0"/>
              <a:t>. </a:t>
            </a:r>
            <a:r>
              <a:rPr lang="hu-HU" dirty="0" smtClean="0"/>
              <a:t>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3329" y="1992099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3863" y="2746969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3862" y="3526722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3862" y="4294189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7578375" y="3831555"/>
            <a:ext cx="602801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7578375" y="4542454"/>
            <a:ext cx="603542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24" y="3832553"/>
            <a:ext cx="604470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3965346" y="1666250"/>
            <a:ext cx="605523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8286335" y="3814006"/>
            <a:ext cx="602801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65940" y="1664782"/>
            <a:ext cx="602801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7578375" y="1680472"/>
            <a:ext cx="602801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4674599" y="1693621"/>
            <a:ext cx="602801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5412679" y="1693621"/>
            <a:ext cx="602801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3968154" y="3089273"/>
            <a:ext cx="602801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4684168" y="3108113"/>
            <a:ext cx="602801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78612" y="4534006"/>
            <a:ext cx="603542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7549489" y="3095620"/>
            <a:ext cx="603542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58921" y="3114544"/>
            <a:ext cx="603542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140396" y="3107190"/>
            <a:ext cx="603542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8781" y="951732"/>
            <a:ext cx="603542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135336" y="951732"/>
            <a:ext cx="603542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5410029" y="954600"/>
            <a:ext cx="603542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4693966" y="944671"/>
            <a:ext cx="603542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971277" y="951732"/>
            <a:ext cx="603542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4682302" y="4545833"/>
            <a:ext cx="603542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964334" y="4542454"/>
            <a:ext cx="603542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257188" y="4517608"/>
            <a:ext cx="60354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970159" y="2380591"/>
            <a:ext cx="603542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255814" y="2367750"/>
            <a:ext cx="603542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0" y="3099519"/>
            <a:ext cx="60447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6" y="2402028"/>
            <a:ext cx="60447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14" y="1682028"/>
            <a:ext cx="60447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06" y="942699"/>
            <a:ext cx="604470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1" y="3818556"/>
            <a:ext cx="604470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1" y="3100591"/>
            <a:ext cx="604470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99" y="2387190"/>
            <a:ext cx="60447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5417857" y="2394544"/>
            <a:ext cx="605523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5403985" y="3097070"/>
            <a:ext cx="605523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5403985" y="3820512"/>
            <a:ext cx="605523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5408583" y="4551555"/>
            <a:ext cx="605523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263041" y="2573862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54385" y="4754376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41731" y="4664342"/>
            <a:ext cx="85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Föld-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munkák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70161" y="259694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Tervezés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852130" y="1093112"/>
            <a:ext cx="85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Alapozás,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szigetelés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943068" y="2596945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Tető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366307" y="1781679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Falak,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födém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366307" y="3227772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Nyílás-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zárók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8112944" y="3994171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Közművek,</a:t>
            </a:r>
          </a:p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burkolás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73302" y="4611770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Terep-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r</a:t>
            </a:r>
            <a:r>
              <a:rPr lang="hu-HU" sz="1000" b="1" dirty="0" smtClean="0">
                <a:solidFill>
                  <a:srgbClr val="002060"/>
                </a:solidFill>
              </a:rPr>
              <a:t>endezés,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kulcsátadás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65" name="Kép 6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2" y="2569971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7753" y="3356391"/>
            <a:ext cx="603542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85772" y="1781679"/>
            <a:ext cx="605523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8494" y="4142967"/>
            <a:ext cx="6028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Az őszi-téli kertészkedés 10</a:t>
            </a:r>
            <a:r>
              <a:rPr lang="hu-HU" dirty="0"/>
              <a:t>. hibakerüléssel </a:t>
            </a:r>
            <a:r>
              <a:rPr lang="hu-HU" dirty="0" smtClean="0"/>
              <a:t>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8288" y="1884732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8822" y="2639602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8821" y="3419355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8821" y="4186822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9013054" y="1672394"/>
            <a:ext cx="609570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93886" y="2456573"/>
            <a:ext cx="604147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693886" y="3220450"/>
            <a:ext cx="604846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8293930" y="1663630"/>
            <a:ext cx="603177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971784" y="3822641"/>
            <a:ext cx="604147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21908" y="3095873"/>
            <a:ext cx="604147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14155" y="2380379"/>
            <a:ext cx="604147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26825" y="1659743"/>
            <a:ext cx="604147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3232757" y="957669"/>
            <a:ext cx="604147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5402690" y="1660379"/>
            <a:ext cx="604147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6118678" y="937469"/>
            <a:ext cx="604147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1" b="13082"/>
          <a:stretch/>
        </p:blipFill>
        <p:spPr>
          <a:xfrm>
            <a:off x="8298645" y="941345"/>
            <a:ext cx="604147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5413055" y="4552974"/>
            <a:ext cx="604846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4693469" y="4526902"/>
            <a:ext cx="604846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974397" y="4526902"/>
            <a:ext cx="604846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509"/>
          <a:stretch/>
        </p:blipFill>
        <p:spPr>
          <a:xfrm>
            <a:off x="3232407" y="3822641"/>
            <a:ext cx="604846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9024162" y="957669"/>
            <a:ext cx="603177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9010016" y="2388113"/>
            <a:ext cx="6095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9017769" y="3108155"/>
            <a:ext cx="6095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9010016" y="3825510"/>
            <a:ext cx="6095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9017769" y="4552725"/>
            <a:ext cx="6095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020294" y="4754785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97956" y="4040675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618825" y="1101290"/>
            <a:ext cx="139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Palánta-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nevelés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018264" y="1107294"/>
            <a:ext cx="107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Ősz végi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faültetés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63658" y="3982586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Oltóvesszők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gyűjtése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502790" y="4711549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Vetőmagok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rendezése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7930529" y="3999438"/>
            <a:ext cx="139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A faültetés</a:t>
            </a:r>
          </a:p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mellőzése</a:t>
            </a:r>
            <a:endParaRPr lang="hu-HU" sz="1000" b="1" dirty="0">
              <a:solidFill>
                <a:srgbClr val="0070C0"/>
              </a:solidFill>
            </a:endParaRPr>
          </a:p>
        </p:txBody>
      </p:sp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5416668" y="2388113"/>
            <a:ext cx="603177" cy="720000"/>
          </a:xfrm>
          <a:prstGeom prst="rect">
            <a:avLst/>
          </a:prstGeom>
        </p:spPr>
      </p:pic>
      <p:sp>
        <p:nvSpPr>
          <p:cNvPr id="168" name="Szövegdoboz 167"/>
          <p:cNvSpPr txBox="1"/>
          <p:nvPr/>
        </p:nvSpPr>
        <p:spPr>
          <a:xfrm>
            <a:off x="5943067" y="1024346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Téli vetés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0 – 5 C° között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7586519" y="1660959"/>
            <a:ext cx="609570" cy="72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7375823" y="1843857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Kártevők</a:t>
            </a:r>
          </a:p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ritkítása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7584831" y="957669"/>
            <a:ext cx="603177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52894" y="938154"/>
            <a:ext cx="603177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145413" y="1660379"/>
            <a:ext cx="603177" cy="720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5189708" y="2584560"/>
            <a:ext cx="1057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Talajtakarás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145413" y="4537800"/>
            <a:ext cx="609570" cy="720000"/>
          </a:xfrm>
          <a:prstGeom prst="rect">
            <a:avLst/>
          </a:prstGeom>
        </p:spPr>
      </p:pic>
      <p:pic>
        <p:nvPicPr>
          <p:cNvPr id="175" name="Kép 17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4687772" y="1658541"/>
            <a:ext cx="609570" cy="720000"/>
          </a:xfrm>
          <a:prstGeom prst="rect">
            <a:avLst/>
          </a:prstGeom>
        </p:spPr>
      </p:pic>
      <p:pic>
        <p:nvPicPr>
          <p:cNvPr id="176" name="Kép 17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4687772" y="2380379"/>
            <a:ext cx="609570" cy="720000"/>
          </a:xfrm>
          <a:prstGeom prst="rect">
            <a:avLst/>
          </a:prstGeom>
        </p:spPr>
      </p:pic>
      <p:pic>
        <p:nvPicPr>
          <p:cNvPr id="177" name="Kép 17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3972270" y="943630"/>
            <a:ext cx="603177" cy="720000"/>
          </a:xfrm>
          <a:prstGeom prst="rect">
            <a:avLst/>
          </a:prstGeom>
        </p:spPr>
      </p:pic>
      <p:pic>
        <p:nvPicPr>
          <p:cNvPr id="178" name="Kép 17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4686604" y="941345"/>
            <a:ext cx="603177" cy="720000"/>
          </a:xfrm>
          <a:prstGeom prst="rect">
            <a:avLst/>
          </a:prstGeom>
        </p:spPr>
      </p:pic>
      <p:pic>
        <p:nvPicPr>
          <p:cNvPr id="179" name="Kép 1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 b="12202"/>
          <a:stretch/>
        </p:blipFill>
        <p:spPr>
          <a:xfrm>
            <a:off x="685743" y="3984327"/>
            <a:ext cx="603177" cy="720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7" b="12453"/>
          <a:stretch/>
        </p:blipFill>
        <p:spPr>
          <a:xfrm>
            <a:off x="683232" y="1692696"/>
            <a:ext cx="609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Élet a falun 2.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9864" y="4650635"/>
            <a:ext cx="603542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0605" y="3863156"/>
            <a:ext cx="602801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6" y="3075923"/>
            <a:ext cx="604470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8936" y="5437868"/>
            <a:ext cx="605523" cy="7200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274215" y="115466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069161" y="4728632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516044" y="315892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rgbClr val="0070C0"/>
                </a:solidFill>
              </a:rPr>
              <a:t>Mozgal</a:t>
            </a:r>
            <a:r>
              <a:rPr lang="hu-HU" sz="1000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r>
              <a:rPr lang="hu-HU" sz="1000" dirty="0" err="1" smtClean="0">
                <a:solidFill>
                  <a:srgbClr val="0070C0"/>
                </a:solidFill>
              </a:rPr>
              <a:t>masabb</a:t>
            </a:r>
            <a:endParaRPr lang="hu-HU" sz="1000" dirty="0" smtClean="0">
              <a:solidFill>
                <a:srgbClr val="0070C0"/>
              </a:solidFill>
            </a:endParaRP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életvitel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821475" y="1781679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Kisebb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népsűrűség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51406" y="1008474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Nagyobb telek-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méretek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385624" y="243222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Több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m</a:t>
            </a:r>
            <a:r>
              <a:rPr lang="hu-HU" sz="1100" dirty="0" smtClean="0">
                <a:solidFill>
                  <a:srgbClr val="0070C0"/>
                </a:solidFill>
              </a:rPr>
              <a:t>unka-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lehetőség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064985" y="3855466"/>
            <a:ext cx="1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Össze-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tartóbb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lakó-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közösség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224427" y="4605522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Kevesebb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s</a:t>
            </a:r>
            <a:r>
              <a:rPr lang="hu-HU" sz="1000" dirty="0" smtClean="0">
                <a:solidFill>
                  <a:srgbClr val="0070C0"/>
                </a:solidFill>
              </a:rPr>
              <a:t>zolgál-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tatás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0605" y="4656736"/>
            <a:ext cx="603542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9400" y="4662254"/>
            <a:ext cx="603542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5922" y="4662254"/>
            <a:ext cx="603542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9976" y="4663107"/>
            <a:ext cx="603542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5810" y="4661401"/>
            <a:ext cx="603542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7248" y="4657163"/>
            <a:ext cx="603542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6184" y="4650635"/>
            <a:ext cx="603542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5810" y="4665282"/>
            <a:ext cx="603542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92220" y="4665779"/>
            <a:ext cx="603542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2786" y="3865200"/>
            <a:ext cx="602801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92220" y="3863370"/>
            <a:ext cx="602801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91141" y="3867569"/>
            <a:ext cx="602801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92961" y="3864041"/>
            <a:ext cx="60280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92961" y="3861670"/>
            <a:ext cx="60280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5810" y="3868101"/>
            <a:ext cx="602801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2" y="3071097"/>
            <a:ext cx="604470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78472" y="5440595"/>
            <a:ext cx="605523" cy="720000"/>
          </a:xfrm>
          <a:prstGeom prst="rect">
            <a:avLst/>
          </a:prstGeom>
        </p:spPr>
      </p:pic>
      <p:graphicFrame>
        <p:nvGraphicFramePr>
          <p:cNvPr id="5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51" name="Csoportba foglalás 5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52" name="Téglalap 5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56" name="Téglalap 5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Téglalap 5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60" name="Téglalap 5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Téglalap 6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3" name="Csoportba foglalás 6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64" name="Téglalap 6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7" name="Csoportba foglalás 6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68" name="Téglalap 6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72" name="Csoportba foglalás 7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77" name="Téglalap 7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églalap 7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4" name="Téglalap 7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" name="Téglalap 7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Téglalap 7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0" name="Csoportba foglalás 7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81" name="Téglalap 8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Téglalap 8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Téglalap 8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85" name="Téglalap 8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8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Téglalap 8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89" name="Csoportba foglalás 8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9" name="Csoportba foglalás 10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10" name="Téglalap 10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11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Téglalap 11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3" name="Csoportba foglalás 11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14" name="Téglalap 11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Téglalap 11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7" name="Csoportba foglalás 11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18" name="Csoportba foglalás 11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9" name="Csoportba foglalás 11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6" name="Csoportba foglalás 12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3110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Élet a falun 2.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6884" y="202498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7418" y="277985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7417" y="3559610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7417" y="4327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8290610" y="3829197"/>
            <a:ext cx="603542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9002864" y="3847586"/>
            <a:ext cx="602801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28" y="4556486"/>
            <a:ext cx="604470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133355" y="3840863"/>
            <a:ext cx="605523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7578356" y="3824464"/>
            <a:ext cx="603542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849680" y="4540366"/>
            <a:ext cx="603542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135336" y="4560135"/>
            <a:ext cx="603542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5412999" y="4546708"/>
            <a:ext cx="603542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135336" y="943840"/>
            <a:ext cx="603542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5412999" y="1672430"/>
            <a:ext cx="603542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4695761" y="1665974"/>
            <a:ext cx="603542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978523" y="1665974"/>
            <a:ext cx="603542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3259762" y="945974"/>
            <a:ext cx="603542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5413740" y="3849409"/>
            <a:ext cx="602801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52402" y="3101522"/>
            <a:ext cx="602801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52402" y="2381522"/>
            <a:ext cx="602801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53488" y="1677016"/>
            <a:ext cx="60280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853488" y="945974"/>
            <a:ext cx="60280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3978523" y="939567"/>
            <a:ext cx="602801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3" y="1659567"/>
            <a:ext cx="604470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849680" y="3817070"/>
            <a:ext cx="605523" cy="7200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274215" y="1154666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</a:rPr>
              <a:t>Start</a:t>
            </a:r>
            <a:endParaRPr lang="hu-HU" sz="1400" b="1" dirty="0">
              <a:solidFill>
                <a:srgbClr val="00206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069161" y="4728632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516044" y="3158924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err="1" smtClean="0">
                <a:solidFill>
                  <a:srgbClr val="0070C0"/>
                </a:solidFill>
              </a:rPr>
              <a:t>Mozgal</a:t>
            </a:r>
            <a:r>
              <a:rPr lang="hu-HU" sz="1000" b="1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r>
              <a:rPr lang="hu-HU" sz="1000" b="1" dirty="0" err="1" smtClean="0">
                <a:solidFill>
                  <a:srgbClr val="0070C0"/>
                </a:solidFill>
              </a:rPr>
              <a:t>masabb</a:t>
            </a:r>
            <a:endParaRPr lang="hu-HU" sz="10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1000" b="1" dirty="0" smtClean="0">
                <a:solidFill>
                  <a:srgbClr val="0070C0"/>
                </a:solidFill>
              </a:rPr>
              <a:t>életvitel</a:t>
            </a:r>
            <a:endParaRPr lang="hu-HU" sz="10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778745" y="1815863"/>
            <a:ext cx="98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Kisebb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népsűrűség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51406" y="1008474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Nagyobb telek-</a:t>
            </a:r>
          </a:p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méretek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385624" y="2432223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Több</a:t>
            </a:r>
          </a:p>
          <a:p>
            <a:pPr algn="ctr"/>
            <a:r>
              <a:rPr lang="hu-HU" sz="1100" b="1" dirty="0">
                <a:solidFill>
                  <a:srgbClr val="0070C0"/>
                </a:solidFill>
              </a:rPr>
              <a:t>m</a:t>
            </a:r>
            <a:r>
              <a:rPr lang="hu-HU" sz="1100" b="1" dirty="0" smtClean="0">
                <a:solidFill>
                  <a:srgbClr val="0070C0"/>
                </a:solidFill>
              </a:rPr>
              <a:t>unka-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lehetőség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064985" y="3855466"/>
            <a:ext cx="1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Össze-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tartóbb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lakó-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közösség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224427" y="4605522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Kevesebb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s</a:t>
            </a:r>
            <a:r>
              <a:rPr lang="hu-HU" sz="1000" b="1" dirty="0" smtClean="0">
                <a:solidFill>
                  <a:srgbClr val="002060"/>
                </a:solidFill>
              </a:rPr>
              <a:t>zolgál-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tatás</a:t>
            </a: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11879"/>
          <a:stretch/>
        </p:blipFill>
        <p:spPr>
          <a:xfrm>
            <a:off x="679608" y="2586230"/>
            <a:ext cx="602801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 b="12122"/>
          <a:stretch/>
        </p:blipFill>
        <p:spPr>
          <a:xfrm>
            <a:off x="678867" y="3344166"/>
            <a:ext cx="60354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815863"/>
            <a:ext cx="604470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 b="1332"/>
          <a:stretch/>
        </p:blipFill>
        <p:spPr>
          <a:xfrm>
            <a:off x="680290" y="4064166"/>
            <a:ext cx="6055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Középületek 3.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715538" y="2571319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326478" y="4724596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099495" y="1905413"/>
            <a:ext cx="98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Rendőrség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107180" y="1813081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Bevásárló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központ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219014" y="1181747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Kórház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64984" y="4759409"/>
            <a:ext cx="1057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Óvoda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375111" y="1181747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Sorház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25041" y="2427686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Polgár-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m</a:t>
            </a:r>
            <a:r>
              <a:rPr lang="hu-HU" sz="1100" dirty="0" smtClean="0">
                <a:solidFill>
                  <a:srgbClr val="0070C0"/>
                </a:solidFill>
              </a:rPr>
              <a:t>esteri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hivatal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662377" y="3332509"/>
            <a:ext cx="98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Tűzoltóság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772769" y="408737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Iskola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787892" y="476088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Lakótelep</a:t>
            </a:r>
            <a:endParaRPr lang="hu-HU" sz="11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1038" y="5397710"/>
            <a:ext cx="607177" cy="72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1038" y="3075923"/>
            <a:ext cx="605721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78478" y="3850489"/>
            <a:ext cx="608281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8" y="4623144"/>
            <a:ext cx="604470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78478" y="5408177"/>
            <a:ext cx="607177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74928" y="5408629"/>
            <a:ext cx="607177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2249" y="5389015"/>
            <a:ext cx="607177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2028" y="5397710"/>
            <a:ext cx="607177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2028" y="5406405"/>
            <a:ext cx="60717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90253" y="5404934"/>
            <a:ext cx="607177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5479" y="5401691"/>
            <a:ext cx="607177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7165" y="5397710"/>
            <a:ext cx="60717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1609" y="5401960"/>
            <a:ext cx="60717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8709" y="5402409"/>
            <a:ext cx="607177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95027" y="5401960"/>
            <a:ext cx="60717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90165" y="3078284"/>
            <a:ext cx="60572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1609" y="3852480"/>
            <a:ext cx="60828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70063" y="3856251"/>
            <a:ext cx="608281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8709" y="3867092"/>
            <a:ext cx="608281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91089" y="3856987"/>
            <a:ext cx="608281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1038" y="3853234"/>
            <a:ext cx="608281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4" y="4619105"/>
            <a:ext cx="604470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8" y="4623144"/>
            <a:ext cx="604470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1" y="4620058"/>
            <a:ext cx="604470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8" y="4636089"/>
            <a:ext cx="604470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4" y="4625184"/>
            <a:ext cx="604470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8" y="4629434"/>
            <a:ext cx="604470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" y="4632318"/>
            <a:ext cx="604470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8" y="4629232"/>
            <a:ext cx="604470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7" y="4620357"/>
            <a:ext cx="604470" cy="720000"/>
          </a:xfrm>
          <a:prstGeom prst="rect">
            <a:avLst/>
          </a:prstGeom>
        </p:spPr>
      </p:pic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31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Középületek 3. </a:t>
            </a:r>
            <a:r>
              <a:rPr lang="hu-HU" dirty="0">
                <a:solidFill>
                  <a:srgbClr val="D71921"/>
                </a:solidFill>
              </a:rPr>
              <a:t>hibakerüléssel</a:t>
            </a:r>
            <a:r>
              <a:rPr lang="hu-HU" dirty="0" smtClean="0"/>
              <a:t>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41750" y="1869401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52284" y="2624271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52283" y="3404024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52283" y="4171491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3978143" y="3834939"/>
            <a:ext cx="607177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3260207" y="3828367"/>
            <a:ext cx="608281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76" y="3828367"/>
            <a:ext cx="604470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4701290" y="3840698"/>
            <a:ext cx="607177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5424409" y="4552552"/>
            <a:ext cx="60717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146466" y="4552552"/>
            <a:ext cx="60717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55657" y="4549924"/>
            <a:ext cx="60717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7584579" y="4553450"/>
            <a:ext cx="607177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8286905" y="4543905"/>
            <a:ext cx="607177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857011" y="2400227"/>
            <a:ext cx="60717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7576069" y="2394865"/>
            <a:ext cx="60717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8287456" y="2384437"/>
            <a:ext cx="60717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3972147" y="2388490"/>
            <a:ext cx="60717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4691205" y="2388490"/>
            <a:ext cx="60717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4686142" y="4552552"/>
            <a:ext cx="605721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8295415" y="3835886"/>
            <a:ext cx="608281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47728" y="3111553"/>
            <a:ext cx="608281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128670" y="2391675"/>
            <a:ext cx="608281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8286905" y="1672853"/>
            <a:ext cx="608281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52275" y="956390"/>
            <a:ext cx="608281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67" y="3828367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0" y="3104301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1664191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11" y="1664191"/>
            <a:ext cx="604470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76" y="952552"/>
            <a:ext cx="604470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1" y="936282"/>
            <a:ext cx="604470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2" y="936282"/>
            <a:ext cx="604470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4" y="942622"/>
            <a:ext cx="604470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67" y="942622"/>
            <a:ext cx="604470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3262767" y="1668490"/>
            <a:ext cx="605721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3254545" y="2392853"/>
            <a:ext cx="605721" cy="720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326478" y="4724596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099495" y="1905413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 smtClean="0">
                <a:solidFill>
                  <a:srgbClr val="002060"/>
                </a:solidFill>
              </a:rPr>
              <a:t>Rendőrség</a:t>
            </a:r>
            <a:endParaRPr lang="hu-HU" sz="1050" b="1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107180" y="1813081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Bevásárló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központ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219014" y="1181747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Kórház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64984" y="4759409"/>
            <a:ext cx="1057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Óvoda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375111" y="1181747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Sorház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21506" y="2451845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Polgár-</a:t>
            </a:r>
          </a:p>
          <a:p>
            <a:pPr algn="ctr"/>
            <a:r>
              <a:rPr lang="hu-HU" sz="1100" b="1" dirty="0">
                <a:solidFill>
                  <a:srgbClr val="002060"/>
                </a:solidFill>
              </a:rPr>
              <a:t>m</a:t>
            </a:r>
            <a:r>
              <a:rPr lang="hu-HU" sz="1100" b="1" dirty="0" smtClean="0">
                <a:solidFill>
                  <a:srgbClr val="002060"/>
                </a:solidFill>
              </a:rPr>
              <a:t>esteri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hivatal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662377" y="333250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 smtClean="0">
                <a:solidFill>
                  <a:srgbClr val="002060"/>
                </a:solidFill>
              </a:rPr>
              <a:t>Tűzoltóság</a:t>
            </a:r>
            <a:endParaRPr lang="hu-HU" sz="1050" b="1" dirty="0">
              <a:solidFill>
                <a:srgbClr val="00206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772769" y="408737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Iskola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787892" y="4760889"/>
            <a:ext cx="988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Lakótelep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715538" y="2571319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716522" y="1656282"/>
            <a:ext cx="605721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721348" y="2415610"/>
            <a:ext cx="608281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9" y="3180823"/>
            <a:ext cx="604470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715066" y="3946036"/>
            <a:ext cx="6071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Toronyház építési menete 4.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994775" y="1158663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472616" y="327957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385446" y="1751523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Függőleges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asbeton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szerkezet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3481" y="1813079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Mély-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alapozás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63412" y="2509414"/>
            <a:ext cx="1057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Térháló elemek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237183" y="3845490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Nyílászárók,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szigetelés,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akolás,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színezés 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68720" y="5387978"/>
            <a:ext cx="605721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66013" y="3867973"/>
            <a:ext cx="60717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71395" y="4630243"/>
            <a:ext cx="608281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" y="3094974"/>
            <a:ext cx="604470" cy="720000"/>
          </a:xfrm>
          <a:prstGeom prst="rect">
            <a:avLst/>
          </a:prstGeom>
        </p:spPr>
      </p:pic>
      <p:sp>
        <p:nvSpPr>
          <p:cNvPr id="60" name="Szövegdoboz 59"/>
          <p:cNvSpPr txBox="1"/>
          <p:nvPr/>
        </p:nvSpPr>
        <p:spPr>
          <a:xfrm>
            <a:off x="8099494" y="392032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rgbClr val="0070C0"/>
                </a:solidFill>
              </a:rPr>
              <a:t>Vizszintes</a:t>
            </a:r>
            <a:endParaRPr lang="hu-HU" sz="1000" dirty="0" smtClean="0">
              <a:solidFill>
                <a:srgbClr val="0070C0"/>
              </a:solidFill>
            </a:endParaRP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v</a:t>
            </a:r>
            <a:r>
              <a:rPr lang="hu-HU" sz="1000" dirty="0" smtClean="0">
                <a:solidFill>
                  <a:srgbClr val="0070C0"/>
                </a:solidFill>
              </a:rPr>
              <a:t>asbeton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szerkezet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3955" y="5386558"/>
            <a:ext cx="605721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0843" y="5380023"/>
            <a:ext cx="605721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67469" y="5386728"/>
            <a:ext cx="605721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1038" y="5393093"/>
            <a:ext cx="605721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3628" y="5397710"/>
            <a:ext cx="605721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1038" y="5388476"/>
            <a:ext cx="605721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8121" y="5398325"/>
            <a:ext cx="605721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7130" y="5388476"/>
            <a:ext cx="605721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7130" y="5388476"/>
            <a:ext cx="605721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8121" y="5393093"/>
            <a:ext cx="605721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7794" y="5388476"/>
            <a:ext cx="605721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1837" y="4620511"/>
            <a:ext cx="608281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5806" y="4627046"/>
            <a:ext cx="608281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4315" y="4623265"/>
            <a:ext cx="608281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8600" y="4628310"/>
            <a:ext cx="608281" cy="72000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7109" y="4633184"/>
            <a:ext cx="608281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65805" y="4628480"/>
            <a:ext cx="608281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70843" y="3871240"/>
            <a:ext cx="607177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77130" y="3870557"/>
            <a:ext cx="607177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66054" y="3874197"/>
            <a:ext cx="607177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64060" y="3858184"/>
            <a:ext cx="607177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62022" y="3867803"/>
            <a:ext cx="607177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4" y="3092266"/>
            <a:ext cx="604470" cy="720000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7" y="3098874"/>
            <a:ext cx="604470" cy="720000"/>
          </a:xfrm>
          <a:prstGeom prst="rect">
            <a:avLst/>
          </a:prstGeom>
        </p:spPr>
      </p:pic>
      <p:graphicFrame>
        <p:nvGraphicFramePr>
          <p:cNvPr id="85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86" name="Csoportba foglalás 85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87" name="Téglalap 8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Téglalap 8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Téglalap 8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99" name="Téglalap 9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Téglalap 9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Téglalap 10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2" name="Csoportba foglalás 101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103" name="Téglalap 10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Téglalap 10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Téglalap 10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6" name="Csoportba foglalás 105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107" name="Csoportba foglalás 10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12" name="Téglalap 11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Téglalap 11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5" name="Csoportba foglalás 114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116" name="Téglalap 11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Téglalap 11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9" name="Csoportba foglalás 118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124" name="Csoportba foglalás 12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5" name="Csoportba foglalás 12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38" name="Téglalap 13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6" name="Csoportba foglalás 12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35" name="Téglalap 13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6" name="Téglalap 13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Téglalap 13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7" name="Csoportba foglalás 1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32" name="Téglalap 13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Téglalap 13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8" name="Csoportba foglalás 1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29" name="Téglalap 1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4" name="Csoportba foglalás 143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45" name="Téglalap 14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Téglalap 14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53" name="Csoportba foglalás 152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58" name="Téglalap 15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Téglalap 15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0" name="Téglalap 15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54" name="Csoportba foglalás 153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55" name="Téglalap 1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6" name="Téglalap 1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7" name="Téglalap 1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1" name="Csoportba foglalás 160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62" name="Téglalap 1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Téglalap 1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Téglalap 1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5" name="Csoportba foglalás 164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66" name="Téglalap 1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7" name="Téglalap 1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8" name="Téglalap 1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176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Toronyház építési menete 4.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11580" y="1959582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22114" y="2714452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22113" y="3494205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22113" y="4261672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5436220" y="2398041"/>
            <a:ext cx="605721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4696034" y="3112299"/>
            <a:ext cx="60717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4694930" y="3834939"/>
            <a:ext cx="608281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53" y="3837980"/>
            <a:ext cx="604470" cy="720000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136317" y="2382542"/>
            <a:ext cx="605721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54018" y="3817136"/>
            <a:ext cx="605721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7576323" y="3824922"/>
            <a:ext cx="605721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8303523" y="3817136"/>
            <a:ext cx="605721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4698947" y="934154"/>
            <a:ext cx="605721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5405150" y="952357"/>
            <a:ext cx="605721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134246" y="952357"/>
            <a:ext cx="605721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856980" y="942296"/>
            <a:ext cx="605721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7576324" y="946328"/>
            <a:ext cx="605721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8305420" y="946328"/>
            <a:ext cx="605721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9015013" y="934922"/>
            <a:ext cx="605721" cy="72000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7568264" y="2381732"/>
            <a:ext cx="608281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870728" y="1662296"/>
            <a:ext cx="608281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132965" y="1670592"/>
            <a:ext cx="608281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5429479" y="1659236"/>
            <a:ext cx="608281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4697666" y="1659236"/>
            <a:ext cx="608281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3967291" y="1667787"/>
            <a:ext cx="608281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4702914" y="2392427"/>
            <a:ext cx="607177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8298639" y="3106814"/>
            <a:ext cx="607177" cy="720000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8298639" y="2381732"/>
            <a:ext cx="607177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7586076" y="1641908"/>
            <a:ext cx="607177" cy="720000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3963219" y="943031"/>
            <a:ext cx="607177" cy="720000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65" y="3104922"/>
            <a:ext cx="604470" cy="720000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65" y="3824922"/>
            <a:ext cx="6044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031645" y="1158663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472616" y="3279578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385145" y="1747031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Függőleges</a:t>
            </a:r>
          </a:p>
          <a:p>
            <a:pPr algn="ctr"/>
            <a:r>
              <a:rPr lang="hu-HU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asbeton</a:t>
            </a:r>
          </a:p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szerkezet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3481" y="1813079"/>
            <a:ext cx="916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Mély-</a:t>
            </a:r>
          </a:p>
          <a:p>
            <a:pPr algn="ctr"/>
            <a:r>
              <a:rPr lang="hu-HU" sz="1100" b="1" dirty="0" smtClean="0">
                <a:solidFill>
                  <a:srgbClr val="002060"/>
                </a:solidFill>
              </a:rPr>
              <a:t>alapozás</a:t>
            </a:r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63412" y="2546284"/>
            <a:ext cx="1057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Térháló elemek</a:t>
            </a:r>
            <a:endParaRPr lang="hu-HU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237183" y="3845490"/>
            <a:ext cx="98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Nyílászárók,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szigetelés,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v</a:t>
            </a:r>
            <a:r>
              <a:rPr lang="hu-HU" sz="1000" b="1" dirty="0" smtClean="0">
                <a:solidFill>
                  <a:srgbClr val="002060"/>
                </a:solidFill>
              </a:rPr>
              <a:t>akolás,</a:t>
            </a:r>
          </a:p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színezés </a:t>
            </a:r>
            <a:endParaRPr lang="hu-HU" sz="1000" b="1" dirty="0">
              <a:solidFill>
                <a:srgbClr val="002060"/>
              </a:solidFill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8099494" y="392032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Vízszintes</a:t>
            </a:r>
          </a:p>
          <a:p>
            <a:pPr algn="ctr"/>
            <a:r>
              <a:rPr lang="hu-HU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asbeton</a:t>
            </a:r>
          </a:p>
          <a:p>
            <a:pPr algn="ctr"/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szerkezet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9" name="Kép 8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 b="12150"/>
          <a:stretch/>
        </p:blipFill>
        <p:spPr>
          <a:xfrm>
            <a:off x="676886" y="2523729"/>
            <a:ext cx="607177" cy="720000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184"/>
          <a:stretch/>
        </p:blipFill>
        <p:spPr>
          <a:xfrm>
            <a:off x="678343" y="4040889"/>
            <a:ext cx="605721" cy="720000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 b="12274"/>
          <a:stretch/>
        </p:blipFill>
        <p:spPr>
          <a:xfrm>
            <a:off x="678312" y="3303482"/>
            <a:ext cx="608281" cy="720000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1751045"/>
            <a:ext cx="604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0000"/>
            <a:ext cx="8543925" cy="450262"/>
          </a:xfrm>
        </p:spPr>
        <p:txBody>
          <a:bodyPr>
            <a:normAutofit/>
          </a:bodyPr>
          <a:lstStyle/>
          <a:p>
            <a:r>
              <a:rPr lang="hu-HU" dirty="0" smtClean="0"/>
              <a:t>Város jellemzői 5.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2628"/>
              </p:ext>
            </p:extLst>
          </p:nvPr>
        </p:nvGraphicFramePr>
        <p:xfrm>
          <a:off x="3197107" y="948113"/>
          <a:ext cx="648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74292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22459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24588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721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818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505440" y="328634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515974" y="4041213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515973" y="4820966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515973" y="5588433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8506" y="367489"/>
            <a:ext cx="3201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000" b="1" dirty="0">
                <a:solidFill>
                  <a:srgbClr val="0070C0"/>
                </a:solidFill>
              </a:rPr>
              <a:t>Labirintus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A feladat: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Juss el a START mezőtől a CÉL mezőig, a négy irányt követve (fel, le, jobbra, balra), azonban átlósan nem léphetsz. Az egyes irányokat minden esetben más-más színű </a:t>
            </a:r>
            <a:r>
              <a:rPr lang="hu-HU" sz="1000" dirty="0" err="1">
                <a:solidFill>
                  <a:srgbClr val="0070C0"/>
                </a:solidFill>
              </a:rPr>
              <a:t>ArTeC</a:t>
            </a:r>
            <a:r>
              <a:rPr lang="hu-HU" sz="1000" dirty="0">
                <a:solidFill>
                  <a:srgbClr val="0070C0"/>
                </a:solidFill>
              </a:rPr>
              <a:t> </a:t>
            </a:r>
            <a:r>
              <a:rPr lang="hu-HU" sz="1000" dirty="0" err="1">
                <a:solidFill>
                  <a:srgbClr val="0070C0"/>
                </a:solidFill>
              </a:rPr>
              <a:t>Blocks</a:t>
            </a:r>
            <a:r>
              <a:rPr lang="hu-HU" sz="1000" dirty="0">
                <a:solidFill>
                  <a:srgbClr val="0070C0"/>
                </a:solidFill>
              </a:rPr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1000" dirty="0" err="1">
                <a:solidFill>
                  <a:srgbClr val="0070C0"/>
                </a:solidFill>
              </a:rPr>
              <a:t>gyűjtsd</a:t>
            </a:r>
            <a:r>
              <a:rPr lang="hu-HU" sz="1000" dirty="0">
                <a:solidFill>
                  <a:srgbClr val="0070C0"/>
                </a:solidFill>
              </a:rPr>
              <a:t> össze a pálya címéhez kapcsolódó elemeket. </a:t>
            </a:r>
          </a:p>
          <a:p>
            <a:pPr lvl="0"/>
            <a:r>
              <a:rPr lang="hu-HU" sz="1000" dirty="0">
                <a:solidFill>
                  <a:srgbClr val="0070C0"/>
                </a:solidFill>
              </a:rPr>
              <a:t>Figyelj: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A 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rgbClr val="0070C0"/>
                </a:solidFill>
              </a:rPr>
              <a:t>Egyéb esetekben több jó megoldás is létezik!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971991" y="1874634"/>
            <a:ext cx="5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Start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75689" y="4737062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820801" y="2448208"/>
            <a:ext cx="98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Nagyobb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n</a:t>
            </a:r>
            <a:r>
              <a:rPr lang="hu-HU" sz="1000" dirty="0" smtClean="0">
                <a:solidFill>
                  <a:srgbClr val="0070C0"/>
                </a:solidFill>
              </a:rPr>
              <a:t>ép-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sűrűség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97923" y="927831"/>
            <a:ext cx="98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Össze-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t</a:t>
            </a:r>
            <a:r>
              <a:rPr lang="hu-HU" sz="1100" dirty="0" smtClean="0">
                <a:solidFill>
                  <a:srgbClr val="0070C0"/>
                </a:solidFill>
              </a:rPr>
              <a:t>artozóbb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l</a:t>
            </a:r>
            <a:r>
              <a:rPr lang="hu-HU" sz="1100" dirty="0" smtClean="0">
                <a:solidFill>
                  <a:srgbClr val="0070C0"/>
                </a:solidFill>
              </a:rPr>
              <a:t>akó-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közösség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383799" y="1097107"/>
            <a:ext cx="98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Magasabb telekárak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195133" y="2425125"/>
            <a:ext cx="105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Több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munka-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lehetőség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366565" y="4041213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Kisebb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telekméret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078892" y="3154348"/>
            <a:ext cx="988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Mozgal-masabb</a:t>
            </a:r>
            <a:endParaRPr lang="hu-HU" sz="1100" dirty="0" smtClean="0">
              <a:solidFill>
                <a:srgbClr val="0070C0"/>
              </a:solidFill>
            </a:endParaRP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életvitel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97923" y="4561597"/>
            <a:ext cx="9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Kulturális-,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ipari-, 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kereskedelmi </a:t>
            </a:r>
          </a:p>
          <a:p>
            <a:pPr algn="ctr"/>
            <a:r>
              <a:rPr lang="hu-HU" sz="900" dirty="0" smtClean="0">
                <a:solidFill>
                  <a:srgbClr val="0070C0"/>
                </a:solidFill>
              </a:rPr>
              <a:t>központ</a:t>
            </a:r>
            <a:endParaRPr lang="hu-HU" sz="900" dirty="0">
              <a:solidFill>
                <a:srgbClr val="0070C0"/>
              </a:solidFill>
            </a:endParaRPr>
          </a:p>
        </p:txBody>
      </p:sp>
      <p:graphicFrame>
        <p:nvGraphicFramePr>
          <p:cNvPr id="60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14055"/>
              </p:ext>
            </p:extLst>
          </p:nvPr>
        </p:nvGraphicFramePr>
        <p:xfrm>
          <a:off x="3197107" y="5394361"/>
          <a:ext cx="6480000" cy="7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362259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pSp>
        <p:nvGrpSpPr>
          <p:cNvPr id="61" name="Csoportba foglalás 60"/>
          <p:cNvGrpSpPr/>
          <p:nvPr/>
        </p:nvGrpSpPr>
        <p:grpSpPr>
          <a:xfrm>
            <a:off x="3871736" y="5505731"/>
            <a:ext cx="609600" cy="180642"/>
            <a:chOff x="734437" y="5519804"/>
            <a:chExt cx="609600" cy="180642"/>
          </a:xfrm>
        </p:grpSpPr>
        <p:sp>
          <p:nvSpPr>
            <p:cNvPr id="62" name="Téglalap 6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230031" y="5505731"/>
            <a:ext cx="609600" cy="180642"/>
            <a:chOff x="734437" y="5519804"/>
            <a:chExt cx="609600" cy="180642"/>
          </a:xfrm>
        </p:grpSpPr>
        <p:sp>
          <p:nvSpPr>
            <p:cNvPr id="66" name="Téglalap 6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4513441" y="5501799"/>
            <a:ext cx="609600" cy="180642"/>
            <a:chOff x="734437" y="5519804"/>
            <a:chExt cx="609600" cy="180642"/>
          </a:xfrm>
        </p:grpSpPr>
        <p:sp>
          <p:nvSpPr>
            <p:cNvPr id="70" name="Téglalap 6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5158064" y="5500514"/>
            <a:ext cx="609600" cy="180642"/>
            <a:chOff x="734437" y="5519804"/>
            <a:chExt cx="609600" cy="180642"/>
          </a:xfrm>
        </p:grpSpPr>
        <p:sp>
          <p:nvSpPr>
            <p:cNvPr id="74" name="Téglalap 7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5799769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6441474" y="5500514"/>
            <a:ext cx="1251305" cy="180642"/>
            <a:chOff x="5835549" y="5500514"/>
            <a:chExt cx="1251305" cy="180642"/>
          </a:xfrm>
        </p:grpSpPr>
        <p:grpSp>
          <p:nvGrpSpPr>
            <p:cNvPr id="82" name="Csoportba foglalás 8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7" name="Téglalap 8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3" name="Csoportba foglalás 8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3873195" y="5811009"/>
            <a:ext cx="609600" cy="180642"/>
            <a:chOff x="734437" y="5519804"/>
            <a:chExt cx="609600" cy="180642"/>
          </a:xfrm>
        </p:grpSpPr>
        <p:sp>
          <p:nvSpPr>
            <p:cNvPr id="91" name="Téglalap 9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Téglalap 9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Téglalap 9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3231490" y="5811009"/>
            <a:ext cx="609600" cy="180642"/>
            <a:chOff x="734437" y="5519804"/>
            <a:chExt cx="609600" cy="180642"/>
          </a:xfrm>
        </p:grpSpPr>
        <p:sp>
          <p:nvSpPr>
            <p:cNvPr id="95" name="Téglalap 9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Téglalap 9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Téglalap 9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" name="Csoportba foglalás 97"/>
          <p:cNvGrpSpPr/>
          <p:nvPr/>
        </p:nvGrpSpPr>
        <p:grpSpPr>
          <a:xfrm>
            <a:off x="4513441" y="5809082"/>
            <a:ext cx="3179338" cy="181927"/>
            <a:chOff x="734437" y="5518519"/>
            <a:chExt cx="3179338" cy="181927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0" name="Csoportba foglalás 9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1" name="Csoportba foglalás 10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2" name="Csoportba foglalás 10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9" name="Csoportba foglalás 118"/>
          <p:cNvGrpSpPr/>
          <p:nvPr/>
        </p:nvGrpSpPr>
        <p:grpSpPr>
          <a:xfrm>
            <a:off x="8365571" y="5500514"/>
            <a:ext cx="609600" cy="180642"/>
            <a:chOff x="734437" y="5519804"/>
            <a:chExt cx="609600" cy="180642"/>
          </a:xfrm>
        </p:grpSpPr>
        <p:sp>
          <p:nvSpPr>
            <p:cNvPr id="120" name="Téglalap 11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Téglalap 12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3" name="Csoportba foglalás 122"/>
          <p:cNvGrpSpPr/>
          <p:nvPr/>
        </p:nvGrpSpPr>
        <p:grpSpPr>
          <a:xfrm>
            <a:off x="7723866" y="5500514"/>
            <a:ext cx="609600" cy="180642"/>
            <a:chOff x="734437" y="5519804"/>
            <a:chExt cx="609600" cy="180642"/>
          </a:xfrm>
        </p:grpSpPr>
        <p:sp>
          <p:nvSpPr>
            <p:cNvPr id="124" name="Téglalap 12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12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Téglalap 12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7722196" y="5805293"/>
            <a:ext cx="1251305" cy="180642"/>
            <a:chOff x="5835549" y="5500514"/>
            <a:chExt cx="1251305" cy="180642"/>
          </a:xfrm>
        </p:grpSpPr>
        <p:grpSp>
          <p:nvGrpSpPr>
            <p:cNvPr id="128" name="Csoportba foglalás 12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3" name="Téglalap 13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13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0" name="Téglalap 12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Téglalap 13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13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6" name="Csoportba foglalás 135"/>
          <p:cNvGrpSpPr/>
          <p:nvPr/>
        </p:nvGrpSpPr>
        <p:grpSpPr>
          <a:xfrm>
            <a:off x="9013907" y="5499872"/>
            <a:ext cx="609600" cy="180642"/>
            <a:chOff x="734437" y="5519804"/>
            <a:chExt cx="609600" cy="180642"/>
          </a:xfrm>
        </p:grpSpPr>
        <p:sp>
          <p:nvSpPr>
            <p:cNvPr id="137" name="Téglalap 13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Téglalap 13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0" name="Csoportba foglalás 139"/>
          <p:cNvGrpSpPr/>
          <p:nvPr/>
        </p:nvGrpSpPr>
        <p:grpSpPr>
          <a:xfrm>
            <a:off x="9010040" y="5804651"/>
            <a:ext cx="609600" cy="180642"/>
            <a:chOff x="734437" y="5519804"/>
            <a:chExt cx="609600" cy="180642"/>
          </a:xfrm>
        </p:grpSpPr>
        <p:sp>
          <p:nvSpPr>
            <p:cNvPr id="141" name="Téglalap 14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Téglalap 14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Téglalap 14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4" name="Szövegdoboz 143"/>
          <p:cNvSpPr txBox="1"/>
          <p:nvPr/>
        </p:nvSpPr>
        <p:spPr>
          <a:xfrm>
            <a:off x="8820801" y="3921284"/>
            <a:ext cx="988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Kevesebb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szolgáltatás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145" name="Kép 14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63156"/>
            <a:ext cx="606356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661019"/>
            <a:ext cx="604470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74010" y="3070946"/>
            <a:ext cx="607795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684255" y="5454230"/>
            <a:ext cx="604911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9" y="3867538"/>
            <a:ext cx="606356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9" y="3863156"/>
            <a:ext cx="606356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" y="3865482"/>
            <a:ext cx="606356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6" y="3878131"/>
            <a:ext cx="606356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5" y="3867049"/>
            <a:ext cx="606356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2" y="3875888"/>
            <a:ext cx="606356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" y="3871887"/>
            <a:ext cx="606356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869522"/>
            <a:ext cx="606356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71485" y="3073388"/>
            <a:ext cx="607795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80318" y="3077679"/>
            <a:ext cx="607795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71484" y="3075144"/>
            <a:ext cx="607795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80317" y="3077563"/>
            <a:ext cx="607795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3" y="4651968"/>
            <a:ext cx="604470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0" y="4655007"/>
            <a:ext cx="604470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7" y="4645643"/>
            <a:ext cx="604470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5" y="4647677"/>
            <a:ext cx="604470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7" y="4652203"/>
            <a:ext cx="604470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8" y="4661019"/>
            <a:ext cx="604470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0" y="4652085"/>
            <a:ext cx="604470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0" y="4656286"/>
            <a:ext cx="604470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9" y="4652027"/>
            <a:ext cx="604470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680317" y="5461217"/>
            <a:ext cx="604911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680909" y="5468204"/>
            <a:ext cx="604911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671483" y="3070306"/>
            <a:ext cx="607795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1392"/>
          <a:stretch/>
        </p:blipFill>
        <p:spPr>
          <a:xfrm>
            <a:off x="680909" y="5468204"/>
            <a:ext cx="604911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8" y="4661195"/>
            <a:ext cx="604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810</TotalTime>
  <Words>1722</Words>
  <Application>Microsoft Office PowerPoint</Application>
  <PresentationFormat>A4 (210x297 mm)</PresentationFormat>
  <Paragraphs>562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Helvetica</vt:lpstr>
      <vt:lpstr>Trebuchet MS</vt:lpstr>
      <vt:lpstr>Office-téma</vt:lpstr>
      <vt:lpstr>Építkezés menete 1.</vt:lpstr>
      <vt:lpstr>Építkezés menete 1. - megoldás</vt:lpstr>
      <vt:lpstr>Élet a falun 2.</vt:lpstr>
      <vt:lpstr>Élet a falun 2. hibakerüléssel - megoldás</vt:lpstr>
      <vt:lpstr>Középületek 3.</vt:lpstr>
      <vt:lpstr>Középületek 3. hibakerüléssel - megoldás</vt:lpstr>
      <vt:lpstr>Toronyház építési menete 4.</vt:lpstr>
      <vt:lpstr>Toronyház építési menete 4. - megoldás</vt:lpstr>
      <vt:lpstr>Város jellemzői 5.</vt:lpstr>
      <vt:lpstr>Város jellemzői 5. hibakerüléssel - megoldás</vt:lpstr>
      <vt:lpstr>Zöldséges kert 6.</vt:lpstr>
      <vt:lpstr>Zöldséges kert 6. hibakerüléssel - megoldás</vt:lpstr>
      <vt:lpstr>A papír 7.</vt:lpstr>
      <vt:lpstr>A papír 7. hibakerüléssel - megoldás</vt:lpstr>
      <vt:lpstr>Anyagok a természetben 8.</vt:lpstr>
      <vt:lpstr>Anyagok a természetben 8. hibakerüléssel - megoldás</vt:lpstr>
      <vt:lpstr>A gyümölcsös jellemzői 9. </vt:lpstr>
      <vt:lpstr>A gyümölcsös jellemzői 9. hibakerüléssel - megoldás </vt:lpstr>
      <vt:lpstr>Az őszi-téli kertészkedés 10.</vt:lpstr>
      <vt:lpstr>Az őszi-téli kertészkedés 10. hibakerüléssel - megoldás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65</cp:revision>
  <cp:lastPrinted>2023-06-29T16:35:34Z</cp:lastPrinted>
  <dcterms:created xsi:type="dcterms:W3CDTF">2023-05-16T14:11:30Z</dcterms:created>
  <dcterms:modified xsi:type="dcterms:W3CDTF">2023-07-05T15:01:24Z</dcterms:modified>
</cp:coreProperties>
</file>