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3" r:id="rId3"/>
    <p:sldId id="261" r:id="rId4"/>
    <p:sldId id="262" r:id="rId5"/>
    <p:sldId id="294" r:id="rId6"/>
    <p:sldId id="264" r:id="rId7"/>
    <p:sldId id="263" r:id="rId8"/>
    <p:sldId id="266" r:id="rId9"/>
    <p:sldId id="295" r:id="rId10"/>
    <p:sldId id="265" r:id="rId11"/>
    <p:sldId id="278" r:id="rId12"/>
    <p:sldId id="277" r:id="rId13"/>
    <p:sldId id="296" r:id="rId14"/>
    <p:sldId id="279" r:id="rId15"/>
    <p:sldId id="276" r:id="rId16"/>
    <p:sldId id="297" r:id="rId17"/>
    <p:sldId id="282" r:id="rId18"/>
    <p:sldId id="280" r:id="rId19"/>
    <p:sldId id="283" r:id="rId20"/>
    <p:sldId id="287" r:id="rId21"/>
    <p:sldId id="288" r:id="rId22"/>
    <p:sldId id="281" r:id="rId23"/>
    <p:sldId id="286" r:id="rId24"/>
    <p:sldId id="284" r:id="rId25"/>
    <p:sldId id="298" r:id="rId26"/>
    <p:sldId id="290" r:id="rId27"/>
    <p:sldId id="285" r:id="rId28"/>
    <p:sldId id="299" r:id="rId29"/>
    <p:sldId id="292" r:id="rId30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8FF"/>
    <a:srgbClr val="FFF101"/>
    <a:srgbClr val="1074BC"/>
    <a:srgbClr val="40AE49"/>
    <a:srgbClr val="EE1D23"/>
    <a:srgbClr val="EE1921"/>
    <a:srgbClr val="DEDEDE"/>
    <a:srgbClr val="F6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787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28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750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83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027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620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14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361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370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414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2023. 06. 29.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43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31C27C0D-4B84-5FCC-B7D3-905807207242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6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450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829896"/>
            <a:ext cx="8543925" cy="1307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6821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2.jpeg"/><Relationship Id="rId5" Type="http://schemas.openxmlformats.org/officeDocument/2006/relationships/image" Target="../media/image8.png"/><Relationship Id="rId10" Type="http://schemas.openxmlformats.org/officeDocument/2006/relationships/image" Target="../media/image31.jpeg"/><Relationship Id="rId4" Type="http://schemas.openxmlformats.org/officeDocument/2006/relationships/image" Target="../media/image3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6.jpeg"/><Relationship Id="rId5" Type="http://schemas.openxmlformats.org/officeDocument/2006/relationships/image" Target="../media/image8.png"/><Relationship Id="rId10" Type="http://schemas.openxmlformats.org/officeDocument/2006/relationships/image" Target="../media/image35.jpeg"/><Relationship Id="rId4" Type="http://schemas.openxmlformats.org/officeDocument/2006/relationships/image" Target="../media/image3.pn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6.jpeg"/><Relationship Id="rId5" Type="http://schemas.openxmlformats.org/officeDocument/2006/relationships/image" Target="../media/image8.png"/><Relationship Id="rId10" Type="http://schemas.openxmlformats.org/officeDocument/2006/relationships/image" Target="../media/image35.jpeg"/><Relationship Id="rId4" Type="http://schemas.openxmlformats.org/officeDocument/2006/relationships/image" Target="../media/image3.pn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.pn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2.jpeg"/><Relationship Id="rId5" Type="http://schemas.openxmlformats.org/officeDocument/2006/relationships/image" Target="../media/image39.png"/><Relationship Id="rId10" Type="http://schemas.openxmlformats.org/officeDocument/2006/relationships/image" Target="../media/image45.jpeg"/><Relationship Id="rId4" Type="http://schemas.openxmlformats.org/officeDocument/2006/relationships/image" Target="../media/image3.png"/><Relationship Id="rId9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9.jpeg"/><Relationship Id="rId5" Type="http://schemas.openxmlformats.org/officeDocument/2006/relationships/image" Target="../media/image39.png"/><Relationship Id="rId10" Type="http://schemas.openxmlformats.org/officeDocument/2006/relationships/image" Target="../media/image48.jpeg"/><Relationship Id="rId4" Type="http://schemas.openxmlformats.org/officeDocument/2006/relationships/image" Target="../media/image3.pn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9.jpeg"/><Relationship Id="rId5" Type="http://schemas.openxmlformats.org/officeDocument/2006/relationships/image" Target="../media/image39.png"/><Relationship Id="rId10" Type="http://schemas.openxmlformats.org/officeDocument/2006/relationships/image" Target="../media/image48.jpeg"/><Relationship Id="rId4" Type="http://schemas.openxmlformats.org/officeDocument/2006/relationships/image" Target="../media/image3.pn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7.jpe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12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5.jpeg"/><Relationship Id="rId5" Type="http://schemas.openxmlformats.org/officeDocument/2006/relationships/image" Target="../media/image53.jpeg"/><Relationship Id="rId10" Type="http://schemas.openxmlformats.org/officeDocument/2006/relationships/image" Target="../media/image54.jpeg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7.jpe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5.jpeg"/><Relationship Id="rId5" Type="http://schemas.openxmlformats.org/officeDocument/2006/relationships/image" Target="../media/image39.png"/><Relationship Id="rId10" Type="http://schemas.openxmlformats.org/officeDocument/2006/relationships/image" Target="../media/image54.jpeg"/><Relationship Id="rId4" Type="http://schemas.openxmlformats.org/officeDocument/2006/relationships/image" Target="../media/image3.png"/><Relationship Id="rId9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2.jpe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60.jpeg"/><Relationship Id="rId5" Type="http://schemas.openxmlformats.org/officeDocument/2006/relationships/image" Target="../media/image39.png"/><Relationship Id="rId10" Type="http://schemas.openxmlformats.org/officeDocument/2006/relationships/image" Target="../media/image59.jpe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2.jpe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60.jpeg"/><Relationship Id="rId5" Type="http://schemas.openxmlformats.org/officeDocument/2006/relationships/image" Target="../media/image39.png"/><Relationship Id="rId10" Type="http://schemas.openxmlformats.org/officeDocument/2006/relationships/image" Target="../media/image59.jpe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6.jpe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.jpeg"/><Relationship Id="rId5" Type="http://schemas.openxmlformats.org/officeDocument/2006/relationships/image" Target="../media/image8.png"/><Relationship Id="rId15" Type="http://schemas.openxmlformats.org/officeDocument/2006/relationships/image" Target="../media/image23.jpeg"/><Relationship Id="rId10" Type="http://schemas.openxmlformats.org/officeDocument/2006/relationships/image" Target="../media/image14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0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image" Target="../media/image27.png"/><Relationship Id="rId10" Type="http://schemas.openxmlformats.org/officeDocument/2006/relationships/image" Target="../media/image23.jpe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2.jpeg"/><Relationship Id="rId5" Type="http://schemas.openxmlformats.org/officeDocument/2006/relationships/image" Target="../media/image8.png"/><Relationship Id="rId10" Type="http://schemas.openxmlformats.org/officeDocument/2006/relationships/image" Target="../media/image31.jpeg"/><Relationship Id="rId4" Type="http://schemas.openxmlformats.org/officeDocument/2006/relationships/image" Target="../media/image3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Lakóépületek 1. a.)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918741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400" b="1" dirty="0" smtClean="0">
                          <a:solidFill>
                            <a:srgbClr val="0070C0"/>
                          </a:solidFill>
                        </a:rPr>
                        <a:t>Start</a:t>
                      </a: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Cél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3" t="11551" r="17591" b="20861"/>
          <a:stretch/>
        </p:blipFill>
        <p:spPr>
          <a:xfrm>
            <a:off x="3398518" y="2666343"/>
            <a:ext cx="648000" cy="58029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6868"/>
          <a:stretch/>
        </p:blipFill>
        <p:spPr>
          <a:xfrm>
            <a:off x="5549560" y="1951771"/>
            <a:ext cx="648000" cy="5562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28" y="1370028"/>
            <a:ext cx="648000" cy="35336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92" y="3473672"/>
            <a:ext cx="648000" cy="396900"/>
          </a:xfrm>
          <a:prstGeom prst="rect">
            <a:avLst/>
          </a:prstGeom>
        </p:spPr>
      </p:pic>
      <p:sp>
        <p:nvSpPr>
          <p:cNvPr id="27" name="Téglalap 26">
            <a:extLst>
              <a:ext uri="{FF2B5EF4-FFF2-40B4-BE49-F238E27FC236}">
                <a16:creationId xmlns:a16="http://schemas.microsoft.com/office/drawing/2014/main" id="{7F541EFA-6832-B3E5-3AF8-11E958A76BF5}"/>
              </a:ext>
            </a:extLst>
          </p:cNvPr>
          <p:cNvSpPr/>
          <p:nvPr/>
        </p:nvSpPr>
        <p:spPr>
          <a:xfrm>
            <a:off x="609566" y="1510044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624308D8-538F-63E0-0E42-30135A76E50F}"/>
              </a:ext>
            </a:extLst>
          </p:cNvPr>
          <p:cNvSpPr/>
          <p:nvPr/>
        </p:nvSpPr>
        <p:spPr>
          <a:xfrm>
            <a:off x="609566" y="2224508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083EE540-1A8C-4AFA-F012-28CB9CBF026E}"/>
              </a:ext>
            </a:extLst>
          </p:cNvPr>
          <p:cNvSpPr/>
          <p:nvPr/>
        </p:nvSpPr>
        <p:spPr>
          <a:xfrm>
            <a:off x="628653" y="2911315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8" y="1451251"/>
            <a:ext cx="60447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0" y="2231925"/>
            <a:ext cx="620426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617975" y="2975126"/>
            <a:ext cx="601648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628653" y="3738354"/>
            <a:ext cx="604756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3" y="1451251"/>
            <a:ext cx="604470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302" y="1447189"/>
            <a:ext cx="603556" cy="71939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265" y="2977181"/>
            <a:ext cx="603556" cy="71939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653" y="2971824"/>
            <a:ext cx="603556" cy="71939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708" y="2982766"/>
            <a:ext cx="603556" cy="71939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653" y="2975736"/>
            <a:ext cx="603556" cy="71939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6802" y="2238240"/>
            <a:ext cx="615749" cy="71939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2085" y="2235413"/>
            <a:ext cx="615749" cy="71939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5388" y="2235413"/>
            <a:ext cx="615749" cy="7193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3145" y="1453817"/>
            <a:ext cx="603556" cy="719390"/>
          </a:xfrm>
          <a:prstGeom prst="rect">
            <a:avLst/>
          </a:prstGeom>
        </p:spPr>
      </p:pic>
      <p:grpSp>
        <p:nvGrpSpPr>
          <p:cNvPr id="12" name="Csoportba foglalás 11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10" name="Csoportba foglalás 9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8" name="Téglalap 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Téglalap 4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" name="Téglalap 4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0" name="Csoportba foglalás 4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51" name="Téglalap 5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Téglalap 5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Téglalap 5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4" name="Csoportba foglalás 5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55" name="Téglalap 5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Téglalap 5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Téglalap 5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8" name="Csoportba foglalás 57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59" name="Téglalap 5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5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" name="Téglalap 6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2" name="Csoportba foglalás 61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63" name="Téglalap 6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" name="Téglalap 6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67" name="Csoportba foglalás 66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84" name="Téglalap 8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5" name="Téglalap 8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Téglalap 8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8" name="Csoportba foglalás 67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81" name="Téglalap 8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Téglalap 8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Téglalap 8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9" name="Csoportba foglalás 68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78" name="Téglalap 7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Téglalap 7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70" name="Csoportba foglalás 69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75" name="Téglalap 7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6" name="Téglalap 7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1" name="Csoportba foglalás 70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72" name="Téglalap 7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" name="Téglalap 7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" name="Téglalap 7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7" name="Csoportba foglalás 86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88" name="Csoportba foglalás 87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5" name="Téglalap 10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9" name="Csoportba foglalás 88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2" name="Téglalap 10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" name="Téglalap 10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0" name="Csoportba foglalás 89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99" name="Téglalap 9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" name="Téglalap 9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1" name="Csoportba foglalás 90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96" name="Téglalap 9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Téglalap 9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2" name="Csoportba foglalás 91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3" name="Téglalap 9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4" name="Téglalap 9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5" name="Téglalap 9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08" name="Csoportba foglalás 107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109" name="Csoportba foglalás 10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0" name="Csoportba foglalás 10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1" name="Csoportba foglalás 11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20" name="Téglalap 11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Téglalap 12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Téglalap 12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2" name="Csoportba foglalás 11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17" name="Téglalap 11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" name="Téglalap 11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3" name="Csoportba foglalás 11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14" name="Téglalap 11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" name="Téglalap 11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0" name="Csoportba foglalás 129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35" name="Téglalap 13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7" name="Téglalap 13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1" name="Csoportba foglalás 130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32" name="Téglalap 13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4" name="Téglalap 13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8" name="Csoportba foglalás 137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39" name="Csoportba foglalás 138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4" name="Téglalap 14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5" name="Téglalap 14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6" name="Téglalap 14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40" name="Csoportba foglalás 139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41" name="Téglalap 14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Téglalap 14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3" name="Téglalap 14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7" name="Csoportba foglalás 146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48" name="Téglalap 14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Téglalap 14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1" name="Csoportba foglalás 150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52" name="Téglalap 15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3" name="Téglalap 15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4" name="Téglalap 15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5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26235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Élet a falun 4 b.)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12290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6" y="1375748"/>
            <a:ext cx="60447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6" y="2174521"/>
            <a:ext cx="620426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585388" y="2973294"/>
            <a:ext cx="601648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582280" y="3772067"/>
            <a:ext cx="604756" cy="720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709312" y="2044799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4953000" y="2052521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5" y="1369559"/>
            <a:ext cx="604470" cy="72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8" y="1378466"/>
            <a:ext cx="604470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9" y="1389152"/>
            <a:ext cx="604470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7" y="1365925"/>
            <a:ext cx="604470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7" y="1365925"/>
            <a:ext cx="604470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577274" y="2965440"/>
            <a:ext cx="601648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580987" y="2968876"/>
            <a:ext cx="601648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589364" y="2968876"/>
            <a:ext cx="601648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582398" y="2953801"/>
            <a:ext cx="601648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1" y="2185207"/>
            <a:ext cx="620426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1" y="2187394"/>
            <a:ext cx="620426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3" y="2180341"/>
            <a:ext cx="620426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3" y="2180393"/>
            <a:ext cx="620426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2" y="2173469"/>
            <a:ext cx="620426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573720" y="3780023"/>
            <a:ext cx="604756" cy="720000"/>
          </a:xfrm>
          <a:prstGeom prst="rect">
            <a:avLst/>
          </a:prstGeom>
        </p:spPr>
      </p:pic>
      <p:grpSp>
        <p:nvGrpSpPr>
          <p:cNvPr id="43" name="Csoportba foglalás 42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44" name="Csoportba foglalás 43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61" name="Téglalap 6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" name="Téglalap 6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" name="Téglalap 6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5" name="Csoportba foglalás 44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58" name="Téglalap 5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" name="Téglalap 5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5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6" name="Csoportba foglalás 45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55" name="Téglalap 5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Téglalap 5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Téglalap 5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7" name="Csoportba foglalás 4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52" name="Téglalap 5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Téglalap 5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Téglalap 5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8" name="Csoportba foglalás 4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49" name="Téglalap 4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" name="Téglalap 4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" name="Téglalap 5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64" name="Csoportba foglalás 63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65" name="Téglalap 6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Téglalap 6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8" name="Csoportba foglalás 67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69" name="Téglalap 6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Téglalap 6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2" name="Csoportba foglalás 71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73" name="Téglalap 7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Téglalap 7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6" name="Csoportba foglalás 75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77" name="Csoportba foglalás 76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8" name="Csoportba foglalás 77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5" name="Csoportba foglalás 84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86" name="Csoportba foglalás 85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8" name="Csoportba foglalás 87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9" name="Csoportba foglalás 88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94" name="Téglalap 9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5" name="Téglalap 9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Téglalap 9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0" name="Csoportba foglalás 89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1" name="Téglalap 9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2" name="Téglalap 9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3" name="Téglalap 9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06" name="Csoportba foglalás 105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107" name="Csoportba foglalás 106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24" name="Téglalap 12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6" name="Téglalap 12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8" name="Csoportba foglalás 107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21" name="Téglalap 12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Téglalap 12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Téglalap 12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9" name="Csoportba foglalás 108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8" name="Téglalap 11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" name="Téglalap 11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Téglalap 11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0" name="Csoportba foglalás 109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15" name="Téglalap 11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" name="Téglalap 11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1" name="Csoportba foglalás 110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12" name="Téglalap 11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" name="Téglalap 11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7" name="Csoportba foglalás 126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28" name="Téglalap 12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9" name="Téglalap 12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0" name="Téglalap 12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1" name="Csoportba foglalás 130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32" name="Téglalap 13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4" name="Téglalap 13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5" name="Csoportba foglalás 134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36" name="Csoportba foglalás 135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1" name="Téglalap 14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Téglalap 14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3" name="Téglalap 14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7" name="Csoportba foglalás 136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8" name="Téglalap 13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9" name="Téglalap 13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0" name="Téglalap 13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4" name="Csoportba foglalás 143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45" name="Téglalap 14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Téglalap 14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Téglalap 14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8" name="Csoportba foglalás 147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49" name="Téglalap 14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1" name="Téglalap 15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2" name="Szövegdoboz 151"/>
          <p:cNvSpPr txBox="1"/>
          <p:nvPr/>
        </p:nvSpPr>
        <p:spPr>
          <a:xfrm>
            <a:off x="3300827" y="1229596"/>
            <a:ext cx="8685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Nagyobb telek- méretek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53" name="Szövegdoboz 152"/>
          <p:cNvSpPr txBox="1"/>
          <p:nvPr/>
        </p:nvSpPr>
        <p:spPr>
          <a:xfrm>
            <a:off x="5455385" y="1216318"/>
            <a:ext cx="8820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 smtClean="0">
                <a:solidFill>
                  <a:srgbClr val="0070C0"/>
                </a:solidFill>
              </a:rPr>
              <a:t>Összetar</a:t>
            </a:r>
            <a:r>
              <a:rPr lang="hu-HU" sz="1100" dirty="0" smtClean="0">
                <a:solidFill>
                  <a:srgbClr val="0070C0"/>
                </a:solidFill>
              </a:rPr>
              <a:t>-</a:t>
            </a:r>
          </a:p>
          <a:p>
            <a:pPr algn="ctr"/>
            <a:r>
              <a:rPr lang="hu-HU" sz="1100" dirty="0" err="1" smtClean="0">
                <a:solidFill>
                  <a:srgbClr val="0070C0"/>
                </a:solidFill>
              </a:rPr>
              <a:t>tóbb</a:t>
            </a:r>
            <a:r>
              <a:rPr lang="hu-HU" sz="1100" dirty="0" smtClean="0">
                <a:solidFill>
                  <a:srgbClr val="0070C0"/>
                </a:solidFill>
              </a:rPr>
              <a:t> lakó-közösség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54" name="Szövegdoboz 153"/>
          <p:cNvSpPr txBox="1"/>
          <p:nvPr/>
        </p:nvSpPr>
        <p:spPr>
          <a:xfrm>
            <a:off x="3997516" y="2690844"/>
            <a:ext cx="8802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Kevesebb munka-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lehetőség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55" name="Szövegdoboz 154"/>
          <p:cNvSpPr txBox="1"/>
          <p:nvPr/>
        </p:nvSpPr>
        <p:spPr>
          <a:xfrm>
            <a:off x="3319538" y="4061180"/>
            <a:ext cx="8027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 smtClean="0">
                <a:solidFill>
                  <a:srgbClr val="0070C0"/>
                </a:solidFill>
              </a:rPr>
              <a:t>Nyugod-tabb</a:t>
            </a:r>
            <a:r>
              <a:rPr lang="hu-HU" sz="11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életvitel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56" name="Szövegdoboz 155"/>
          <p:cNvSpPr txBox="1"/>
          <p:nvPr/>
        </p:nvSpPr>
        <p:spPr>
          <a:xfrm>
            <a:off x="5484161" y="4186856"/>
            <a:ext cx="746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Olcsóbb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telekár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57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16913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Élet a falun 4.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12290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38" y="1846409"/>
            <a:ext cx="60447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10" y="1153577"/>
            <a:ext cx="620426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4845323" y="3298891"/>
            <a:ext cx="601648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5549560" y="1158917"/>
            <a:ext cx="604756" cy="720000"/>
          </a:xfrm>
          <a:prstGeom prst="rect">
            <a:avLst/>
          </a:prstGeom>
        </p:spPr>
      </p:pic>
      <p:sp>
        <p:nvSpPr>
          <p:cNvPr id="42" name="Szövegdoboz 41"/>
          <p:cNvSpPr txBox="1"/>
          <p:nvPr/>
        </p:nvSpPr>
        <p:spPr>
          <a:xfrm>
            <a:off x="4953000" y="2052521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163" y="2586234"/>
            <a:ext cx="604470" cy="72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88" y="3289761"/>
            <a:ext cx="604470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96" y="3307291"/>
            <a:ext cx="604470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93" y="4039082"/>
            <a:ext cx="604470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69" y="1858891"/>
            <a:ext cx="604470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4141686" y="2583012"/>
            <a:ext cx="601648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3430657" y="4034803"/>
            <a:ext cx="601648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2713231" y="4034803"/>
            <a:ext cx="601648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2704669" y="1149277"/>
            <a:ext cx="601648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58" y="2586234"/>
            <a:ext cx="620426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83" y="3333294"/>
            <a:ext cx="620426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3" y="2597233"/>
            <a:ext cx="620426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48" y="1858891"/>
            <a:ext cx="620426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97" y="1134955"/>
            <a:ext cx="620426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3442383" y="2578891"/>
            <a:ext cx="604756" cy="720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709312" y="2044799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2060"/>
                </a:solidFill>
              </a:rPr>
              <a:t>Start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24" y="1281640"/>
            <a:ext cx="648000" cy="4860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69" y="4184410"/>
            <a:ext cx="648000" cy="36399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28" y="2756363"/>
            <a:ext cx="648000" cy="3948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38" y="1280404"/>
            <a:ext cx="648000" cy="486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 b="16764"/>
          <a:stretch/>
        </p:blipFill>
        <p:spPr>
          <a:xfrm>
            <a:off x="5553182" y="3441774"/>
            <a:ext cx="648000" cy="432839"/>
          </a:xfrm>
          <a:prstGeom prst="rect">
            <a:avLst/>
          </a:prstGeom>
        </p:spPr>
      </p:pic>
      <p:grpSp>
        <p:nvGrpSpPr>
          <p:cNvPr id="43" name="Csoportba foglalás 42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44" name="Csoportba foglalás 43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61" name="Téglalap 6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" name="Téglalap 6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" name="Téglalap 6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5" name="Csoportba foglalás 44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58" name="Téglalap 5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" name="Téglalap 5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5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6" name="Csoportba foglalás 45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55" name="Téglalap 5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Téglalap 5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Téglalap 5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7" name="Csoportba foglalás 4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52" name="Téglalap 5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Téglalap 5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Téglalap 5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8" name="Csoportba foglalás 4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49" name="Téglalap 4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" name="Téglalap 4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" name="Téglalap 5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64" name="Csoportba foglalás 63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65" name="Téglalap 6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Téglalap 6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8" name="Csoportba foglalás 67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69" name="Téglalap 6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Téglalap 6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2" name="Csoportba foglalás 71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73" name="Téglalap 7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Téglalap 7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6" name="Csoportba foglalás 75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77" name="Csoportba foglalás 76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8" name="Csoportba foglalás 77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5" name="Csoportba foglalás 84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86" name="Csoportba foglalás 85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8" name="Csoportba foglalás 87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9" name="Csoportba foglalás 88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94" name="Téglalap 9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5" name="Téglalap 9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Téglalap 9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0" name="Csoportba foglalás 89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1" name="Téglalap 9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2" name="Téglalap 9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3" name="Téglalap 9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06" name="Csoportba foglalás 105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107" name="Csoportba foglalás 106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24" name="Téglalap 12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6" name="Téglalap 12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8" name="Csoportba foglalás 107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21" name="Téglalap 12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Téglalap 12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Téglalap 12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9" name="Csoportba foglalás 108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8" name="Téglalap 11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" name="Téglalap 11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Téglalap 11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0" name="Csoportba foglalás 109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15" name="Téglalap 11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" name="Téglalap 11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1" name="Csoportba foglalás 110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12" name="Téglalap 11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" name="Téglalap 11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7" name="Csoportba foglalás 126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28" name="Téglalap 12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9" name="Téglalap 12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0" name="Téglalap 12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1" name="Csoportba foglalás 130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32" name="Téglalap 13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4" name="Téglalap 13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5" name="Csoportba foglalás 134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36" name="Csoportba foglalás 135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1" name="Téglalap 14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Téglalap 14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3" name="Téglalap 14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7" name="Csoportba foglalás 136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8" name="Téglalap 13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9" name="Téglalap 13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0" name="Téglalap 13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4" name="Csoportba foglalás 143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45" name="Téglalap 14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Téglalap 14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Téglalap 14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8" name="Csoportba foglalás 147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49" name="Téglalap 14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1" name="Téglalap 15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2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  <p:pic>
        <p:nvPicPr>
          <p:cNvPr id="153" name="Kép 15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8" y="1478687"/>
            <a:ext cx="604470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4" y="2233800"/>
            <a:ext cx="620426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599539" y="2982949"/>
            <a:ext cx="601648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592906" y="3744356"/>
            <a:ext cx="6047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Élet a városban 5. a.)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046967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6" y="1375748"/>
            <a:ext cx="60447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6" y="2174521"/>
            <a:ext cx="620426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585388" y="2973294"/>
            <a:ext cx="601648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582280" y="3772067"/>
            <a:ext cx="604756" cy="720000"/>
          </a:xfrm>
          <a:prstGeom prst="rect">
            <a:avLst/>
          </a:prstGeom>
        </p:spPr>
      </p:pic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04" y="1309771"/>
            <a:ext cx="648000" cy="394875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8" name="Szövegdoboz 7"/>
          <p:cNvSpPr txBox="1"/>
          <p:nvPr/>
        </p:nvSpPr>
        <p:spPr>
          <a:xfrm>
            <a:off x="5582847" y="4215484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3516439" y="1329830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39" y="2718004"/>
            <a:ext cx="648000" cy="486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47" y="1294298"/>
            <a:ext cx="648000" cy="4414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17735" r="9860" b="17540"/>
          <a:stretch/>
        </p:blipFill>
        <p:spPr>
          <a:xfrm>
            <a:off x="5556440" y="2690097"/>
            <a:ext cx="648000" cy="52941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28" y="3430346"/>
            <a:ext cx="648000" cy="486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4" y="1375748"/>
            <a:ext cx="604470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6" y="1363374"/>
            <a:ext cx="604470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9" y="1372252"/>
            <a:ext cx="604470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0" y="1374777"/>
            <a:ext cx="604470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3" y="1363374"/>
            <a:ext cx="604470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6" y="1375748"/>
            <a:ext cx="604470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3" y="2171025"/>
            <a:ext cx="620426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5" y="2176418"/>
            <a:ext cx="620426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589619" y="3778021"/>
            <a:ext cx="604756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589619" y="3779918"/>
            <a:ext cx="604756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582280" y="3778970"/>
            <a:ext cx="604756" cy="720000"/>
          </a:xfrm>
          <a:prstGeom prst="rect">
            <a:avLst/>
          </a:prstGeom>
        </p:spPr>
      </p:pic>
      <p:grpSp>
        <p:nvGrpSpPr>
          <p:cNvPr id="40" name="Csoportba foglalás 39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41" name="Csoportba foglalás 4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59" name="Téglalap 5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5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" name="Téglalap 6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3" name="Csoportba foglalás 4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56" name="Téglalap 5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Téglalap 5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Téglalap 5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4" name="Csoportba foglalás 4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53" name="Téglalap 5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Téglalap 5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" name="Téglalap 5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5" name="Csoportba foglalás 4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50" name="Téglalap 4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" name="Téglalap 5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Téglalap 5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6" name="Csoportba foglalás 4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47" name="Téglalap 4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" name="Téglalap 4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62" name="Csoportba foglalás 61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63" name="Téglalap 6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Téglalap 6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Téglalap 6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6" name="Csoportba foglalás 65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67" name="Téglalap 6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Téglalap 6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0" name="Csoportba foglalás 69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71" name="Téglalap 7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Téglalap 7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Téglalap 7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4" name="Csoportba foglalás 73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75" name="Csoportba foglalás 74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0" name="Téglalap 7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" name="Téglalap 8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6" name="Csoportba foglalás 75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77" name="Téglalap 7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9" name="Téglalap 7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3" name="Csoportba foglalás 82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84" name="Csoportba foglalás 83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1" name="Téglalap 10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" name="Téglalap 10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5" name="Csoportba foglalás 84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98" name="Téglalap 9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" name="Téglalap 9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6" name="Csoportba foglalás 85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95" name="Téglalap 9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Téglalap 9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Téglalap 9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92" name="Téglalap 9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3" name="Téglalap 9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4" name="Téglalap 9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8" name="Csoportba foglalás 8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89" name="Téglalap 8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1" name="Téglalap 9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04" name="Csoportba foglalás 103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105" name="Csoportba foglalás 104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22" name="Téglalap 12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Téglalap 12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6" name="Csoportba foglalás 105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19" name="Téglalap 11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Téglalap 11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Téglalap 12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7" name="Csoportba foglalás 106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8" name="Csoportba foglalás 107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13" name="Téglalap 11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9" name="Csoportba foglalás 108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10" name="Téglalap 10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Téglalap 11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5" name="Csoportba foglalás 124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26" name="Téglalap 12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7" name="Téglalap 12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9" name="Csoportba foglalás 128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34" name="Csoportba foglalás 133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39" name="Téglalap 1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0" name="Téglalap 1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Téglalap 1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5" name="Csoportba foglalás 134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6" name="Téglalap 1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7" name="Téglalap 1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8" name="Téglalap 1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2" name="Csoportba foglalás 141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43" name="Téglalap 14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4" name="Téglalap 14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Téglalap 14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6" name="Csoportba foglalás 145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47" name="Téglalap 14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8" name="Téglalap 14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Téglalap 14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42589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Élet a </a:t>
            </a:r>
            <a:r>
              <a:rPr lang="hu-HU" dirty="0"/>
              <a:t>városban 5. </a:t>
            </a:r>
            <a:r>
              <a:rPr lang="hu-HU" dirty="0" smtClean="0"/>
              <a:t>b.)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046967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6" y="1375748"/>
            <a:ext cx="60447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6" y="2174521"/>
            <a:ext cx="620426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585388" y="2973294"/>
            <a:ext cx="601648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582280" y="3772067"/>
            <a:ext cx="604756" cy="720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582847" y="4215484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3516439" y="1329830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4" y="1375748"/>
            <a:ext cx="604470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6" y="1363374"/>
            <a:ext cx="604470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9" y="1372252"/>
            <a:ext cx="604470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0" y="1374777"/>
            <a:ext cx="604470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3" y="1363374"/>
            <a:ext cx="604470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6" y="1375748"/>
            <a:ext cx="604470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3" y="2171025"/>
            <a:ext cx="620426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5" y="2176418"/>
            <a:ext cx="620426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589619" y="3778021"/>
            <a:ext cx="604756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589619" y="3779918"/>
            <a:ext cx="604756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582280" y="3778970"/>
            <a:ext cx="604756" cy="720000"/>
          </a:xfrm>
          <a:prstGeom prst="rect">
            <a:avLst/>
          </a:prstGeom>
        </p:spPr>
      </p:pic>
      <p:grpSp>
        <p:nvGrpSpPr>
          <p:cNvPr id="40" name="Csoportba foglalás 39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41" name="Csoportba foglalás 4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59" name="Téglalap 5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5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" name="Téglalap 6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3" name="Csoportba foglalás 4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56" name="Téglalap 5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Téglalap 5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Téglalap 5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4" name="Csoportba foglalás 4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53" name="Téglalap 5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Téglalap 5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" name="Téglalap 5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5" name="Csoportba foglalás 4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50" name="Téglalap 4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" name="Téglalap 5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Téglalap 5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6" name="Csoportba foglalás 4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47" name="Téglalap 4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" name="Téglalap 4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62" name="Csoportba foglalás 61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63" name="Téglalap 6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Téglalap 6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Téglalap 6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6" name="Csoportba foglalás 65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67" name="Téglalap 6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Téglalap 6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0" name="Csoportba foglalás 69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71" name="Téglalap 7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Téglalap 7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Téglalap 7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4" name="Csoportba foglalás 73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75" name="Csoportba foglalás 74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0" name="Téglalap 7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" name="Téglalap 8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6" name="Csoportba foglalás 75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77" name="Téglalap 7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9" name="Téglalap 7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3" name="Csoportba foglalás 82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84" name="Csoportba foglalás 83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1" name="Téglalap 10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" name="Téglalap 10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5" name="Csoportba foglalás 84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98" name="Téglalap 9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" name="Téglalap 9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6" name="Csoportba foglalás 85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95" name="Téglalap 9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Téglalap 9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Téglalap 9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92" name="Téglalap 9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3" name="Téglalap 9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4" name="Téglalap 9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8" name="Csoportba foglalás 8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89" name="Téglalap 8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1" name="Téglalap 9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04" name="Csoportba foglalás 103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105" name="Csoportba foglalás 104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22" name="Téglalap 12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Téglalap 12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6" name="Csoportba foglalás 105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19" name="Téglalap 11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Téglalap 11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Téglalap 12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7" name="Csoportba foglalás 106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8" name="Csoportba foglalás 107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13" name="Téglalap 11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9" name="Csoportba foglalás 108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10" name="Téglalap 10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Téglalap 11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5" name="Csoportba foglalás 124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26" name="Téglalap 12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7" name="Téglalap 12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9" name="Csoportba foglalás 128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34" name="Csoportba foglalás 133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39" name="Téglalap 1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0" name="Téglalap 1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Téglalap 1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5" name="Csoportba foglalás 134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6" name="Téglalap 1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7" name="Téglalap 1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8" name="Téglalap 1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2" name="Csoportba foglalás 141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43" name="Téglalap 14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4" name="Téglalap 14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Téglalap 14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6" name="Csoportba foglalás 145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47" name="Téglalap 14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8" name="Téglalap 14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Téglalap 14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0" name="Szövegdoboz 149"/>
          <p:cNvSpPr txBox="1"/>
          <p:nvPr/>
        </p:nvSpPr>
        <p:spPr>
          <a:xfrm>
            <a:off x="2535168" y="1183091"/>
            <a:ext cx="9674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solidFill>
                  <a:srgbClr val="0070C0"/>
                </a:solidFill>
              </a:rPr>
              <a:t>Kevesebb munka-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lehetőség</a:t>
            </a:r>
          </a:p>
        </p:txBody>
      </p:sp>
      <p:sp>
        <p:nvSpPr>
          <p:cNvPr id="151" name="Szövegdoboz 150"/>
          <p:cNvSpPr txBox="1"/>
          <p:nvPr/>
        </p:nvSpPr>
        <p:spPr>
          <a:xfrm>
            <a:off x="4779913" y="1209538"/>
            <a:ext cx="7208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Kisebb</a:t>
            </a:r>
          </a:p>
          <a:p>
            <a:pPr algn="ctr"/>
            <a:r>
              <a:rPr lang="hu-HU" sz="1100" dirty="0">
                <a:solidFill>
                  <a:srgbClr val="0070C0"/>
                </a:solidFill>
              </a:rPr>
              <a:t>t</a:t>
            </a:r>
            <a:r>
              <a:rPr lang="hu-HU" sz="1100" dirty="0" smtClean="0">
                <a:solidFill>
                  <a:srgbClr val="0070C0"/>
                </a:solidFill>
              </a:rPr>
              <a:t>elek méretek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52" name="Szövegdoboz 151"/>
          <p:cNvSpPr txBox="1"/>
          <p:nvPr/>
        </p:nvSpPr>
        <p:spPr>
          <a:xfrm>
            <a:off x="2664511" y="2682415"/>
            <a:ext cx="7208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 smtClean="0">
                <a:solidFill>
                  <a:srgbClr val="0070C0"/>
                </a:solidFill>
              </a:rPr>
              <a:t>Mozgal-mas</a:t>
            </a:r>
            <a:r>
              <a:rPr lang="hu-HU" sz="1100" dirty="0" smtClean="0">
                <a:solidFill>
                  <a:srgbClr val="0070C0"/>
                </a:solidFill>
              </a:rPr>
              <a:t> életvitel 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53" name="Szövegdoboz 152"/>
          <p:cNvSpPr txBox="1"/>
          <p:nvPr/>
        </p:nvSpPr>
        <p:spPr>
          <a:xfrm>
            <a:off x="5458632" y="2767053"/>
            <a:ext cx="843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Drágább telekár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54" name="Szövegdoboz 153"/>
          <p:cNvSpPr txBox="1"/>
          <p:nvPr/>
        </p:nvSpPr>
        <p:spPr>
          <a:xfrm>
            <a:off x="3987900" y="3281990"/>
            <a:ext cx="91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Keres-</a:t>
            </a:r>
            <a:r>
              <a:rPr lang="hu-HU" sz="1100" dirty="0" err="1" smtClean="0">
                <a:solidFill>
                  <a:srgbClr val="0070C0"/>
                </a:solidFill>
              </a:rPr>
              <a:t>kedelmi</a:t>
            </a:r>
            <a:r>
              <a:rPr lang="hu-HU" sz="1100" dirty="0" smtClean="0">
                <a:solidFill>
                  <a:srgbClr val="0070C0"/>
                </a:solidFill>
              </a:rPr>
              <a:t>-, gazdasági </a:t>
            </a:r>
            <a:r>
              <a:rPr lang="hu-HU" sz="1100" dirty="0" err="1" smtClean="0">
                <a:solidFill>
                  <a:srgbClr val="0070C0"/>
                </a:solidFill>
              </a:rPr>
              <a:t>köpont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55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26782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Élet a városban hibával 5.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046967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39" y="1880089"/>
            <a:ext cx="60447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02" y="2578891"/>
            <a:ext cx="620426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2721423" y="1878726"/>
            <a:ext cx="601648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3396298" y="3318726"/>
            <a:ext cx="604756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2" y="2607314"/>
            <a:ext cx="604470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06" y="3318726"/>
            <a:ext cx="604470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47" y="1858891"/>
            <a:ext cx="604470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47" y="2598726"/>
            <a:ext cx="604470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20" y="3311899"/>
            <a:ext cx="604470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47" y="4033948"/>
            <a:ext cx="604470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23" y="1871889"/>
            <a:ext cx="620426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93" y="1154803"/>
            <a:ext cx="620426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4165259" y="3318726"/>
            <a:ext cx="604756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4872869" y="1162876"/>
            <a:ext cx="604756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5578061" y="1162876"/>
            <a:ext cx="604756" cy="720000"/>
          </a:xfrm>
          <a:prstGeom prst="rect">
            <a:avLst/>
          </a:prstGeom>
        </p:spPr>
      </p:pic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04" y="1309771"/>
            <a:ext cx="648000" cy="394875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39" y="2718004"/>
            <a:ext cx="648000" cy="486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47" y="1294298"/>
            <a:ext cx="648000" cy="4414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17735" r="9860" b="17540"/>
          <a:stretch/>
        </p:blipFill>
        <p:spPr>
          <a:xfrm>
            <a:off x="5556440" y="2690097"/>
            <a:ext cx="648000" cy="52941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28" y="3430346"/>
            <a:ext cx="648000" cy="486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582847" y="4157131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206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3467428" y="1349526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grpSp>
        <p:nvGrpSpPr>
          <p:cNvPr id="40" name="Csoportba foglalás 39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41" name="Csoportba foglalás 4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59" name="Téglalap 5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5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" name="Téglalap 6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3" name="Csoportba foglalás 4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56" name="Téglalap 5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Téglalap 5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Téglalap 5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4" name="Csoportba foglalás 4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53" name="Téglalap 5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Téglalap 5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" name="Téglalap 5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5" name="Csoportba foglalás 4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50" name="Téglalap 4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" name="Téglalap 5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Téglalap 5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6" name="Csoportba foglalás 4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47" name="Téglalap 4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" name="Téglalap 4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62" name="Csoportba foglalás 61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63" name="Téglalap 6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Téglalap 6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Téglalap 6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6" name="Csoportba foglalás 65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67" name="Téglalap 6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Téglalap 6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0" name="Csoportba foglalás 69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71" name="Téglalap 7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Téglalap 7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Téglalap 7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4" name="Csoportba foglalás 73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75" name="Csoportba foglalás 74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0" name="Téglalap 7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" name="Téglalap 8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6" name="Csoportba foglalás 75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77" name="Téglalap 7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9" name="Téglalap 7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3" name="Csoportba foglalás 82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84" name="Csoportba foglalás 83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1" name="Téglalap 10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" name="Téglalap 10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5" name="Csoportba foglalás 84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98" name="Téglalap 9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" name="Téglalap 9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6" name="Csoportba foglalás 85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95" name="Téglalap 9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Téglalap 9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Téglalap 9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92" name="Téglalap 9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3" name="Téglalap 9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4" name="Téglalap 9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8" name="Csoportba foglalás 8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89" name="Téglalap 8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1" name="Téglalap 9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04" name="Csoportba foglalás 103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105" name="Csoportba foglalás 104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22" name="Téglalap 12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Téglalap 12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6" name="Csoportba foglalás 105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19" name="Téglalap 11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Téglalap 11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Téglalap 12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7" name="Csoportba foglalás 106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8" name="Csoportba foglalás 107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13" name="Téglalap 11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9" name="Csoportba foglalás 108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10" name="Téglalap 10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Téglalap 11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5" name="Csoportba foglalás 124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26" name="Téglalap 12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7" name="Téglalap 12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9" name="Csoportba foglalás 128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34" name="Csoportba foglalás 133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39" name="Téglalap 1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0" name="Téglalap 1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Téglalap 1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5" name="Csoportba foglalás 134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6" name="Téglalap 1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7" name="Téglalap 1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8" name="Téglalap 1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2" name="Csoportba foglalás 141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43" name="Téglalap 14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4" name="Téglalap 14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Téglalap 14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6" name="Csoportba foglalás 145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47" name="Téglalap 14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8" name="Téglalap 14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Téglalap 14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0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711843" y="2973294"/>
            <a:ext cx="601648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7" y="1446884"/>
            <a:ext cx="604470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7" y="2207699"/>
            <a:ext cx="620426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747684" y="3738354"/>
            <a:ext cx="6047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Középületek 6. a.)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860215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46" name="Téglalap 4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églalap 4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4" name="Csoportba foglalás 23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43" name="Téglalap 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Téglalap 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39" name="Téglalap 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Téglalap 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36" name="Téglalap 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Téglalap 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8" name="Csoportba foglalás 2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29" name="Téglalap 2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9" name="Csoportba foglalás 48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50" name="Téglalap 4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3" name="Csoportba foglalás 52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54" name="Téglalap 5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58" name="Téglalap 5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62" name="Csoportba foglalás 6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67" name="Téglalap 6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Téglalap 6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Téglalap 6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3" name="Csoportba foglalás 6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70" name="Csoportba foglalás 69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71" name="Csoportba foglalás 7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88" name="Téglalap 8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2" name="Csoportba foglalás 7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" name="Csoportba foglalás 7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5" name="Csoportba foglalás 7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76" name="Téglalap 7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1" name="Csoportba foglalás 90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9" name="Téglalap 10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Téglalap 10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6" name="Téglalap 10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5" name="Csoportba foglalás 9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" name="Csoportba foglalás 9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13" name="Téglalap 11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6" name="Csoportba foglalás 115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17" name="Téglalap 11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0" name="Csoportba foglalás 119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21" name="Csoportba foglalás 12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2" name="Csoportba foglalás 12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9" name="Csoportba foglalás 128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34" name="Téglalap 13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Téglalap 13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722527" y="2238463"/>
            <a:ext cx="600974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9" y="1446884"/>
            <a:ext cx="620354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726028" y="3738354"/>
            <a:ext cx="601865" cy="720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726919" y="2234153"/>
            <a:ext cx="600974" cy="720000"/>
          </a:xfrm>
          <a:prstGeom prst="rect">
            <a:avLst/>
          </a:prstGeom>
        </p:spPr>
      </p:pic>
      <p:pic>
        <p:nvPicPr>
          <p:cNvPr id="138" name="Kép 13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731311" y="2234153"/>
            <a:ext cx="600974" cy="720000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711362" y="2241786"/>
            <a:ext cx="600974" cy="720000"/>
          </a:xfrm>
          <a:prstGeom prst="rect">
            <a:avLst/>
          </a:prstGeom>
        </p:spPr>
      </p:pic>
      <p:pic>
        <p:nvPicPr>
          <p:cNvPr id="140" name="Kép 13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726919" y="2238463"/>
            <a:ext cx="600974" cy="720000"/>
          </a:xfrm>
          <a:prstGeom prst="rect">
            <a:avLst/>
          </a:prstGeom>
        </p:spPr>
      </p:pic>
      <p:pic>
        <p:nvPicPr>
          <p:cNvPr id="141" name="Kép 14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720106" y="2234153"/>
            <a:ext cx="600974" cy="720000"/>
          </a:xfrm>
          <a:prstGeom prst="rect">
            <a:avLst/>
          </a:prstGeom>
        </p:spPr>
      </p:pic>
      <p:pic>
        <p:nvPicPr>
          <p:cNvPr id="142" name="Kép 14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9" y="1443716"/>
            <a:ext cx="620354" cy="720000"/>
          </a:xfrm>
          <a:prstGeom prst="rect">
            <a:avLst/>
          </a:prstGeom>
        </p:spPr>
      </p:pic>
      <p:pic>
        <p:nvPicPr>
          <p:cNvPr id="143" name="Kép 14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8" y="1450207"/>
            <a:ext cx="620354" cy="720000"/>
          </a:xfrm>
          <a:prstGeom prst="rect">
            <a:avLst/>
          </a:prstGeom>
        </p:spPr>
      </p:pic>
      <p:pic>
        <p:nvPicPr>
          <p:cNvPr id="144" name="Kép 14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1" y="1446884"/>
            <a:ext cx="620354" cy="720000"/>
          </a:xfrm>
          <a:prstGeom prst="rect">
            <a:avLst/>
          </a:prstGeom>
        </p:spPr>
      </p:pic>
      <p:pic>
        <p:nvPicPr>
          <p:cNvPr id="145" name="Kép 14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724833" y="3738354"/>
            <a:ext cx="601865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726027" y="3744278"/>
            <a:ext cx="601865" cy="720000"/>
          </a:xfrm>
          <a:prstGeom prst="rect">
            <a:avLst/>
          </a:prstGeom>
        </p:spPr>
      </p:pic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1"/>
          <a:stretch/>
        </p:blipFill>
        <p:spPr>
          <a:xfrm>
            <a:off x="2689722" y="4120615"/>
            <a:ext cx="648000" cy="535827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8" name="Szövegdoboz 7"/>
          <p:cNvSpPr txBox="1"/>
          <p:nvPr/>
        </p:nvSpPr>
        <p:spPr>
          <a:xfrm>
            <a:off x="2705372" y="2080311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5634820" y="3502571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26" y="2711153"/>
            <a:ext cx="648000" cy="486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303917"/>
            <a:ext cx="648000" cy="431831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735067" y="3750202"/>
            <a:ext cx="601865" cy="7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46"/>
          <a:stretch/>
        </p:blipFill>
        <p:spPr>
          <a:xfrm>
            <a:off x="4856939" y="3396673"/>
            <a:ext cx="648000" cy="519572"/>
          </a:xfrm>
          <a:prstGeom prst="rect">
            <a:avLst/>
          </a:prstGeom>
        </p:spPr>
      </p:pic>
      <p:sp>
        <p:nvSpPr>
          <p:cNvPr id="148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718501" y="2983414"/>
            <a:ext cx="6044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Középületek 6. </a:t>
            </a:r>
            <a:r>
              <a:rPr lang="hu-HU" dirty="0"/>
              <a:t>b</a:t>
            </a:r>
            <a:r>
              <a:rPr lang="hu-HU" dirty="0" smtClean="0"/>
              <a:t>.)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860215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46" name="Téglalap 4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églalap 4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4" name="Csoportba foglalás 23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43" name="Téglalap 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Téglalap 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39" name="Téglalap 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Téglalap 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36" name="Téglalap 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Téglalap 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8" name="Csoportba foglalás 2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29" name="Téglalap 2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9" name="Csoportba foglalás 48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50" name="Téglalap 4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3" name="Csoportba foglalás 52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54" name="Téglalap 5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58" name="Téglalap 5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62" name="Csoportba foglalás 6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67" name="Téglalap 6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Téglalap 6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Téglalap 6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3" name="Csoportba foglalás 6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70" name="Csoportba foglalás 69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71" name="Csoportba foglalás 7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88" name="Téglalap 8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2" name="Csoportba foglalás 7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" name="Csoportba foglalás 7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5" name="Csoportba foglalás 7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76" name="Téglalap 7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1" name="Csoportba foglalás 90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9" name="Téglalap 10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Téglalap 10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6" name="Téglalap 10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5" name="Csoportba foglalás 9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" name="Csoportba foglalás 9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13" name="Téglalap 11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6" name="Csoportba foglalás 115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17" name="Téglalap 11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0" name="Csoportba foglalás 119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21" name="Csoportba foglalás 12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2" name="Csoportba foglalás 12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9" name="Csoportba foglalás 128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34" name="Téglalap 13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Téglalap 13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722527" y="2238463"/>
            <a:ext cx="600974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9" y="1446884"/>
            <a:ext cx="620354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726028" y="3738354"/>
            <a:ext cx="601865" cy="720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726919" y="2234153"/>
            <a:ext cx="600974" cy="720000"/>
          </a:xfrm>
          <a:prstGeom prst="rect">
            <a:avLst/>
          </a:prstGeom>
        </p:spPr>
      </p:pic>
      <p:pic>
        <p:nvPicPr>
          <p:cNvPr id="138" name="Kép 13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731311" y="2234153"/>
            <a:ext cx="600974" cy="720000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711362" y="2241786"/>
            <a:ext cx="600974" cy="720000"/>
          </a:xfrm>
          <a:prstGeom prst="rect">
            <a:avLst/>
          </a:prstGeom>
        </p:spPr>
      </p:pic>
      <p:pic>
        <p:nvPicPr>
          <p:cNvPr id="140" name="Kép 13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726919" y="2238463"/>
            <a:ext cx="600974" cy="720000"/>
          </a:xfrm>
          <a:prstGeom prst="rect">
            <a:avLst/>
          </a:prstGeom>
        </p:spPr>
      </p:pic>
      <p:pic>
        <p:nvPicPr>
          <p:cNvPr id="141" name="Kép 14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719141" y="2221435"/>
            <a:ext cx="600974" cy="720000"/>
          </a:xfrm>
          <a:prstGeom prst="rect">
            <a:avLst/>
          </a:prstGeom>
        </p:spPr>
      </p:pic>
      <p:pic>
        <p:nvPicPr>
          <p:cNvPr id="142" name="Kép 14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9" y="1443716"/>
            <a:ext cx="620354" cy="720000"/>
          </a:xfrm>
          <a:prstGeom prst="rect">
            <a:avLst/>
          </a:prstGeom>
        </p:spPr>
      </p:pic>
      <p:pic>
        <p:nvPicPr>
          <p:cNvPr id="143" name="Kép 14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8" y="1450207"/>
            <a:ext cx="620354" cy="720000"/>
          </a:xfrm>
          <a:prstGeom prst="rect">
            <a:avLst/>
          </a:prstGeom>
        </p:spPr>
      </p:pic>
      <p:pic>
        <p:nvPicPr>
          <p:cNvPr id="144" name="Kép 14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1" y="1446884"/>
            <a:ext cx="620354" cy="720000"/>
          </a:xfrm>
          <a:prstGeom prst="rect">
            <a:avLst/>
          </a:prstGeom>
        </p:spPr>
      </p:pic>
      <p:pic>
        <p:nvPicPr>
          <p:cNvPr id="145" name="Kép 14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724833" y="3738354"/>
            <a:ext cx="601865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726027" y="3744278"/>
            <a:ext cx="601865" cy="720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705372" y="2080311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5634820" y="3502571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147" name="Kép 14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735067" y="3750202"/>
            <a:ext cx="601865" cy="720000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3300557" y="2718200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Országház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(Parlament)</a:t>
            </a:r>
          </a:p>
        </p:txBody>
      </p:sp>
      <p:sp>
        <p:nvSpPr>
          <p:cNvPr id="148" name="Téglalap 147"/>
          <p:cNvSpPr/>
          <p:nvPr/>
        </p:nvSpPr>
        <p:spPr>
          <a:xfrm>
            <a:off x="4068064" y="1292585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Bevásárló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központ</a:t>
            </a:r>
          </a:p>
        </p:txBody>
      </p:sp>
      <p:sp>
        <p:nvSpPr>
          <p:cNvPr id="149" name="Téglalap 148"/>
          <p:cNvSpPr/>
          <p:nvPr/>
        </p:nvSpPr>
        <p:spPr>
          <a:xfrm>
            <a:off x="4856415" y="3410238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Vasút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állomás</a:t>
            </a:r>
          </a:p>
        </p:txBody>
      </p:sp>
      <p:sp>
        <p:nvSpPr>
          <p:cNvPr id="150" name="Téglalap 149"/>
          <p:cNvSpPr/>
          <p:nvPr/>
        </p:nvSpPr>
        <p:spPr>
          <a:xfrm>
            <a:off x="2656550" y="4223981"/>
            <a:ext cx="7184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Templom</a:t>
            </a:r>
          </a:p>
        </p:txBody>
      </p:sp>
      <p:sp>
        <p:nvSpPr>
          <p:cNvPr id="151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731266" y="3018099"/>
            <a:ext cx="6044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Középületek 6.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860215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46" name="Téglalap 4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églalap 4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4" name="Csoportba foglalás 23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43" name="Téglalap 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Téglalap 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39" name="Téglalap 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Téglalap 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36" name="Téglalap 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Téglalap 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8" name="Csoportba foglalás 2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29" name="Téglalap 2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9" name="Csoportba foglalás 48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50" name="Téglalap 4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3" name="Csoportba foglalás 52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54" name="Téglalap 5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58" name="Téglalap 5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62" name="Csoportba foglalás 6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67" name="Téglalap 6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Téglalap 6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Téglalap 6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3" name="Csoportba foglalás 6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70" name="Csoportba foglalás 69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71" name="Csoportba foglalás 7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88" name="Téglalap 8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2" name="Csoportba foglalás 7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" name="Csoportba foglalás 7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5" name="Csoportba foglalás 7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76" name="Téglalap 7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1" name="Csoportba foglalás 90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9" name="Téglalap 10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Téglalap 10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6" name="Téglalap 10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5" name="Csoportba foglalás 9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" name="Csoportba foglalás 9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13" name="Téglalap 11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6" name="Csoportba foglalás 115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17" name="Téglalap 11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0" name="Csoportba foglalás 119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21" name="Csoportba foglalás 12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2" name="Csoportba foglalás 12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9" name="Csoportba foglalás 128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34" name="Téglalap 13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Téglalap 13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4137530" y="2613850"/>
            <a:ext cx="600974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042" y="1869552"/>
            <a:ext cx="620354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4145383" y="3300440"/>
            <a:ext cx="601865" cy="7200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4137530" y="1886437"/>
            <a:ext cx="600974" cy="720000"/>
          </a:xfrm>
          <a:prstGeom prst="rect">
            <a:avLst/>
          </a:prstGeom>
        </p:spPr>
      </p:pic>
      <p:pic>
        <p:nvPicPr>
          <p:cNvPr id="138" name="Kép 13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4126629" y="1159832"/>
            <a:ext cx="600974" cy="720000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2713235" y="3300440"/>
            <a:ext cx="600974" cy="720000"/>
          </a:xfrm>
          <a:prstGeom prst="rect">
            <a:avLst/>
          </a:prstGeom>
        </p:spPr>
      </p:pic>
      <p:pic>
        <p:nvPicPr>
          <p:cNvPr id="140" name="Kép 13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2713235" y="2590811"/>
            <a:ext cx="600974" cy="720000"/>
          </a:xfrm>
          <a:prstGeom prst="rect">
            <a:avLst/>
          </a:prstGeom>
        </p:spPr>
      </p:pic>
      <p:pic>
        <p:nvPicPr>
          <p:cNvPr id="141" name="Kép 14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2705372" y="1874199"/>
            <a:ext cx="600974" cy="720000"/>
          </a:xfrm>
          <a:prstGeom prst="rect">
            <a:avLst/>
          </a:prstGeom>
        </p:spPr>
      </p:pic>
      <p:pic>
        <p:nvPicPr>
          <p:cNvPr id="142" name="Kép 14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99" y="2597006"/>
            <a:ext cx="620354" cy="720000"/>
          </a:xfrm>
          <a:prstGeom prst="rect">
            <a:avLst/>
          </a:prstGeom>
        </p:spPr>
      </p:pic>
      <p:pic>
        <p:nvPicPr>
          <p:cNvPr id="143" name="Kép 14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90" y="3312599"/>
            <a:ext cx="620354" cy="720000"/>
          </a:xfrm>
          <a:prstGeom prst="rect">
            <a:avLst/>
          </a:prstGeom>
        </p:spPr>
      </p:pic>
      <p:pic>
        <p:nvPicPr>
          <p:cNvPr id="144" name="Kép 14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72" y="4038754"/>
            <a:ext cx="620354" cy="720000"/>
          </a:xfrm>
          <a:prstGeom prst="rect">
            <a:avLst/>
          </a:prstGeom>
        </p:spPr>
      </p:pic>
      <p:pic>
        <p:nvPicPr>
          <p:cNvPr id="145" name="Kép 14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3408793" y="1161413"/>
            <a:ext cx="601865" cy="720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705372" y="2080311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206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5634820" y="3502571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26" y="2711153"/>
            <a:ext cx="648000" cy="486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2736116" y="4028528"/>
            <a:ext cx="601865" cy="72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303917"/>
            <a:ext cx="648000" cy="431831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4837362" y="3296459"/>
            <a:ext cx="601865" cy="72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46"/>
          <a:stretch/>
        </p:blipFill>
        <p:spPr>
          <a:xfrm>
            <a:off x="4856939" y="3396673"/>
            <a:ext cx="648000" cy="519572"/>
          </a:xfrm>
          <a:prstGeom prst="rect">
            <a:avLst/>
          </a:prstGeom>
        </p:spPr>
      </p:pic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1"/>
          <a:stretch/>
        </p:blipFill>
        <p:spPr>
          <a:xfrm>
            <a:off x="2689722" y="4120615"/>
            <a:ext cx="648000" cy="535827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48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710511" y="3738354"/>
            <a:ext cx="601865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697532" y="2237006"/>
            <a:ext cx="600974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1" y="1498891"/>
            <a:ext cx="620354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718476" y="2969397"/>
            <a:ext cx="6044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Városok típusai képekkel 7. 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865308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46" name="Téglalap 4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églalap 4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4" name="Csoportba foglalás 23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43" name="Téglalap 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Téglalap 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39" name="Téglalap 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Téglalap 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36" name="Téglalap 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Téglalap 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8" name="Csoportba foglalás 2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29" name="Téglalap 2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9" name="Csoportba foglalás 48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50" name="Téglalap 4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3" name="Csoportba foglalás 52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54" name="Téglalap 5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58" name="Téglalap 5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62" name="Csoportba foglalás 6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67" name="Téglalap 6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Téglalap 6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Téglalap 6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3" name="Csoportba foglalás 6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70" name="Csoportba foglalás 69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71" name="Csoportba foglalás 7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88" name="Téglalap 8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2" name="Csoportba foglalás 7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" name="Csoportba foglalás 7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5" name="Csoportba foglalás 7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76" name="Téglalap 7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1" name="Csoportba foglalás 90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9" name="Téglalap 10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Téglalap 10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6" name="Téglalap 10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5" name="Csoportba foglalás 9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" name="Csoportba foglalás 9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13" name="Téglalap 11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6" name="Csoportba foglalás 115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17" name="Téglalap 11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0" name="Csoportba foglalás 119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21" name="Csoportba foglalás 12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2" name="Csoportba foglalás 12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9" name="Csoportba foglalás 128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34" name="Téglalap 13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Téglalap 13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85388" y="2225091"/>
            <a:ext cx="600974" cy="720000"/>
          </a:xfrm>
          <a:prstGeom prst="rect">
            <a:avLst/>
          </a:prstGeom>
        </p:spPr>
      </p:pic>
      <p:pic>
        <p:nvPicPr>
          <p:cNvPr id="138" name="Kép 1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9" y="1446361"/>
            <a:ext cx="620354" cy="720000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77634" y="2989429"/>
            <a:ext cx="601865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66853" y="3785626"/>
            <a:ext cx="604471" cy="720000"/>
          </a:xfrm>
          <a:prstGeom prst="rect">
            <a:avLst/>
          </a:prstGeom>
        </p:spPr>
      </p:pic>
      <p:pic>
        <p:nvPicPr>
          <p:cNvPr id="140" name="Kép 13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85388" y="2224605"/>
            <a:ext cx="600974" cy="720000"/>
          </a:xfrm>
          <a:prstGeom prst="rect">
            <a:avLst/>
          </a:prstGeom>
        </p:spPr>
      </p:pic>
      <p:pic>
        <p:nvPicPr>
          <p:cNvPr id="141" name="Kép 14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82478" y="2230118"/>
            <a:ext cx="600974" cy="720000"/>
          </a:xfrm>
          <a:prstGeom prst="rect">
            <a:avLst/>
          </a:prstGeom>
        </p:spPr>
      </p:pic>
      <p:pic>
        <p:nvPicPr>
          <p:cNvPr id="142" name="Kép 14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75586" y="2234466"/>
            <a:ext cx="600974" cy="720000"/>
          </a:xfrm>
          <a:prstGeom prst="rect">
            <a:avLst/>
          </a:prstGeom>
        </p:spPr>
      </p:pic>
      <p:pic>
        <p:nvPicPr>
          <p:cNvPr id="143" name="Kép 14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87138" y="2235345"/>
            <a:ext cx="600974" cy="720000"/>
          </a:xfrm>
          <a:prstGeom prst="rect">
            <a:avLst/>
          </a:prstGeom>
        </p:spPr>
      </p:pic>
      <p:pic>
        <p:nvPicPr>
          <p:cNvPr id="144" name="Kép 14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4372" y="2238814"/>
            <a:ext cx="600974" cy="720000"/>
          </a:xfrm>
          <a:prstGeom prst="rect">
            <a:avLst/>
          </a:prstGeom>
        </p:spPr>
      </p:pic>
      <p:pic>
        <p:nvPicPr>
          <p:cNvPr id="145" name="Kép 14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9" y="1451827"/>
            <a:ext cx="620354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9" y="1450967"/>
            <a:ext cx="620354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9" y="1451827"/>
            <a:ext cx="620354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8" y="1446361"/>
            <a:ext cx="620354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66128" y="3776644"/>
            <a:ext cx="604471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66130" y="3776644"/>
            <a:ext cx="604471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66129" y="3780113"/>
            <a:ext cx="604471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82478" y="2989429"/>
            <a:ext cx="601865" cy="720000"/>
          </a:xfrm>
          <a:prstGeom prst="rect">
            <a:avLst/>
          </a:prstGeom>
        </p:spPr>
      </p:pic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56" y="2002428"/>
            <a:ext cx="648000" cy="431831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8" name="Szövegdoboz 7"/>
          <p:cNvSpPr txBox="1"/>
          <p:nvPr/>
        </p:nvSpPr>
        <p:spPr>
          <a:xfrm>
            <a:off x="5545164" y="1341512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4179642" y="2064456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5"/>
          <a:stretch/>
        </p:blipFill>
        <p:spPr>
          <a:xfrm>
            <a:off x="4835919" y="2693762"/>
            <a:ext cx="648000" cy="53804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8"/>
          <a:stretch/>
        </p:blipFill>
        <p:spPr>
          <a:xfrm>
            <a:off x="4119983" y="4142714"/>
            <a:ext cx="648000" cy="50833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86" y="2788753"/>
            <a:ext cx="648000" cy="3321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1"/>
          <a:stretch/>
        </p:blipFill>
        <p:spPr>
          <a:xfrm>
            <a:off x="2694728" y="3374527"/>
            <a:ext cx="648000" cy="60131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88"/>
          <a:stretch/>
        </p:blipFill>
        <p:spPr>
          <a:xfrm>
            <a:off x="2694728" y="1222847"/>
            <a:ext cx="648000" cy="584037"/>
          </a:xfrm>
          <a:prstGeom prst="rect">
            <a:avLst/>
          </a:prstGeom>
        </p:spPr>
      </p:pic>
      <p:sp>
        <p:nvSpPr>
          <p:cNvPr id="153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21162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Városok típusai hibával, képekkel 7.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865308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46" name="Téglalap 4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églalap 4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4" name="Csoportba foglalás 23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43" name="Téglalap 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Téglalap 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39" name="Téglalap 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Téglalap 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36" name="Téglalap 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Téglalap 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8" name="Csoportba foglalás 2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29" name="Téglalap 2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9" name="Csoportba foglalás 48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50" name="Téglalap 4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3" name="Csoportba foglalás 52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54" name="Téglalap 5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58" name="Téglalap 5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62" name="Csoportba foglalás 6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67" name="Téglalap 6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Téglalap 6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Téglalap 6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3" name="Csoportba foglalás 6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70" name="Csoportba foglalás 69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71" name="Csoportba foglalás 7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88" name="Téglalap 8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2" name="Csoportba foglalás 7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" name="Csoportba foglalás 7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5" name="Csoportba foglalás 7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76" name="Téglalap 7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1" name="Csoportba foglalás 90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9" name="Téglalap 10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Téglalap 10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6" name="Téglalap 10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5" name="Csoportba foglalás 9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" name="Csoportba foglalás 9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13" name="Téglalap 11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6" name="Csoportba foglalás 115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17" name="Téglalap 11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0" name="Csoportba foglalás 119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21" name="Csoportba foglalás 12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2" name="Csoportba foglalás 12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9" name="Csoportba foglalás 128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34" name="Téglalap 13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Téglalap 13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4146659" y="1154803"/>
            <a:ext cx="600974" cy="720000"/>
          </a:xfrm>
          <a:prstGeom prst="rect">
            <a:avLst/>
          </a:prstGeom>
        </p:spPr>
      </p:pic>
      <p:pic>
        <p:nvPicPr>
          <p:cNvPr id="138" name="Kép 1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28" y="1843959"/>
            <a:ext cx="620354" cy="720000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3431053" y="1149947"/>
            <a:ext cx="601865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3445811" y="3305091"/>
            <a:ext cx="604471" cy="720000"/>
          </a:xfrm>
          <a:prstGeom prst="rect">
            <a:avLst/>
          </a:prstGeom>
        </p:spPr>
      </p:pic>
      <p:pic>
        <p:nvPicPr>
          <p:cNvPr id="140" name="Kép 13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3434517" y="2585091"/>
            <a:ext cx="600974" cy="720000"/>
          </a:xfrm>
          <a:prstGeom prst="rect">
            <a:avLst/>
          </a:prstGeom>
        </p:spPr>
      </p:pic>
      <p:pic>
        <p:nvPicPr>
          <p:cNvPr id="141" name="Kép 14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605582" y="3333294"/>
            <a:ext cx="600974" cy="720000"/>
          </a:xfrm>
          <a:prstGeom prst="rect">
            <a:avLst/>
          </a:prstGeom>
        </p:spPr>
      </p:pic>
      <p:pic>
        <p:nvPicPr>
          <p:cNvPr id="142" name="Kép 14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596752" y="2594803"/>
            <a:ext cx="600974" cy="720000"/>
          </a:xfrm>
          <a:prstGeom prst="rect">
            <a:avLst/>
          </a:prstGeom>
        </p:spPr>
      </p:pic>
      <p:pic>
        <p:nvPicPr>
          <p:cNvPr id="143" name="Kép 14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605582" y="1864605"/>
            <a:ext cx="600974" cy="720000"/>
          </a:xfrm>
          <a:prstGeom prst="rect">
            <a:avLst/>
          </a:prstGeom>
        </p:spPr>
      </p:pic>
      <p:pic>
        <p:nvPicPr>
          <p:cNvPr id="144" name="Kép 14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596752" y="1153860"/>
            <a:ext cx="600974" cy="720000"/>
          </a:xfrm>
          <a:prstGeom prst="rect">
            <a:avLst/>
          </a:prstGeom>
        </p:spPr>
      </p:pic>
      <p:pic>
        <p:nvPicPr>
          <p:cNvPr id="145" name="Kép 14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56" y="2576911"/>
            <a:ext cx="620354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30" y="3305091"/>
            <a:ext cx="620354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79" y="3293080"/>
            <a:ext cx="620354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85" y="4034803"/>
            <a:ext cx="620354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4116523" y="2591219"/>
            <a:ext cx="604471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4884547" y="4044844"/>
            <a:ext cx="604471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605582" y="4054884"/>
            <a:ext cx="604471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2685898" y="1153860"/>
            <a:ext cx="601865" cy="720000"/>
          </a:xfrm>
          <a:prstGeom prst="rect">
            <a:avLst/>
          </a:prstGeom>
        </p:spPr>
      </p:pic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56" y="2002428"/>
            <a:ext cx="648000" cy="431831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8" name="Szövegdoboz 7"/>
          <p:cNvSpPr txBox="1"/>
          <p:nvPr/>
        </p:nvSpPr>
        <p:spPr>
          <a:xfrm>
            <a:off x="5545164" y="1341512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206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4179642" y="2064456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5"/>
          <a:stretch/>
        </p:blipFill>
        <p:spPr>
          <a:xfrm>
            <a:off x="4835919" y="2693762"/>
            <a:ext cx="648000" cy="53804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8"/>
          <a:stretch/>
        </p:blipFill>
        <p:spPr>
          <a:xfrm>
            <a:off x="4119983" y="4142714"/>
            <a:ext cx="648000" cy="50833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86" y="2788753"/>
            <a:ext cx="648000" cy="3321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1"/>
          <a:stretch/>
        </p:blipFill>
        <p:spPr>
          <a:xfrm>
            <a:off x="2694728" y="3374527"/>
            <a:ext cx="648000" cy="60131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88"/>
          <a:stretch/>
        </p:blipFill>
        <p:spPr>
          <a:xfrm>
            <a:off x="2694728" y="1246970"/>
            <a:ext cx="648000" cy="584037"/>
          </a:xfrm>
          <a:prstGeom prst="rect">
            <a:avLst/>
          </a:prstGeom>
        </p:spPr>
      </p:pic>
      <p:sp>
        <p:nvSpPr>
          <p:cNvPr id="153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  <p:pic>
        <p:nvPicPr>
          <p:cNvPr id="154" name="Kép 15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0" y="1446884"/>
            <a:ext cx="620354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679917" y="2216911"/>
            <a:ext cx="600974" cy="72000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679917" y="2976316"/>
            <a:ext cx="601865" cy="72000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711008" y="3750996"/>
            <a:ext cx="6044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Lakóépületek 1. b.)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918741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400" b="1" dirty="0" smtClean="0">
                          <a:solidFill>
                            <a:srgbClr val="0070C0"/>
                          </a:solidFill>
                        </a:rPr>
                        <a:t>Start</a:t>
                      </a: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Cél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27" name="Téglalap 26">
            <a:extLst>
              <a:ext uri="{FF2B5EF4-FFF2-40B4-BE49-F238E27FC236}">
                <a16:creationId xmlns:a16="http://schemas.microsoft.com/office/drawing/2014/main" id="{7F541EFA-6832-B3E5-3AF8-11E958A76BF5}"/>
              </a:ext>
            </a:extLst>
          </p:cNvPr>
          <p:cNvSpPr/>
          <p:nvPr/>
        </p:nvSpPr>
        <p:spPr>
          <a:xfrm>
            <a:off x="609566" y="1510044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624308D8-538F-63E0-0E42-30135A76E50F}"/>
              </a:ext>
            </a:extLst>
          </p:cNvPr>
          <p:cNvSpPr/>
          <p:nvPr/>
        </p:nvSpPr>
        <p:spPr>
          <a:xfrm>
            <a:off x="609566" y="2224508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083EE540-1A8C-4AFA-F012-28CB9CBF026E}"/>
              </a:ext>
            </a:extLst>
          </p:cNvPr>
          <p:cNvSpPr/>
          <p:nvPr/>
        </p:nvSpPr>
        <p:spPr>
          <a:xfrm>
            <a:off x="628653" y="2911315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8" y="1451251"/>
            <a:ext cx="60447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0" y="2231925"/>
            <a:ext cx="620426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617975" y="2975126"/>
            <a:ext cx="601648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628653" y="3738354"/>
            <a:ext cx="604756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3" y="1451251"/>
            <a:ext cx="604470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302" y="1447189"/>
            <a:ext cx="603556" cy="71939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265" y="2977181"/>
            <a:ext cx="603556" cy="71939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3" y="2971824"/>
            <a:ext cx="603556" cy="71939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708" y="2982766"/>
            <a:ext cx="603556" cy="71939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3" y="2975736"/>
            <a:ext cx="603556" cy="71939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802" y="2238240"/>
            <a:ext cx="615749" cy="71939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85" y="2235413"/>
            <a:ext cx="615749" cy="71939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388" y="2235413"/>
            <a:ext cx="615749" cy="7193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145" y="1442402"/>
            <a:ext cx="603556" cy="719390"/>
          </a:xfrm>
          <a:prstGeom prst="rect">
            <a:avLst/>
          </a:prstGeom>
        </p:spPr>
      </p:pic>
      <p:grpSp>
        <p:nvGrpSpPr>
          <p:cNvPr id="12" name="Csoportba foglalás 11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10" name="Csoportba foglalás 9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8" name="Téglalap 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Téglalap 4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" name="Téglalap 4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0" name="Csoportba foglalás 4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51" name="Téglalap 5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Téglalap 5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Téglalap 5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4" name="Csoportba foglalás 5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55" name="Téglalap 5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Téglalap 5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Téglalap 5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8" name="Csoportba foglalás 57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59" name="Téglalap 5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5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" name="Téglalap 6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2" name="Csoportba foglalás 61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63" name="Téglalap 6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" name="Téglalap 6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67" name="Csoportba foglalás 66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84" name="Téglalap 8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5" name="Téglalap 8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Téglalap 8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8" name="Csoportba foglalás 67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81" name="Téglalap 8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Téglalap 8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Téglalap 8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9" name="Csoportba foglalás 68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78" name="Téglalap 7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Téglalap 7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70" name="Csoportba foglalás 69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75" name="Téglalap 7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6" name="Téglalap 7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1" name="Csoportba foglalás 70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72" name="Téglalap 7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" name="Téglalap 7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" name="Téglalap 7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7" name="Csoportba foglalás 86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88" name="Csoportba foglalás 87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5" name="Téglalap 10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9" name="Csoportba foglalás 88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2" name="Téglalap 10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" name="Téglalap 10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0" name="Csoportba foglalás 89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99" name="Téglalap 9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" name="Téglalap 9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1" name="Csoportba foglalás 90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96" name="Téglalap 9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Téglalap 9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2" name="Csoportba foglalás 91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3" name="Téglalap 9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4" name="Téglalap 9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5" name="Téglalap 9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08" name="Csoportba foglalás 107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109" name="Csoportba foglalás 10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0" name="Csoportba foglalás 10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1" name="Csoportba foglalás 11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20" name="Téglalap 11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Téglalap 12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Téglalap 12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2" name="Csoportba foglalás 11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17" name="Téglalap 11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" name="Téglalap 11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3" name="Csoportba foglalás 11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14" name="Téglalap 11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" name="Téglalap 11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0" name="Csoportba foglalás 129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35" name="Téglalap 13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7" name="Téglalap 13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1" name="Csoportba foglalás 130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32" name="Téglalap 13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4" name="Téglalap 13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8" name="Csoportba foglalás 137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39" name="Csoportba foglalás 138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4" name="Téglalap 14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5" name="Téglalap 14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6" name="Téglalap 14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40" name="Csoportba foglalás 139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41" name="Téglalap 14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Téglalap 14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3" name="Téglalap 14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7" name="Csoportba foglalás 146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48" name="Téglalap 14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Téglalap 14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1" name="Csoportba foglalás 150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52" name="Téglalap 15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3" name="Téglalap 15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4" name="Téglalap 15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4077926" y="1379239"/>
            <a:ext cx="720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>
                <a:solidFill>
                  <a:srgbClr val="0070C0"/>
                </a:solidFill>
              </a:rPr>
              <a:t>Sorház</a:t>
            </a:r>
          </a:p>
        </p:txBody>
      </p:sp>
      <p:sp>
        <p:nvSpPr>
          <p:cNvPr id="155" name="Szövegdoboz 154"/>
          <p:cNvSpPr txBox="1"/>
          <p:nvPr/>
        </p:nvSpPr>
        <p:spPr>
          <a:xfrm>
            <a:off x="3357052" y="2740945"/>
            <a:ext cx="720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Családi ház</a:t>
            </a:r>
            <a:endParaRPr lang="hu-HU" sz="1100" b="1" dirty="0">
              <a:solidFill>
                <a:srgbClr val="0070C0"/>
              </a:solidFill>
            </a:endParaRPr>
          </a:p>
        </p:txBody>
      </p:sp>
      <p:sp>
        <p:nvSpPr>
          <p:cNvPr id="156" name="Szövegdoboz 155"/>
          <p:cNvSpPr txBox="1"/>
          <p:nvPr/>
        </p:nvSpPr>
        <p:spPr>
          <a:xfrm>
            <a:off x="4801876" y="3469818"/>
            <a:ext cx="720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Tanya</a:t>
            </a:r>
            <a:endParaRPr lang="hu-HU" sz="1100" b="1" dirty="0">
              <a:solidFill>
                <a:srgbClr val="0070C0"/>
              </a:solidFill>
            </a:endParaRPr>
          </a:p>
        </p:txBody>
      </p:sp>
      <p:sp>
        <p:nvSpPr>
          <p:cNvPr id="157" name="Szövegdoboz 156"/>
          <p:cNvSpPr txBox="1"/>
          <p:nvPr/>
        </p:nvSpPr>
        <p:spPr>
          <a:xfrm>
            <a:off x="5523254" y="2028623"/>
            <a:ext cx="720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Lakó-</a:t>
            </a:r>
          </a:p>
          <a:p>
            <a:pPr algn="ctr"/>
            <a:r>
              <a:rPr lang="hu-HU" sz="1100" b="1" dirty="0" smtClean="0">
                <a:solidFill>
                  <a:srgbClr val="0070C0"/>
                </a:solidFill>
              </a:rPr>
              <a:t>telep</a:t>
            </a:r>
            <a:endParaRPr lang="hu-HU" sz="1100" b="1" dirty="0">
              <a:solidFill>
                <a:srgbClr val="0070C0"/>
              </a:solidFill>
            </a:endParaRPr>
          </a:p>
        </p:txBody>
      </p:sp>
      <p:sp>
        <p:nvSpPr>
          <p:cNvPr id="158" name="Tartalom helye 3"/>
          <p:cNvSpPr>
            <a:spLocks noGrp="1"/>
          </p:cNvSpPr>
          <p:nvPr>
            <p:ph idx="1"/>
          </p:nvPr>
        </p:nvSpPr>
        <p:spPr>
          <a:xfrm>
            <a:off x="6600582" y="1300045"/>
            <a:ext cx="2494788" cy="3303760"/>
          </a:xfrm>
          <a:ln>
            <a:solidFill>
              <a:srgbClr val="2C68FF"/>
            </a:solidFill>
          </a:ln>
        </p:spPr>
        <p:txBody>
          <a:bodyPr/>
          <a:lstStyle/>
          <a:p>
            <a:pPr algn="ctr"/>
            <a:r>
              <a:rPr lang="hu-HU" sz="1000" dirty="0" smtClean="0"/>
              <a:t>Labirintus</a:t>
            </a:r>
            <a:endParaRPr lang="hu-HU" sz="1000" dirty="0"/>
          </a:p>
          <a:p>
            <a:r>
              <a:rPr lang="hu-HU" sz="900" dirty="0"/>
              <a:t>A </a:t>
            </a:r>
            <a:r>
              <a:rPr lang="hu-HU" sz="900" dirty="0" smtClean="0"/>
              <a:t>feladat: </a:t>
            </a:r>
          </a:p>
          <a:p>
            <a:r>
              <a:rPr lang="hu-HU" sz="900" dirty="0" smtClean="0"/>
              <a:t>Juss </a:t>
            </a:r>
            <a:r>
              <a:rPr lang="hu-HU" sz="900" dirty="0"/>
              <a:t>el a START mezőtől a CÉL mezőig, a négy irányt követve (fel, le, jobbra, balra), azonban átlósan nem léphetsz. Az egyes irányokat minden esetben más-más színű </a:t>
            </a:r>
            <a:r>
              <a:rPr lang="hu-HU" sz="900" dirty="0" err="1"/>
              <a:t>ArTeC</a:t>
            </a:r>
            <a:r>
              <a:rPr lang="hu-HU" sz="900" dirty="0"/>
              <a:t> </a:t>
            </a:r>
            <a:r>
              <a:rPr lang="hu-HU" sz="900" dirty="0" err="1"/>
              <a:t>Blocks</a:t>
            </a:r>
            <a:r>
              <a:rPr lang="hu-HU" sz="900" dirty="0"/>
              <a:t> elemek jelölik. A megoldáshoz használhatod ezeket vagy a lap alján található négyzetekbe nyilakkal is kijelölheted a helyes utat. Minden megjelölt mezőn haladj keresztül és </a:t>
            </a:r>
            <a:r>
              <a:rPr lang="hu-HU" sz="900" dirty="0" err="1"/>
              <a:t>gyűjtsd</a:t>
            </a:r>
            <a:r>
              <a:rPr lang="hu-HU" sz="900" dirty="0"/>
              <a:t> össze a pálya címéhez kapcsolódó elemeket. </a:t>
            </a:r>
          </a:p>
          <a:p>
            <a:r>
              <a:rPr lang="hu-HU" sz="900" dirty="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dirty="0" smtClean="0"/>
              <a:t>A </a:t>
            </a:r>
            <a:r>
              <a:rPr lang="hu-HU" sz="900" dirty="0"/>
              <a:t>nem oda illő elemet tartalmazó mezőt/mezőket kerüld el!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900" dirty="0"/>
              <a:t>Folyamatot bemutató pálya esetében fontos a helyes sorrend!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900" dirty="0"/>
              <a:t>Egyéb esetekben több jó megoldás is létezik!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26826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Városok típusai 8.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865308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46" name="Téglalap 4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églalap 4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4" name="Csoportba foglalás 23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43" name="Téglalap 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Téglalap 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39" name="Téglalap 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Téglalap 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36" name="Téglalap 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Téglalap 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8" name="Csoportba foglalás 2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29" name="Téglalap 2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9" name="Csoportba foglalás 48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50" name="Téglalap 4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3" name="Csoportba foglalás 52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54" name="Téglalap 5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58" name="Téglalap 5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62" name="Csoportba foglalás 6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67" name="Téglalap 6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Téglalap 6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Téglalap 6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3" name="Csoportba foglalás 6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70" name="Csoportba foglalás 69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71" name="Csoportba foglalás 7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88" name="Téglalap 8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2" name="Csoportba foglalás 7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" name="Csoportba foglalás 7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5" name="Csoportba foglalás 7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76" name="Téglalap 7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1" name="Csoportba foglalás 90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9" name="Téglalap 10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Téglalap 10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6" name="Téglalap 10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5" name="Csoportba foglalás 9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" name="Csoportba foglalás 9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13" name="Téglalap 11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6" name="Csoportba foglalás 115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17" name="Téglalap 11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0" name="Csoportba foglalás 119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21" name="Csoportba foglalás 12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2" name="Csoportba foglalás 12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9" name="Csoportba foglalás 128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34" name="Téglalap 13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Téglalap 13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85388" y="2225091"/>
            <a:ext cx="600974" cy="720000"/>
          </a:xfrm>
          <a:prstGeom prst="rect">
            <a:avLst/>
          </a:prstGeom>
        </p:spPr>
      </p:pic>
      <p:pic>
        <p:nvPicPr>
          <p:cNvPr id="138" name="Kép 1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9" y="1446361"/>
            <a:ext cx="620354" cy="720000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83316" y="2971658"/>
            <a:ext cx="601865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96084" y="3750996"/>
            <a:ext cx="604471" cy="720000"/>
          </a:xfrm>
          <a:prstGeom prst="rect">
            <a:avLst/>
          </a:prstGeom>
        </p:spPr>
      </p:pic>
      <p:pic>
        <p:nvPicPr>
          <p:cNvPr id="140" name="Kép 13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85388" y="2224605"/>
            <a:ext cx="600974" cy="720000"/>
          </a:xfrm>
          <a:prstGeom prst="rect">
            <a:avLst/>
          </a:prstGeom>
        </p:spPr>
      </p:pic>
      <p:pic>
        <p:nvPicPr>
          <p:cNvPr id="141" name="Kép 14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82478" y="2230118"/>
            <a:ext cx="600974" cy="720000"/>
          </a:xfrm>
          <a:prstGeom prst="rect">
            <a:avLst/>
          </a:prstGeom>
        </p:spPr>
      </p:pic>
      <p:pic>
        <p:nvPicPr>
          <p:cNvPr id="142" name="Kép 14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75586" y="2234466"/>
            <a:ext cx="600974" cy="720000"/>
          </a:xfrm>
          <a:prstGeom prst="rect">
            <a:avLst/>
          </a:prstGeom>
        </p:spPr>
      </p:pic>
      <p:pic>
        <p:nvPicPr>
          <p:cNvPr id="143" name="Kép 14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87138" y="2235345"/>
            <a:ext cx="600974" cy="720000"/>
          </a:xfrm>
          <a:prstGeom prst="rect">
            <a:avLst/>
          </a:prstGeom>
        </p:spPr>
      </p:pic>
      <p:pic>
        <p:nvPicPr>
          <p:cNvPr id="144" name="Kép 14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4372" y="2238814"/>
            <a:ext cx="600974" cy="720000"/>
          </a:xfrm>
          <a:prstGeom prst="rect">
            <a:avLst/>
          </a:prstGeom>
        </p:spPr>
      </p:pic>
      <p:pic>
        <p:nvPicPr>
          <p:cNvPr id="145" name="Kép 14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9" y="1451827"/>
            <a:ext cx="620354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9" y="1450967"/>
            <a:ext cx="620354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9" y="1451827"/>
            <a:ext cx="620354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8" y="1446361"/>
            <a:ext cx="620354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96084" y="3750996"/>
            <a:ext cx="604471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603052" y="3750996"/>
            <a:ext cx="604471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89116" y="3750996"/>
            <a:ext cx="604471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91722" y="2972537"/>
            <a:ext cx="601865" cy="720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545164" y="1341512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4179642" y="2064456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53" name="Szövegdoboz 152"/>
          <p:cNvSpPr txBox="1"/>
          <p:nvPr/>
        </p:nvSpPr>
        <p:spPr>
          <a:xfrm>
            <a:off x="2590435" y="1346666"/>
            <a:ext cx="8731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>
                <a:solidFill>
                  <a:srgbClr val="0070C0"/>
                </a:solidFill>
              </a:rPr>
              <a:t>Bányász</a:t>
            </a:r>
            <a:endParaRPr lang="hu-HU" sz="1300" dirty="0">
              <a:solidFill>
                <a:srgbClr val="0070C0"/>
              </a:solidFill>
            </a:endParaRPr>
          </a:p>
        </p:txBody>
      </p:sp>
      <p:sp>
        <p:nvSpPr>
          <p:cNvPr id="154" name="Szövegdoboz 153"/>
          <p:cNvSpPr txBox="1"/>
          <p:nvPr/>
        </p:nvSpPr>
        <p:spPr>
          <a:xfrm>
            <a:off x="2696769" y="3504210"/>
            <a:ext cx="6604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>
                <a:solidFill>
                  <a:srgbClr val="0070C0"/>
                </a:solidFill>
              </a:rPr>
              <a:t>Fürdő</a:t>
            </a:r>
            <a:endParaRPr lang="hu-HU" sz="1300" dirty="0">
              <a:solidFill>
                <a:srgbClr val="0070C0"/>
              </a:solidFill>
            </a:endParaRPr>
          </a:p>
        </p:txBody>
      </p:sp>
      <p:sp>
        <p:nvSpPr>
          <p:cNvPr id="155" name="Szövegdoboz 154"/>
          <p:cNvSpPr txBox="1"/>
          <p:nvPr/>
        </p:nvSpPr>
        <p:spPr>
          <a:xfrm>
            <a:off x="3409792" y="2798411"/>
            <a:ext cx="6604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>
                <a:solidFill>
                  <a:srgbClr val="0070C0"/>
                </a:solidFill>
              </a:rPr>
              <a:t>Iskola</a:t>
            </a:r>
            <a:endParaRPr lang="hu-HU" sz="1300" dirty="0">
              <a:solidFill>
                <a:srgbClr val="0070C0"/>
              </a:solidFill>
            </a:endParaRPr>
          </a:p>
        </p:txBody>
      </p:sp>
      <p:sp>
        <p:nvSpPr>
          <p:cNvPr id="156" name="Szövegdoboz 155"/>
          <p:cNvSpPr txBox="1"/>
          <p:nvPr/>
        </p:nvSpPr>
        <p:spPr>
          <a:xfrm>
            <a:off x="4846367" y="2808272"/>
            <a:ext cx="6604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>
                <a:solidFill>
                  <a:srgbClr val="0070C0"/>
                </a:solidFill>
              </a:rPr>
              <a:t>Törpe</a:t>
            </a:r>
            <a:endParaRPr lang="hu-HU" sz="1300" dirty="0">
              <a:solidFill>
                <a:srgbClr val="0070C0"/>
              </a:solidFill>
            </a:endParaRPr>
          </a:p>
        </p:txBody>
      </p:sp>
      <p:sp>
        <p:nvSpPr>
          <p:cNvPr id="157" name="Szövegdoboz 156"/>
          <p:cNvSpPr txBox="1"/>
          <p:nvPr/>
        </p:nvSpPr>
        <p:spPr>
          <a:xfrm>
            <a:off x="5601648" y="2064456"/>
            <a:ext cx="5080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>
                <a:solidFill>
                  <a:srgbClr val="0070C0"/>
                </a:solidFill>
              </a:rPr>
              <a:t>Kert</a:t>
            </a:r>
            <a:endParaRPr lang="hu-HU" sz="1300" dirty="0">
              <a:solidFill>
                <a:srgbClr val="0070C0"/>
              </a:solidFill>
            </a:endParaRPr>
          </a:p>
        </p:txBody>
      </p:sp>
      <p:sp>
        <p:nvSpPr>
          <p:cNvPr id="158" name="Szövegdoboz 157"/>
          <p:cNvSpPr txBox="1"/>
          <p:nvPr/>
        </p:nvSpPr>
        <p:spPr>
          <a:xfrm>
            <a:off x="4109151" y="4184704"/>
            <a:ext cx="6604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>
                <a:solidFill>
                  <a:srgbClr val="0070C0"/>
                </a:solidFill>
              </a:rPr>
              <a:t>Üdülő</a:t>
            </a:r>
            <a:endParaRPr lang="hu-HU" sz="1300" dirty="0">
              <a:solidFill>
                <a:srgbClr val="0070C0"/>
              </a:solidFill>
            </a:endParaRPr>
          </a:p>
        </p:txBody>
      </p:sp>
      <p:sp>
        <p:nvSpPr>
          <p:cNvPr id="160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36734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Városok típusai szöveggel, hibával 8.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865308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46" name="Téglalap 4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églalap 4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4" name="Csoportba foglalás 23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43" name="Téglalap 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Téglalap 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39" name="Téglalap 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Téglalap 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36" name="Téglalap 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Téglalap 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8" name="Csoportba foglalás 2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29" name="Téglalap 2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9" name="Csoportba foglalás 48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50" name="Téglalap 4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3" name="Csoportba foglalás 52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54" name="Téglalap 5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58" name="Téglalap 5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62" name="Csoportba foglalás 6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67" name="Téglalap 6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Téglalap 6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Téglalap 6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3" name="Csoportba foglalás 6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70" name="Csoportba foglalás 69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71" name="Csoportba foglalás 7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88" name="Téglalap 8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2" name="Csoportba foglalás 7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" name="Csoportba foglalás 7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5" name="Csoportba foglalás 7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76" name="Téglalap 7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1" name="Csoportba foglalás 90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9" name="Téglalap 10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Téglalap 10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6" name="Téglalap 10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5" name="Csoportba foglalás 9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" name="Csoportba foglalás 9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13" name="Téglalap 11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6" name="Csoportba foglalás 115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17" name="Téglalap 11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0" name="Csoportba foglalás 119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21" name="Csoportba foglalás 12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2" name="Csoportba foglalás 12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9" name="Csoportba foglalás 128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34" name="Téglalap 13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Téglalap 13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4138895" y="1140143"/>
            <a:ext cx="600974" cy="720000"/>
          </a:xfrm>
          <a:prstGeom prst="rect">
            <a:avLst/>
          </a:prstGeom>
        </p:spPr>
      </p:pic>
      <p:pic>
        <p:nvPicPr>
          <p:cNvPr id="138" name="Kép 1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10" y="1872460"/>
            <a:ext cx="620354" cy="720000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3402702" y="1146847"/>
            <a:ext cx="601865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3409792" y="3317924"/>
            <a:ext cx="604471" cy="720000"/>
          </a:xfrm>
          <a:prstGeom prst="rect">
            <a:avLst/>
          </a:prstGeom>
        </p:spPr>
      </p:pic>
      <p:pic>
        <p:nvPicPr>
          <p:cNvPr id="140" name="Kép 13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3391845" y="2578891"/>
            <a:ext cx="600974" cy="720000"/>
          </a:xfrm>
          <a:prstGeom prst="rect">
            <a:avLst/>
          </a:prstGeom>
        </p:spPr>
      </p:pic>
      <p:pic>
        <p:nvPicPr>
          <p:cNvPr id="141" name="Kép 14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601648" y="3309995"/>
            <a:ext cx="600974" cy="720000"/>
          </a:xfrm>
          <a:prstGeom prst="rect">
            <a:avLst/>
          </a:prstGeom>
        </p:spPr>
      </p:pic>
      <p:pic>
        <p:nvPicPr>
          <p:cNvPr id="142" name="Kép 14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574992" y="2578891"/>
            <a:ext cx="600974" cy="720000"/>
          </a:xfrm>
          <a:prstGeom prst="rect">
            <a:avLst/>
          </a:prstGeom>
        </p:spPr>
      </p:pic>
      <p:pic>
        <p:nvPicPr>
          <p:cNvPr id="143" name="Kép 14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583894" y="1852654"/>
            <a:ext cx="600974" cy="720000"/>
          </a:xfrm>
          <a:prstGeom prst="rect">
            <a:avLst/>
          </a:prstGeom>
        </p:spPr>
      </p:pic>
      <p:pic>
        <p:nvPicPr>
          <p:cNvPr id="144" name="Kép 14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583894" y="1152460"/>
            <a:ext cx="600974" cy="720000"/>
          </a:xfrm>
          <a:prstGeom prst="rect">
            <a:avLst/>
          </a:prstGeom>
        </p:spPr>
      </p:pic>
      <p:pic>
        <p:nvPicPr>
          <p:cNvPr id="145" name="Kép 14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90" y="2579440"/>
            <a:ext cx="620354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23" y="3298891"/>
            <a:ext cx="620354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2" y="3317924"/>
            <a:ext cx="620354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54" y="4048616"/>
            <a:ext cx="620354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4119644" y="2561886"/>
            <a:ext cx="604471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4882178" y="4029400"/>
            <a:ext cx="604471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604083" y="4029400"/>
            <a:ext cx="604471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2722577" y="1140143"/>
            <a:ext cx="601865" cy="720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545164" y="1341512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2060"/>
                </a:solidFill>
              </a:rPr>
              <a:t>Start</a:t>
            </a:r>
          </a:p>
        </p:txBody>
      </p:sp>
      <p:sp>
        <p:nvSpPr>
          <p:cNvPr id="153" name="Szövegdoboz 152"/>
          <p:cNvSpPr txBox="1"/>
          <p:nvPr/>
        </p:nvSpPr>
        <p:spPr>
          <a:xfrm>
            <a:off x="2590435" y="1346666"/>
            <a:ext cx="8731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 smtClean="0">
                <a:solidFill>
                  <a:srgbClr val="002060"/>
                </a:solidFill>
              </a:rPr>
              <a:t>Bányász</a:t>
            </a:r>
            <a:endParaRPr lang="hu-HU" sz="1300" b="1" dirty="0">
              <a:solidFill>
                <a:srgbClr val="002060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4179642" y="2064456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54" name="Szövegdoboz 153"/>
          <p:cNvSpPr txBox="1"/>
          <p:nvPr/>
        </p:nvSpPr>
        <p:spPr>
          <a:xfrm>
            <a:off x="2696769" y="3504210"/>
            <a:ext cx="6604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 smtClean="0">
                <a:solidFill>
                  <a:srgbClr val="002060"/>
                </a:solidFill>
              </a:rPr>
              <a:t>Fürdő</a:t>
            </a:r>
            <a:endParaRPr lang="hu-HU" sz="1300" b="1" dirty="0">
              <a:solidFill>
                <a:srgbClr val="002060"/>
              </a:solidFill>
            </a:endParaRPr>
          </a:p>
        </p:txBody>
      </p:sp>
      <p:sp>
        <p:nvSpPr>
          <p:cNvPr id="155" name="Szövegdoboz 154"/>
          <p:cNvSpPr txBox="1"/>
          <p:nvPr/>
        </p:nvSpPr>
        <p:spPr>
          <a:xfrm>
            <a:off x="3409792" y="2798411"/>
            <a:ext cx="6604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 smtClean="0">
                <a:solidFill>
                  <a:srgbClr val="002060"/>
                </a:solidFill>
              </a:rPr>
              <a:t>Iskola</a:t>
            </a:r>
            <a:endParaRPr lang="hu-HU" sz="1300" b="1" dirty="0">
              <a:solidFill>
                <a:srgbClr val="002060"/>
              </a:solidFill>
            </a:endParaRPr>
          </a:p>
        </p:txBody>
      </p:sp>
      <p:sp>
        <p:nvSpPr>
          <p:cNvPr id="156" name="Szövegdoboz 155"/>
          <p:cNvSpPr txBox="1"/>
          <p:nvPr/>
        </p:nvSpPr>
        <p:spPr>
          <a:xfrm>
            <a:off x="4846367" y="2808272"/>
            <a:ext cx="6604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 smtClean="0">
                <a:solidFill>
                  <a:srgbClr val="0070C0"/>
                </a:solidFill>
              </a:rPr>
              <a:t>Törpe</a:t>
            </a:r>
            <a:endParaRPr lang="hu-HU" sz="1300" b="1" dirty="0">
              <a:solidFill>
                <a:srgbClr val="0070C0"/>
              </a:solidFill>
            </a:endParaRPr>
          </a:p>
        </p:txBody>
      </p:sp>
      <p:sp>
        <p:nvSpPr>
          <p:cNvPr id="157" name="Szövegdoboz 156"/>
          <p:cNvSpPr txBox="1"/>
          <p:nvPr/>
        </p:nvSpPr>
        <p:spPr>
          <a:xfrm>
            <a:off x="5601648" y="2064456"/>
            <a:ext cx="5743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 smtClean="0">
                <a:solidFill>
                  <a:srgbClr val="002060"/>
                </a:solidFill>
              </a:rPr>
              <a:t>Kert</a:t>
            </a:r>
            <a:endParaRPr lang="hu-HU" sz="1300" b="1" dirty="0">
              <a:solidFill>
                <a:srgbClr val="002060"/>
              </a:solidFill>
            </a:endParaRPr>
          </a:p>
        </p:txBody>
      </p:sp>
      <p:sp>
        <p:nvSpPr>
          <p:cNvPr id="158" name="Szövegdoboz 157"/>
          <p:cNvSpPr txBox="1"/>
          <p:nvPr/>
        </p:nvSpPr>
        <p:spPr>
          <a:xfrm>
            <a:off x="4109151" y="4184704"/>
            <a:ext cx="6604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 smtClean="0">
                <a:solidFill>
                  <a:srgbClr val="002060"/>
                </a:solidFill>
              </a:rPr>
              <a:t>Üdülő</a:t>
            </a:r>
            <a:endParaRPr lang="hu-HU" sz="1300" b="1" dirty="0">
              <a:solidFill>
                <a:srgbClr val="002060"/>
              </a:solidFill>
            </a:endParaRPr>
          </a:p>
        </p:txBody>
      </p:sp>
      <p:sp>
        <p:nvSpPr>
          <p:cNvPr id="160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  <p:pic>
        <p:nvPicPr>
          <p:cNvPr id="159" name="Kép 15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706194" y="2971762"/>
            <a:ext cx="601865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6" y="1446884"/>
            <a:ext cx="620354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707808" y="2209152"/>
            <a:ext cx="600974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696073" y="3738354"/>
            <a:ext cx="6044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Textilnövények 9. 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12823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714106" y="2013014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5649192" y="4184289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46" name="Téglalap 4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églalap 4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4" name="Csoportba foglalás 23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43" name="Téglalap 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Téglalap 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39" name="Téglalap 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Téglalap 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36" name="Téglalap 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Téglalap 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8" name="Csoportba foglalás 2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29" name="Téglalap 2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9" name="Csoportba foglalás 48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50" name="Téglalap 4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3" name="Csoportba foglalás 52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54" name="Téglalap 5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58" name="Téglalap 5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62" name="Csoportba foglalás 6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67" name="Téglalap 6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Téglalap 6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Téglalap 6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3" name="Csoportba foglalás 6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70" name="Csoportba foglalás 69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71" name="Csoportba foglalás 7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88" name="Téglalap 8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2" name="Csoportba foglalás 7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" name="Csoportba foglalás 7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5" name="Csoportba foglalás 7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76" name="Téglalap 7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1" name="Csoportba foglalás 90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9" name="Téglalap 10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Téglalap 10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6" name="Téglalap 10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5" name="Csoportba foglalás 9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" name="Csoportba foglalás 9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13" name="Téglalap 11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6" name="Csoportba foglalás 115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17" name="Téglalap 11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0" name="Csoportba foglalás 119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21" name="Csoportba foglalás 12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2" name="Csoportba foglalás 12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9" name="Csoportba foglalás 128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34" name="Téglalap 13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Téglalap 13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5319" y="2218891"/>
            <a:ext cx="600974" cy="720000"/>
          </a:xfrm>
          <a:prstGeom prst="rect">
            <a:avLst/>
          </a:prstGeom>
        </p:spPr>
      </p:pic>
      <p:pic>
        <p:nvPicPr>
          <p:cNvPr id="138" name="Kép 1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9" y="1446903"/>
            <a:ext cx="620354" cy="720000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603817" y="3006788"/>
            <a:ext cx="601865" cy="720000"/>
          </a:xfrm>
          <a:prstGeom prst="rect">
            <a:avLst/>
          </a:prstGeom>
        </p:spPr>
      </p:pic>
      <p:pic>
        <p:nvPicPr>
          <p:cNvPr id="140" name="Kép 13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93569" y="3739283"/>
            <a:ext cx="604471" cy="720000"/>
          </a:xfrm>
          <a:prstGeom prst="rect">
            <a:avLst/>
          </a:prstGeom>
        </p:spPr>
      </p:pic>
      <p:sp>
        <p:nvSpPr>
          <p:cNvPr id="154" name="Szövegdoboz 153"/>
          <p:cNvSpPr txBox="1"/>
          <p:nvPr/>
        </p:nvSpPr>
        <p:spPr>
          <a:xfrm>
            <a:off x="5588644" y="1387711"/>
            <a:ext cx="595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rgbClr val="0070C0"/>
                </a:solidFill>
              </a:rPr>
              <a:t>Kender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55" name="Szövegdoboz 154"/>
          <p:cNvSpPr txBox="1"/>
          <p:nvPr/>
        </p:nvSpPr>
        <p:spPr>
          <a:xfrm>
            <a:off x="4856939" y="4240391"/>
            <a:ext cx="595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rgbClr val="0070C0"/>
                </a:solidFill>
              </a:rPr>
              <a:t>Gyapjú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56" name="Szövegdoboz 155"/>
          <p:cNvSpPr txBox="1"/>
          <p:nvPr/>
        </p:nvSpPr>
        <p:spPr>
          <a:xfrm>
            <a:off x="4939368" y="3534411"/>
            <a:ext cx="422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rgbClr val="0070C0"/>
                </a:solidFill>
              </a:rPr>
              <a:t>Juta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57" name="Szövegdoboz 156"/>
          <p:cNvSpPr txBox="1"/>
          <p:nvPr/>
        </p:nvSpPr>
        <p:spPr>
          <a:xfrm>
            <a:off x="3408133" y="2815780"/>
            <a:ext cx="620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rgbClr val="0070C0"/>
                </a:solidFill>
              </a:rPr>
              <a:t>Gyapot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58" name="Szövegdoboz 157"/>
          <p:cNvSpPr txBox="1"/>
          <p:nvPr/>
        </p:nvSpPr>
        <p:spPr>
          <a:xfrm>
            <a:off x="2804106" y="4215066"/>
            <a:ext cx="430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rgbClr val="0070C0"/>
                </a:solidFill>
              </a:rPr>
              <a:t>Len</a:t>
            </a:r>
            <a:endParaRPr lang="hu-HU" sz="1000" dirty="0">
              <a:solidFill>
                <a:srgbClr val="0070C0"/>
              </a:solidFill>
            </a:endParaRPr>
          </a:p>
        </p:txBody>
      </p:sp>
      <p:pic>
        <p:nvPicPr>
          <p:cNvPr id="159" name="Kép 15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0" y="1445031"/>
            <a:ext cx="620354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600387" y="3003173"/>
            <a:ext cx="601865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90376" y="3008512"/>
            <a:ext cx="601865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86233" y="3005045"/>
            <a:ext cx="601865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90376" y="3008160"/>
            <a:ext cx="601865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600723" y="3008446"/>
            <a:ext cx="601865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616175" y="3017731"/>
            <a:ext cx="601865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606164" y="3010981"/>
            <a:ext cx="601865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603817" y="3745884"/>
            <a:ext cx="604471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95318" y="3738563"/>
            <a:ext cx="604471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98199" y="3744913"/>
            <a:ext cx="604471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5318" y="2226036"/>
            <a:ext cx="600974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9076" y="2225478"/>
            <a:ext cx="600974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9075" y="2226333"/>
            <a:ext cx="600974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605009" y="2228833"/>
            <a:ext cx="600974" cy="720000"/>
          </a:xfrm>
          <a:prstGeom prst="rect">
            <a:avLst/>
          </a:prstGeom>
        </p:spPr>
      </p:pic>
      <p:sp>
        <p:nvSpPr>
          <p:cNvPr id="149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24824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Textilnövények hibával 9. - megoldás 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12823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46" name="Téglalap 4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églalap 4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4" name="Csoportba foglalás 23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43" name="Téglalap 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Téglalap 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39" name="Téglalap 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Téglalap 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36" name="Téglalap 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Téglalap 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8" name="Csoportba foglalás 2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29" name="Téglalap 2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9" name="Csoportba foglalás 48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50" name="Téglalap 4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3" name="Csoportba foglalás 52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54" name="Téglalap 5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58" name="Téglalap 5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62" name="Csoportba foglalás 6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67" name="Téglalap 6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Téglalap 6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Téglalap 6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3" name="Csoportba foglalás 6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70" name="Csoportba foglalás 69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71" name="Csoportba foglalás 7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88" name="Téglalap 8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2" name="Csoportba foglalás 7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" name="Csoportba foglalás 7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5" name="Csoportba foglalás 7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76" name="Téglalap 7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1" name="Csoportba foglalás 90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9" name="Téglalap 10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Téglalap 10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6" name="Téglalap 10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5" name="Csoportba foglalás 9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" name="Csoportba foglalás 9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13" name="Téglalap 11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6" name="Csoportba foglalás 115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17" name="Téglalap 11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0" name="Csoportba foglalás 119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21" name="Csoportba foglalás 12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2" name="Csoportba foglalás 12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9" name="Csoportba foglalás 128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34" name="Téglalap 13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Téglalap 13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625062" y="3324432"/>
            <a:ext cx="600974" cy="720000"/>
          </a:xfrm>
          <a:prstGeom prst="rect">
            <a:avLst/>
          </a:prstGeom>
        </p:spPr>
      </p:pic>
      <p:pic>
        <p:nvPicPr>
          <p:cNvPr id="138" name="Kép 1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99" y="4033778"/>
            <a:ext cx="620354" cy="720000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4881949" y="3309355"/>
            <a:ext cx="601865" cy="720000"/>
          </a:xfrm>
          <a:prstGeom prst="rect">
            <a:avLst/>
          </a:prstGeom>
        </p:spPr>
      </p:pic>
      <p:pic>
        <p:nvPicPr>
          <p:cNvPr id="140" name="Kép 13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3463868" y="2599727"/>
            <a:ext cx="604471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42" y="1902029"/>
            <a:ext cx="620354" cy="720000"/>
          </a:xfrm>
          <a:prstGeom prst="rect">
            <a:avLst/>
          </a:prstGeom>
        </p:spPr>
      </p:pic>
      <p:pic>
        <p:nvPicPr>
          <p:cNvPr id="161" name="Kép 16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4129768" y="3327999"/>
            <a:ext cx="601865" cy="720000"/>
          </a:xfrm>
          <a:prstGeom prst="rect">
            <a:avLst/>
          </a:prstGeom>
        </p:spPr>
      </p:pic>
      <p:pic>
        <p:nvPicPr>
          <p:cNvPr id="162" name="Kép 16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3411263" y="4041279"/>
            <a:ext cx="601865" cy="720000"/>
          </a:xfrm>
          <a:prstGeom prst="rect">
            <a:avLst/>
          </a:prstGeom>
        </p:spPr>
      </p:pic>
      <p:pic>
        <p:nvPicPr>
          <p:cNvPr id="163" name="Kép 16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2734728" y="4035017"/>
            <a:ext cx="601865" cy="720000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4864691" y="1161777"/>
            <a:ext cx="601865" cy="720000"/>
          </a:xfrm>
          <a:prstGeom prst="rect">
            <a:avLst/>
          </a:prstGeom>
        </p:spPr>
      </p:pic>
      <p:pic>
        <p:nvPicPr>
          <p:cNvPr id="165" name="Kép 16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4137899" y="1161777"/>
            <a:ext cx="601865" cy="720000"/>
          </a:xfrm>
          <a:prstGeom prst="rect">
            <a:avLst/>
          </a:prstGeom>
        </p:spPr>
      </p:pic>
      <p:pic>
        <p:nvPicPr>
          <p:cNvPr id="166" name="Kép 16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3411107" y="1161777"/>
            <a:ext cx="601865" cy="720000"/>
          </a:xfrm>
          <a:prstGeom prst="rect">
            <a:avLst/>
          </a:prstGeom>
        </p:spPr>
      </p:pic>
      <p:pic>
        <p:nvPicPr>
          <p:cNvPr id="167" name="Kép 16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2706148" y="1161777"/>
            <a:ext cx="601865" cy="720000"/>
          </a:xfrm>
          <a:prstGeom prst="rect">
            <a:avLst/>
          </a:prstGeom>
        </p:spPr>
      </p:pic>
      <p:pic>
        <p:nvPicPr>
          <p:cNvPr id="168" name="Kép 16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4135293" y="2599727"/>
            <a:ext cx="604471" cy="720000"/>
          </a:xfrm>
          <a:prstGeom prst="rect">
            <a:avLst/>
          </a:prstGeom>
        </p:spPr>
      </p:pic>
      <p:pic>
        <p:nvPicPr>
          <p:cNvPr id="169" name="Kép 16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4869239" y="2592567"/>
            <a:ext cx="604471" cy="720000"/>
          </a:xfrm>
          <a:prstGeom prst="rect">
            <a:avLst/>
          </a:prstGeom>
        </p:spPr>
      </p:pic>
      <p:pic>
        <p:nvPicPr>
          <p:cNvPr id="170" name="Kép 16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591492" y="2585478"/>
            <a:ext cx="604471" cy="720000"/>
          </a:xfrm>
          <a:prstGeom prst="rect">
            <a:avLst/>
          </a:prstGeom>
        </p:spPr>
      </p:pic>
      <p:pic>
        <p:nvPicPr>
          <p:cNvPr id="171" name="Kép 17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2723381" y="3351265"/>
            <a:ext cx="600974" cy="720000"/>
          </a:xfrm>
          <a:prstGeom prst="rect">
            <a:avLst/>
          </a:prstGeom>
        </p:spPr>
      </p:pic>
      <p:pic>
        <p:nvPicPr>
          <p:cNvPr id="172" name="Kép 17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2729470" y="2601396"/>
            <a:ext cx="600974" cy="720000"/>
          </a:xfrm>
          <a:prstGeom prst="rect">
            <a:avLst/>
          </a:prstGeom>
        </p:spPr>
      </p:pic>
      <p:pic>
        <p:nvPicPr>
          <p:cNvPr id="173" name="Kép 17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591428" y="1879727"/>
            <a:ext cx="600974" cy="720000"/>
          </a:xfrm>
          <a:prstGeom prst="rect">
            <a:avLst/>
          </a:prstGeom>
        </p:spPr>
      </p:pic>
      <p:pic>
        <p:nvPicPr>
          <p:cNvPr id="174" name="Kép 17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577556" y="1153198"/>
            <a:ext cx="600974" cy="720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721313" y="2069657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5649192" y="4184289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54" name="Szövegdoboz 153"/>
          <p:cNvSpPr txBox="1"/>
          <p:nvPr/>
        </p:nvSpPr>
        <p:spPr>
          <a:xfrm>
            <a:off x="5514402" y="1345219"/>
            <a:ext cx="7836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 smtClean="0">
                <a:solidFill>
                  <a:srgbClr val="002060"/>
                </a:solidFill>
              </a:rPr>
              <a:t>Kender</a:t>
            </a:r>
            <a:endParaRPr lang="hu-HU" sz="1300" b="1" dirty="0">
              <a:solidFill>
                <a:srgbClr val="002060"/>
              </a:solidFill>
            </a:endParaRPr>
          </a:p>
        </p:txBody>
      </p:sp>
      <p:sp>
        <p:nvSpPr>
          <p:cNvPr id="155" name="Szövegdoboz 154"/>
          <p:cNvSpPr txBox="1"/>
          <p:nvPr/>
        </p:nvSpPr>
        <p:spPr>
          <a:xfrm>
            <a:off x="4790490" y="4199061"/>
            <a:ext cx="7665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 smtClean="0">
                <a:solidFill>
                  <a:srgbClr val="0070C0"/>
                </a:solidFill>
              </a:rPr>
              <a:t>Gyapjú</a:t>
            </a:r>
            <a:endParaRPr lang="hu-HU" sz="1300" dirty="0">
              <a:solidFill>
                <a:srgbClr val="0070C0"/>
              </a:solidFill>
            </a:endParaRPr>
          </a:p>
        </p:txBody>
      </p:sp>
      <p:sp>
        <p:nvSpPr>
          <p:cNvPr id="156" name="Szövegdoboz 155"/>
          <p:cNvSpPr txBox="1"/>
          <p:nvPr/>
        </p:nvSpPr>
        <p:spPr>
          <a:xfrm>
            <a:off x="4895888" y="3530832"/>
            <a:ext cx="5778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solidFill>
                  <a:srgbClr val="002060"/>
                </a:solidFill>
              </a:rPr>
              <a:t>Juta</a:t>
            </a:r>
          </a:p>
        </p:txBody>
      </p:sp>
      <p:sp>
        <p:nvSpPr>
          <p:cNvPr id="157" name="Szövegdoboz 156"/>
          <p:cNvSpPr txBox="1"/>
          <p:nvPr/>
        </p:nvSpPr>
        <p:spPr>
          <a:xfrm>
            <a:off x="3387472" y="2792697"/>
            <a:ext cx="8122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Gyapot</a:t>
            </a:r>
          </a:p>
        </p:txBody>
      </p:sp>
      <p:sp>
        <p:nvSpPr>
          <p:cNvPr id="158" name="Szövegdoboz 157"/>
          <p:cNvSpPr txBox="1"/>
          <p:nvPr/>
        </p:nvSpPr>
        <p:spPr>
          <a:xfrm>
            <a:off x="2838906" y="4199061"/>
            <a:ext cx="50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solidFill>
                  <a:srgbClr val="002060"/>
                </a:solidFill>
              </a:rPr>
              <a:t>Len</a:t>
            </a:r>
          </a:p>
        </p:txBody>
      </p:sp>
      <p:sp>
        <p:nvSpPr>
          <p:cNvPr id="148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  <p:pic>
        <p:nvPicPr>
          <p:cNvPr id="188" name="Kép 18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706194" y="2971762"/>
            <a:ext cx="601865" cy="720000"/>
          </a:xfrm>
          <a:prstGeom prst="rect">
            <a:avLst/>
          </a:prstGeom>
        </p:spPr>
      </p:pic>
      <p:pic>
        <p:nvPicPr>
          <p:cNvPr id="189" name="Kép 18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6" y="1446884"/>
            <a:ext cx="620354" cy="720000"/>
          </a:xfrm>
          <a:prstGeom prst="rect">
            <a:avLst/>
          </a:prstGeom>
        </p:spPr>
      </p:pic>
      <p:pic>
        <p:nvPicPr>
          <p:cNvPr id="190" name="Kép 18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707808" y="2209152"/>
            <a:ext cx="600974" cy="720000"/>
          </a:xfrm>
          <a:prstGeom prst="rect">
            <a:avLst/>
          </a:prstGeom>
        </p:spPr>
      </p:pic>
      <p:pic>
        <p:nvPicPr>
          <p:cNvPr id="191" name="Kép 19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696073" y="3738354"/>
            <a:ext cx="6044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Okostányér 10. a.)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68982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39" y="1290017"/>
            <a:ext cx="648000" cy="405000"/>
          </a:xfrm>
          <a:ln>
            <a:solidFill>
              <a:srgbClr val="2C68FF"/>
            </a:solidFill>
          </a:ln>
        </p:spPr>
      </p:pic>
      <p:sp>
        <p:nvSpPr>
          <p:cNvPr id="8" name="Szövegdoboz 7"/>
          <p:cNvSpPr txBox="1"/>
          <p:nvPr/>
        </p:nvSpPr>
        <p:spPr>
          <a:xfrm>
            <a:off x="2714106" y="1338629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4195867" y="3502571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46" name="Téglalap 4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églalap 4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4" name="Csoportba foglalás 23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43" name="Téglalap 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Téglalap 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39" name="Téglalap 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Téglalap 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36" name="Téglalap 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Téglalap 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8" name="Csoportba foglalás 2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29" name="Téglalap 2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9" name="Csoportba foglalás 48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50" name="Téglalap 4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3" name="Csoportba foglalás 52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54" name="Téglalap 5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58" name="Téglalap 5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62" name="Csoportba foglalás 6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67" name="Téglalap 6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Téglalap 6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Téglalap 6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3" name="Csoportba foglalás 6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70" name="Csoportba foglalás 69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71" name="Csoportba foglalás 7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88" name="Téglalap 8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2" name="Csoportba foglalás 7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" name="Csoportba foglalás 7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5" name="Csoportba foglalás 7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76" name="Téglalap 7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1" name="Csoportba foglalás 90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9" name="Téglalap 10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Téglalap 10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6" name="Téglalap 10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5" name="Csoportba foglalás 9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" name="Csoportba foglalás 9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13" name="Téglalap 11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6" name="Csoportba foglalás 115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17" name="Téglalap 11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0" name="Csoportba foglalás 119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21" name="Csoportba foglalás 12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2" name="Csoportba foglalás 12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9" name="Csoportba foglalás 128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34" name="Téglalap 13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Téglalap 13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5319" y="2218891"/>
            <a:ext cx="600974" cy="720000"/>
          </a:xfrm>
          <a:prstGeom prst="rect">
            <a:avLst/>
          </a:prstGeom>
        </p:spPr>
      </p:pic>
      <p:pic>
        <p:nvPicPr>
          <p:cNvPr id="138" name="Kép 13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9" y="1446903"/>
            <a:ext cx="620354" cy="720000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95319" y="2996824"/>
            <a:ext cx="601865" cy="720000"/>
          </a:xfrm>
          <a:prstGeom prst="rect">
            <a:avLst/>
          </a:prstGeom>
        </p:spPr>
      </p:pic>
      <p:pic>
        <p:nvPicPr>
          <p:cNvPr id="140" name="Kép 13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95319" y="3768812"/>
            <a:ext cx="604471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56" y="2018243"/>
            <a:ext cx="648000" cy="4318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r="11287"/>
          <a:stretch/>
        </p:blipFill>
        <p:spPr>
          <a:xfrm>
            <a:off x="4118939" y="2646259"/>
            <a:ext cx="648000" cy="61040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/>
          <a:stretch/>
        </p:blipFill>
        <p:spPr>
          <a:xfrm>
            <a:off x="5565744" y="3397203"/>
            <a:ext cx="648000" cy="55286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t="17205" r="15052"/>
          <a:stretch/>
        </p:blipFill>
        <p:spPr>
          <a:xfrm>
            <a:off x="2684288" y="4078385"/>
            <a:ext cx="648000" cy="637721"/>
          </a:xfrm>
          <a:prstGeom prst="rect">
            <a:avLst/>
          </a:prstGeom>
        </p:spPr>
      </p:pic>
      <p:pic>
        <p:nvPicPr>
          <p:cNvPr id="141" name="Kép 14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602100" y="3003337"/>
            <a:ext cx="601865" cy="720000"/>
          </a:xfrm>
          <a:prstGeom prst="rect">
            <a:avLst/>
          </a:prstGeom>
        </p:spPr>
      </p:pic>
      <p:pic>
        <p:nvPicPr>
          <p:cNvPr id="142" name="Kép 14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604563" y="3011454"/>
            <a:ext cx="601865" cy="720000"/>
          </a:xfrm>
          <a:prstGeom prst="rect">
            <a:avLst/>
          </a:prstGeom>
        </p:spPr>
      </p:pic>
      <p:pic>
        <p:nvPicPr>
          <p:cNvPr id="143" name="Kép 14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90236" y="2996824"/>
            <a:ext cx="601865" cy="720000"/>
          </a:xfrm>
          <a:prstGeom prst="rect">
            <a:avLst/>
          </a:prstGeom>
        </p:spPr>
      </p:pic>
      <p:pic>
        <p:nvPicPr>
          <p:cNvPr id="144" name="Kép 1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609689" y="3009850"/>
            <a:ext cx="601865" cy="720000"/>
          </a:xfrm>
          <a:prstGeom prst="rect">
            <a:avLst/>
          </a:prstGeom>
        </p:spPr>
      </p:pic>
      <p:pic>
        <p:nvPicPr>
          <p:cNvPr id="145" name="Kép 14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94497" y="2996824"/>
            <a:ext cx="601865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97827" y="3768812"/>
            <a:ext cx="604471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94015" y="3774757"/>
            <a:ext cx="604471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87630" y="3768812"/>
            <a:ext cx="604471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95319" y="3768812"/>
            <a:ext cx="604471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5763" y="2214915"/>
            <a:ext cx="600974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1127" y="2217779"/>
            <a:ext cx="600974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600740" y="2214915"/>
            <a:ext cx="600974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9628" y="2218216"/>
            <a:ext cx="600974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1" y="1441028"/>
            <a:ext cx="620354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602937" y="2997261"/>
            <a:ext cx="601865" cy="720000"/>
          </a:xfrm>
          <a:prstGeom prst="rect">
            <a:avLst/>
          </a:prstGeom>
        </p:spPr>
      </p:pic>
      <p:sp>
        <p:nvSpPr>
          <p:cNvPr id="156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17988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Okostányér 10. b.)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68982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714106" y="1338629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4195867" y="3502571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46" name="Téglalap 4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églalap 4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4" name="Csoportba foglalás 23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43" name="Téglalap 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Téglalap 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39" name="Téglalap 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Téglalap 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36" name="Téglalap 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Téglalap 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8" name="Csoportba foglalás 2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29" name="Téglalap 2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9" name="Csoportba foglalás 48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50" name="Téglalap 4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3" name="Csoportba foglalás 52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54" name="Téglalap 5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58" name="Téglalap 5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62" name="Csoportba foglalás 6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67" name="Téglalap 6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Téglalap 6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Téglalap 6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3" name="Csoportba foglalás 6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70" name="Csoportba foglalás 69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71" name="Csoportba foglalás 7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88" name="Téglalap 8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2" name="Csoportba foglalás 7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" name="Csoportba foglalás 7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5" name="Csoportba foglalás 7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76" name="Téglalap 7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1" name="Csoportba foglalás 90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9" name="Téglalap 10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Téglalap 10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6" name="Téglalap 10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5" name="Csoportba foglalás 9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" name="Csoportba foglalás 9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13" name="Téglalap 11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6" name="Csoportba foglalás 115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17" name="Téglalap 11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0" name="Csoportba foglalás 119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21" name="Csoportba foglalás 12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2" name="Csoportba foglalás 12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9" name="Csoportba foglalás 128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34" name="Téglalap 13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Téglalap 13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5319" y="2218891"/>
            <a:ext cx="600974" cy="720000"/>
          </a:xfrm>
          <a:prstGeom prst="rect">
            <a:avLst/>
          </a:prstGeom>
        </p:spPr>
      </p:pic>
      <p:pic>
        <p:nvPicPr>
          <p:cNvPr id="138" name="Kép 1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9" y="1446903"/>
            <a:ext cx="620354" cy="720000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95319" y="2996824"/>
            <a:ext cx="601865" cy="720000"/>
          </a:xfrm>
          <a:prstGeom prst="rect">
            <a:avLst/>
          </a:prstGeom>
        </p:spPr>
      </p:pic>
      <p:pic>
        <p:nvPicPr>
          <p:cNvPr id="140" name="Kép 13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95319" y="3768812"/>
            <a:ext cx="604471" cy="720000"/>
          </a:xfrm>
          <a:prstGeom prst="rect">
            <a:avLst/>
          </a:prstGeom>
        </p:spPr>
      </p:pic>
      <p:pic>
        <p:nvPicPr>
          <p:cNvPr id="141" name="Kép 14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602100" y="3003337"/>
            <a:ext cx="601865" cy="720000"/>
          </a:xfrm>
          <a:prstGeom prst="rect">
            <a:avLst/>
          </a:prstGeom>
        </p:spPr>
      </p:pic>
      <p:pic>
        <p:nvPicPr>
          <p:cNvPr id="142" name="Kép 1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604563" y="3011454"/>
            <a:ext cx="601865" cy="720000"/>
          </a:xfrm>
          <a:prstGeom prst="rect">
            <a:avLst/>
          </a:prstGeom>
        </p:spPr>
      </p:pic>
      <p:pic>
        <p:nvPicPr>
          <p:cNvPr id="143" name="Kép 14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90236" y="2996824"/>
            <a:ext cx="601865" cy="720000"/>
          </a:xfrm>
          <a:prstGeom prst="rect">
            <a:avLst/>
          </a:prstGeom>
        </p:spPr>
      </p:pic>
      <p:pic>
        <p:nvPicPr>
          <p:cNvPr id="144" name="Kép 14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609689" y="3009850"/>
            <a:ext cx="601865" cy="720000"/>
          </a:xfrm>
          <a:prstGeom prst="rect">
            <a:avLst/>
          </a:prstGeom>
        </p:spPr>
      </p:pic>
      <p:pic>
        <p:nvPicPr>
          <p:cNvPr id="145" name="Kép 14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94497" y="2996824"/>
            <a:ext cx="601865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97827" y="3768812"/>
            <a:ext cx="604471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94015" y="3774757"/>
            <a:ext cx="604471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87630" y="3768812"/>
            <a:ext cx="604471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95319" y="3768812"/>
            <a:ext cx="604471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5763" y="2214915"/>
            <a:ext cx="600974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1127" y="2217779"/>
            <a:ext cx="600974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600740" y="2214915"/>
            <a:ext cx="600974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9628" y="2218216"/>
            <a:ext cx="600974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1" y="1441028"/>
            <a:ext cx="620354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602937" y="2997261"/>
            <a:ext cx="601865" cy="720000"/>
          </a:xfrm>
          <a:prstGeom prst="rect">
            <a:avLst/>
          </a:prstGeom>
        </p:spPr>
      </p:pic>
      <p:sp>
        <p:nvSpPr>
          <p:cNvPr id="156" name="Téglalap 155"/>
          <p:cNvSpPr/>
          <p:nvPr/>
        </p:nvSpPr>
        <p:spPr>
          <a:xfrm>
            <a:off x="4748617" y="1251897"/>
            <a:ext cx="8803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Hús, hal,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t</a:t>
            </a:r>
            <a:r>
              <a:rPr lang="hu-HU" sz="1000" dirty="0" smtClean="0">
                <a:solidFill>
                  <a:srgbClr val="0070C0"/>
                </a:solidFill>
              </a:rPr>
              <a:t>ojás, tej,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tejtermékek </a:t>
            </a:r>
          </a:p>
        </p:txBody>
      </p:sp>
      <p:sp>
        <p:nvSpPr>
          <p:cNvPr id="157" name="Téglalap 156"/>
          <p:cNvSpPr/>
          <p:nvPr/>
        </p:nvSpPr>
        <p:spPr>
          <a:xfrm>
            <a:off x="3332288" y="2091804"/>
            <a:ext cx="7729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Zöldségek</a:t>
            </a:r>
          </a:p>
        </p:txBody>
      </p:sp>
      <p:sp>
        <p:nvSpPr>
          <p:cNvPr id="158" name="Téglalap 157"/>
          <p:cNvSpPr/>
          <p:nvPr/>
        </p:nvSpPr>
        <p:spPr>
          <a:xfrm>
            <a:off x="5454254" y="3516218"/>
            <a:ext cx="853118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950" dirty="0" smtClean="0">
                <a:solidFill>
                  <a:srgbClr val="0070C0"/>
                </a:solidFill>
              </a:rPr>
              <a:t>Gyümölcsök</a:t>
            </a:r>
          </a:p>
        </p:txBody>
      </p:sp>
      <p:sp>
        <p:nvSpPr>
          <p:cNvPr id="159" name="Téglalap 158"/>
          <p:cNvSpPr/>
          <p:nvPr/>
        </p:nvSpPr>
        <p:spPr>
          <a:xfrm>
            <a:off x="4071268" y="2701881"/>
            <a:ext cx="745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Folyadék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(főleg víz)</a:t>
            </a:r>
          </a:p>
        </p:txBody>
      </p:sp>
      <p:sp>
        <p:nvSpPr>
          <p:cNvPr id="160" name="Téglalap 159"/>
          <p:cNvSpPr/>
          <p:nvPr/>
        </p:nvSpPr>
        <p:spPr>
          <a:xfrm>
            <a:off x="2539793" y="4214795"/>
            <a:ext cx="9060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950" dirty="0">
                <a:solidFill>
                  <a:srgbClr val="0070C0"/>
                </a:solidFill>
              </a:rPr>
              <a:t>Gabonafélék</a:t>
            </a:r>
          </a:p>
        </p:txBody>
      </p:sp>
      <p:sp>
        <p:nvSpPr>
          <p:cNvPr id="161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32165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Okostányér 10.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68982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46" name="Téglalap 4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églalap 4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4" name="Csoportba foglalás 23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43" name="Téglalap 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Téglalap 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39" name="Téglalap 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Téglalap 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36" name="Téglalap 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Téglalap 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8" name="Csoportba foglalás 2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29" name="Téglalap 2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9" name="Csoportba foglalás 48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50" name="Téglalap 4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3" name="Csoportba foglalás 52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54" name="Téglalap 5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58" name="Téglalap 5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62" name="Csoportba foglalás 6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67" name="Téglalap 6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Téglalap 6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Téglalap 6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3" name="Csoportba foglalás 6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70" name="Csoportba foglalás 69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71" name="Csoportba foglalás 7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88" name="Téglalap 8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2" name="Csoportba foglalás 7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" name="Csoportba foglalás 7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5" name="Csoportba foglalás 7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76" name="Téglalap 7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1" name="Csoportba foglalás 90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9" name="Téglalap 10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Téglalap 10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6" name="Téglalap 10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5" name="Csoportba foglalás 9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" name="Csoportba foglalás 9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13" name="Téglalap 11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6" name="Csoportba foglalás 115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17" name="Téglalap 11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0" name="Csoportba foglalás 119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21" name="Csoportba foglalás 12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2" name="Csoportba foglalás 12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9" name="Csoportba foglalás 128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34" name="Téglalap 13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Téglalap 13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4131165" y="2598076"/>
            <a:ext cx="600974" cy="720000"/>
          </a:xfrm>
          <a:prstGeom prst="rect">
            <a:avLst/>
          </a:prstGeom>
        </p:spPr>
      </p:pic>
      <p:pic>
        <p:nvPicPr>
          <p:cNvPr id="138" name="Kép 1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67" y="3323221"/>
            <a:ext cx="620354" cy="720000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4087733" y="4060896"/>
            <a:ext cx="601865" cy="720000"/>
          </a:xfrm>
          <a:prstGeom prst="rect">
            <a:avLst/>
          </a:prstGeom>
        </p:spPr>
      </p:pic>
      <p:pic>
        <p:nvPicPr>
          <p:cNvPr id="140" name="Kép 13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4874332" y="2603221"/>
            <a:ext cx="604471" cy="720000"/>
          </a:xfrm>
          <a:prstGeom prst="rect">
            <a:avLst/>
          </a:prstGeom>
        </p:spPr>
      </p:pic>
      <p:pic>
        <p:nvPicPr>
          <p:cNvPr id="141" name="Kép 14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3394478" y="4042848"/>
            <a:ext cx="601865" cy="720000"/>
          </a:xfrm>
          <a:prstGeom prst="rect">
            <a:avLst/>
          </a:prstGeom>
        </p:spPr>
      </p:pic>
      <p:pic>
        <p:nvPicPr>
          <p:cNvPr id="142" name="Kép 1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2714850" y="4002261"/>
            <a:ext cx="601865" cy="720000"/>
          </a:xfrm>
          <a:prstGeom prst="rect">
            <a:avLst/>
          </a:prstGeom>
        </p:spPr>
      </p:pic>
      <p:pic>
        <p:nvPicPr>
          <p:cNvPr id="143" name="Kép 14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4135901" y="1158806"/>
            <a:ext cx="601865" cy="720000"/>
          </a:xfrm>
          <a:prstGeom prst="rect">
            <a:avLst/>
          </a:prstGeom>
        </p:spPr>
      </p:pic>
      <p:pic>
        <p:nvPicPr>
          <p:cNvPr id="144" name="Kép 14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3422123" y="1160452"/>
            <a:ext cx="601865" cy="720000"/>
          </a:xfrm>
          <a:prstGeom prst="rect">
            <a:avLst/>
          </a:prstGeom>
        </p:spPr>
      </p:pic>
      <p:pic>
        <p:nvPicPr>
          <p:cNvPr id="145" name="Kép 14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2707426" y="1154803"/>
            <a:ext cx="601865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550705" y="2610062"/>
            <a:ext cx="604471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3426497" y="1878806"/>
            <a:ext cx="604471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4129578" y="1874073"/>
            <a:ext cx="604471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4843356" y="1869586"/>
            <a:ext cx="604471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2701537" y="3313636"/>
            <a:ext cx="600974" cy="720000"/>
          </a:xfrm>
          <a:prstGeom prst="rect">
            <a:avLst/>
          </a:prstGeom>
        </p:spPr>
      </p:pic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2715296" y="2606934"/>
            <a:ext cx="600974" cy="720000"/>
          </a:xfrm>
          <a:prstGeom prst="rect">
            <a:avLst/>
          </a:prstGeom>
        </p:spPr>
      </p:pic>
      <p:pic>
        <p:nvPicPr>
          <p:cNvPr id="152" name="Kép 15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2706350" y="1869586"/>
            <a:ext cx="600974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4856939" y="1154803"/>
            <a:ext cx="600974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16" y="4003000"/>
            <a:ext cx="620354" cy="720000"/>
          </a:xfrm>
          <a:prstGeom prst="rect">
            <a:avLst/>
          </a:prstGeom>
        </p:spPr>
      </p:pic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39" y="1290017"/>
            <a:ext cx="648000" cy="405000"/>
          </a:xfrm>
          <a:ln>
            <a:solidFill>
              <a:srgbClr val="2C68FF"/>
            </a:solidFill>
          </a:ln>
        </p:spPr>
      </p:pic>
      <p:sp>
        <p:nvSpPr>
          <p:cNvPr id="8" name="Szövegdoboz 7"/>
          <p:cNvSpPr txBox="1"/>
          <p:nvPr/>
        </p:nvSpPr>
        <p:spPr>
          <a:xfrm>
            <a:off x="2714106" y="1338629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206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4195867" y="3502571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56" y="2018243"/>
            <a:ext cx="648000" cy="4318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r="11287"/>
          <a:stretch/>
        </p:blipFill>
        <p:spPr>
          <a:xfrm>
            <a:off x="4118939" y="2646259"/>
            <a:ext cx="648000" cy="61040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/>
          <a:stretch/>
        </p:blipFill>
        <p:spPr>
          <a:xfrm>
            <a:off x="5565744" y="3397203"/>
            <a:ext cx="648000" cy="55286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t="17205" r="15052"/>
          <a:stretch/>
        </p:blipFill>
        <p:spPr>
          <a:xfrm>
            <a:off x="2684288" y="4078385"/>
            <a:ext cx="648000" cy="637721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4856939" y="4060896"/>
            <a:ext cx="601865" cy="720000"/>
          </a:xfrm>
          <a:prstGeom prst="rect">
            <a:avLst/>
          </a:prstGeom>
        </p:spPr>
      </p:pic>
      <p:sp>
        <p:nvSpPr>
          <p:cNvPr id="156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  <p:pic>
        <p:nvPicPr>
          <p:cNvPr id="157" name="Kép 15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706194" y="2971762"/>
            <a:ext cx="601865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6" y="1446884"/>
            <a:ext cx="620354" cy="72000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707808" y="2209152"/>
            <a:ext cx="600974" cy="72000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696073" y="3738354"/>
            <a:ext cx="6044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Komposztálható anyagok 11. a.)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82252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46" name="Téglalap 4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églalap 4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4" name="Csoportba foglalás 23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43" name="Téglalap 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Téglalap 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39" name="Téglalap 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Téglalap 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36" name="Téglalap 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Téglalap 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8" name="Csoportba foglalás 2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29" name="Téglalap 2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9" name="Csoportba foglalás 48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50" name="Téglalap 4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3" name="Csoportba foglalás 52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54" name="Téglalap 5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58" name="Téglalap 5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62" name="Csoportba foglalás 6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67" name="Téglalap 6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Téglalap 6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Téglalap 6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3" name="Csoportba foglalás 6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70" name="Csoportba foglalás 69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71" name="Csoportba foglalás 7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88" name="Téglalap 8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2" name="Csoportba foglalás 7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" name="Csoportba foglalás 7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5" name="Csoportba foglalás 7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76" name="Téglalap 7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1" name="Csoportba foglalás 90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9" name="Téglalap 10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Téglalap 10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6" name="Téglalap 10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5" name="Csoportba foglalás 9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" name="Csoportba foglalás 9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13" name="Téglalap 11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6" name="Csoportba foglalás 115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17" name="Téglalap 11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0" name="Csoportba foglalás 119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21" name="Csoportba foglalás 12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2" name="Csoportba foglalás 12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9" name="Csoportba foglalás 128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34" name="Téglalap 13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Téglalap 13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5319" y="2218891"/>
            <a:ext cx="600974" cy="720000"/>
          </a:xfrm>
          <a:prstGeom prst="rect">
            <a:avLst/>
          </a:prstGeom>
        </p:spPr>
      </p:pic>
      <p:pic>
        <p:nvPicPr>
          <p:cNvPr id="138" name="Kép 1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9" y="1446903"/>
            <a:ext cx="620354" cy="720000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92364" y="3766612"/>
            <a:ext cx="601865" cy="720000"/>
          </a:xfrm>
          <a:prstGeom prst="rect">
            <a:avLst/>
          </a:prstGeom>
        </p:spPr>
      </p:pic>
      <p:pic>
        <p:nvPicPr>
          <p:cNvPr id="140" name="Kép 13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589757" y="3003937"/>
            <a:ext cx="604471" cy="720000"/>
          </a:xfrm>
          <a:prstGeom prst="rect">
            <a:avLst/>
          </a:prstGeom>
        </p:spPr>
      </p:pic>
      <p:pic>
        <p:nvPicPr>
          <p:cNvPr id="141" name="Kép 14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74" y="1446057"/>
            <a:ext cx="620354" cy="720000"/>
          </a:xfrm>
          <a:prstGeom prst="rect">
            <a:avLst/>
          </a:prstGeom>
        </p:spPr>
      </p:pic>
      <p:pic>
        <p:nvPicPr>
          <p:cNvPr id="142" name="Kép 14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7" y="1452303"/>
            <a:ext cx="620354" cy="720000"/>
          </a:xfrm>
          <a:prstGeom prst="rect">
            <a:avLst/>
          </a:prstGeom>
        </p:spPr>
      </p:pic>
      <p:pic>
        <p:nvPicPr>
          <p:cNvPr id="143" name="Kép 14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9" y="1443532"/>
            <a:ext cx="620354" cy="720000"/>
          </a:xfrm>
          <a:prstGeom prst="rect">
            <a:avLst/>
          </a:prstGeom>
        </p:spPr>
      </p:pic>
      <p:pic>
        <p:nvPicPr>
          <p:cNvPr id="144" name="Kép 14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9632" y="2216603"/>
            <a:ext cx="600974" cy="720000"/>
          </a:xfrm>
          <a:prstGeom prst="rect">
            <a:avLst/>
          </a:prstGeom>
        </p:spPr>
      </p:pic>
      <p:pic>
        <p:nvPicPr>
          <p:cNvPr id="145" name="Kép 14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608787" y="2210229"/>
            <a:ext cx="600974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608787" y="2198562"/>
            <a:ext cx="600974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92363" y="3766534"/>
            <a:ext cx="601865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606145" y="3772125"/>
            <a:ext cx="601865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98741" y="3754084"/>
            <a:ext cx="601865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92444" y="3753331"/>
            <a:ext cx="601865" cy="720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721313" y="2064456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5623444" y="2061051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71" y="1232038"/>
            <a:ext cx="648000" cy="54910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33" y="2001654"/>
            <a:ext cx="648000" cy="41715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0" b="11465"/>
          <a:stretch/>
        </p:blipFill>
        <p:spPr>
          <a:xfrm>
            <a:off x="4843887" y="2674587"/>
            <a:ext cx="648000" cy="560432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t="6807" r="8332"/>
          <a:stretch/>
        </p:blipFill>
        <p:spPr>
          <a:xfrm>
            <a:off x="3416571" y="4151778"/>
            <a:ext cx="648000" cy="476373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01" y="3460293"/>
            <a:ext cx="648000" cy="431831"/>
          </a:xfrm>
          <a:prstGeom prst="rect">
            <a:avLst/>
          </a:prstGeom>
        </p:spPr>
      </p:pic>
      <p:sp>
        <p:nvSpPr>
          <p:cNvPr id="152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8571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Komposztálható anyagok 11. b.)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82252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46" name="Téglalap 4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églalap 4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4" name="Csoportba foglalás 23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43" name="Téglalap 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Téglalap 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39" name="Téglalap 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Téglalap 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36" name="Téglalap 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Téglalap 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8" name="Csoportba foglalás 2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29" name="Téglalap 2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9" name="Csoportba foglalás 48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50" name="Téglalap 4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3" name="Csoportba foglalás 52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54" name="Téglalap 5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58" name="Téglalap 5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62" name="Csoportba foglalás 6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67" name="Téglalap 6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Téglalap 6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Téglalap 6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3" name="Csoportba foglalás 6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70" name="Csoportba foglalás 69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71" name="Csoportba foglalás 7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88" name="Téglalap 8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2" name="Csoportba foglalás 7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" name="Csoportba foglalás 7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5" name="Csoportba foglalás 7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76" name="Téglalap 7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1" name="Csoportba foglalás 90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9" name="Téglalap 10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Téglalap 10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6" name="Téglalap 10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5" name="Csoportba foglalás 9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" name="Csoportba foglalás 9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13" name="Téglalap 11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6" name="Csoportba foglalás 115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17" name="Téglalap 11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0" name="Csoportba foglalás 119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21" name="Csoportba foglalás 12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2" name="Csoportba foglalás 12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9" name="Csoportba foglalás 128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34" name="Téglalap 13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Téglalap 13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5319" y="2218891"/>
            <a:ext cx="600974" cy="720000"/>
          </a:xfrm>
          <a:prstGeom prst="rect">
            <a:avLst/>
          </a:prstGeom>
        </p:spPr>
      </p:pic>
      <p:pic>
        <p:nvPicPr>
          <p:cNvPr id="138" name="Kép 1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9" y="1446903"/>
            <a:ext cx="620354" cy="720000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92364" y="3766612"/>
            <a:ext cx="601865" cy="720000"/>
          </a:xfrm>
          <a:prstGeom prst="rect">
            <a:avLst/>
          </a:prstGeom>
        </p:spPr>
      </p:pic>
      <p:pic>
        <p:nvPicPr>
          <p:cNvPr id="140" name="Kép 13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600480" y="2988679"/>
            <a:ext cx="604471" cy="720000"/>
          </a:xfrm>
          <a:prstGeom prst="rect">
            <a:avLst/>
          </a:prstGeom>
        </p:spPr>
      </p:pic>
      <p:pic>
        <p:nvPicPr>
          <p:cNvPr id="141" name="Kép 14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74" y="1446057"/>
            <a:ext cx="620354" cy="720000"/>
          </a:xfrm>
          <a:prstGeom prst="rect">
            <a:avLst/>
          </a:prstGeom>
        </p:spPr>
      </p:pic>
      <p:pic>
        <p:nvPicPr>
          <p:cNvPr id="142" name="Kép 14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7" y="1452303"/>
            <a:ext cx="620354" cy="720000"/>
          </a:xfrm>
          <a:prstGeom prst="rect">
            <a:avLst/>
          </a:prstGeom>
        </p:spPr>
      </p:pic>
      <p:pic>
        <p:nvPicPr>
          <p:cNvPr id="143" name="Kép 14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7" y="1450703"/>
            <a:ext cx="620354" cy="720000"/>
          </a:xfrm>
          <a:prstGeom prst="rect">
            <a:avLst/>
          </a:prstGeom>
        </p:spPr>
      </p:pic>
      <p:pic>
        <p:nvPicPr>
          <p:cNvPr id="144" name="Kép 14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599632" y="2216603"/>
            <a:ext cx="600974" cy="720000"/>
          </a:xfrm>
          <a:prstGeom prst="rect">
            <a:avLst/>
          </a:prstGeom>
        </p:spPr>
      </p:pic>
      <p:pic>
        <p:nvPicPr>
          <p:cNvPr id="145" name="Kép 14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608787" y="2210229"/>
            <a:ext cx="600974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608787" y="2198562"/>
            <a:ext cx="600974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92363" y="3766534"/>
            <a:ext cx="601865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606145" y="3772125"/>
            <a:ext cx="601865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98741" y="3754084"/>
            <a:ext cx="601865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592444" y="3753331"/>
            <a:ext cx="601865" cy="720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721313" y="2064456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5623444" y="2061051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sp>
        <p:nvSpPr>
          <p:cNvPr id="152" name="Téglalap 151"/>
          <p:cNvSpPr/>
          <p:nvPr/>
        </p:nvSpPr>
        <p:spPr>
          <a:xfrm>
            <a:off x="3433997" y="1294585"/>
            <a:ext cx="603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Papír 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gurigák</a:t>
            </a:r>
          </a:p>
        </p:txBody>
      </p:sp>
      <p:sp>
        <p:nvSpPr>
          <p:cNvPr id="153" name="Téglalap 152"/>
          <p:cNvSpPr/>
          <p:nvPr/>
        </p:nvSpPr>
        <p:spPr>
          <a:xfrm>
            <a:off x="4826937" y="1998507"/>
            <a:ext cx="681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Étel-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maradék</a:t>
            </a:r>
          </a:p>
        </p:txBody>
      </p:sp>
      <p:sp>
        <p:nvSpPr>
          <p:cNvPr id="154" name="Téglalap 153"/>
          <p:cNvSpPr/>
          <p:nvPr/>
        </p:nvSpPr>
        <p:spPr>
          <a:xfrm>
            <a:off x="4942312" y="2754748"/>
            <a:ext cx="439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Tea 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filter</a:t>
            </a:r>
          </a:p>
        </p:txBody>
      </p:sp>
      <p:sp>
        <p:nvSpPr>
          <p:cNvPr id="155" name="Téglalap 154"/>
          <p:cNvSpPr/>
          <p:nvPr/>
        </p:nvSpPr>
        <p:spPr>
          <a:xfrm>
            <a:off x="2636625" y="3431889"/>
            <a:ext cx="7521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Faforgács</a:t>
            </a:r>
          </a:p>
        </p:txBody>
      </p:sp>
      <p:sp>
        <p:nvSpPr>
          <p:cNvPr id="156" name="Téglalap 155"/>
          <p:cNvSpPr/>
          <p:nvPr/>
        </p:nvSpPr>
        <p:spPr>
          <a:xfrm>
            <a:off x="3283444" y="4110533"/>
            <a:ext cx="859530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950" dirty="0" smtClean="0">
                <a:solidFill>
                  <a:srgbClr val="0070C0"/>
                </a:solidFill>
              </a:rPr>
              <a:t>Zöldség- </a:t>
            </a:r>
          </a:p>
          <a:p>
            <a:pPr algn="ctr"/>
            <a:r>
              <a:rPr lang="hu-HU" sz="950" dirty="0">
                <a:solidFill>
                  <a:srgbClr val="0070C0"/>
                </a:solidFill>
              </a:rPr>
              <a:t>é</a:t>
            </a:r>
            <a:r>
              <a:rPr lang="hu-HU" sz="950" dirty="0" smtClean="0">
                <a:solidFill>
                  <a:srgbClr val="0070C0"/>
                </a:solidFill>
              </a:rPr>
              <a:t>s</a:t>
            </a:r>
          </a:p>
          <a:p>
            <a:pPr algn="ctr"/>
            <a:r>
              <a:rPr lang="hu-HU" sz="950" dirty="0" smtClean="0">
                <a:solidFill>
                  <a:srgbClr val="0070C0"/>
                </a:solidFill>
              </a:rPr>
              <a:t>gyümölcshéj</a:t>
            </a:r>
          </a:p>
        </p:txBody>
      </p:sp>
      <p:sp>
        <p:nvSpPr>
          <p:cNvPr id="157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30633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Komposztálható anyagok hibával 11.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82252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46" name="Téglalap 4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églalap 4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4" name="Csoportba foglalás 23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43" name="Téglalap 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" name="Téglalap 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Téglalap 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" name="Csoportba foglalás 24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39" name="Téglalap 3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Téglalap 4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" name="Csoportba foglalás 2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36" name="Téglalap 3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Téglalap 3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8" name="Csoportba foglalás 2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29" name="Téglalap 2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9" name="Csoportba foglalás 48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50" name="Téglalap 4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3" name="Csoportba foglalás 52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54" name="Téglalap 5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7" name="Csoportba foglalás 56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58" name="Téglalap 5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Téglalap 5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62" name="Csoportba foglalás 61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67" name="Téglalap 6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Téglalap 6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" name="Téglalap 6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3" name="Csoportba foglalás 62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70" name="Csoportba foglalás 69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71" name="Csoportba foglalás 7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88" name="Téglalap 8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églalap 8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Téglalap 8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2" name="Csoportba foglalás 7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" name="Csoportba foglalás 7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5" name="Csoportba foglalás 7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76" name="Téglalap 7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Téglalap 7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Téglalap 7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1" name="Csoportba foglalás 90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92" name="Csoportba foglalás 91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9" name="Téglalap 10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Téglalap 10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Téglalap 11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6" name="Téglalap 10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5" name="Csoportba foglalás 94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" name="Csoportba foglalás 95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13" name="Téglalap 11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11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6" name="Csoportba foglalás 115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17" name="Téglalap 11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0" name="Csoportba foglalás 119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21" name="Csoportba foglalás 12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2" name="Csoportba foglalás 12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9" name="Csoportba foglalás 128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34" name="Téglalap 13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Téglalap 13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37" name="Kép 1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2714106" y="3333294"/>
            <a:ext cx="600974" cy="720000"/>
          </a:xfrm>
          <a:prstGeom prst="rect">
            <a:avLst/>
          </a:prstGeom>
        </p:spPr>
      </p:pic>
      <p:pic>
        <p:nvPicPr>
          <p:cNvPr id="138" name="Kép 1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36" y="2597448"/>
            <a:ext cx="620354" cy="720000"/>
          </a:xfrm>
          <a:prstGeom prst="rect">
            <a:avLst/>
          </a:prstGeom>
        </p:spPr>
      </p:pic>
      <p:pic>
        <p:nvPicPr>
          <p:cNvPr id="139" name="Kép 13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4854747" y="2588378"/>
            <a:ext cx="601865" cy="720000"/>
          </a:xfrm>
          <a:prstGeom prst="rect">
            <a:avLst/>
          </a:prstGeom>
        </p:spPr>
      </p:pic>
      <p:pic>
        <p:nvPicPr>
          <p:cNvPr id="140" name="Kép 13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3428596" y="3317448"/>
            <a:ext cx="604471" cy="720000"/>
          </a:xfrm>
          <a:prstGeom prst="rect">
            <a:avLst/>
          </a:prstGeom>
        </p:spPr>
      </p:pic>
      <p:pic>
        <p:nvPicPr>
          <p:cNvPr id="141" name="Kép 14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47" y="3318687"/>
            <a:ext cx="620354" cy="720000"/>
          </a:xfrm>
          <a:prstGeom prst="rect">
            <a:avLst/>
          </a:prstGeom>
        </p:spPr>
      </p:pic>
      <p:pic>
        <p:nvPicPr>
          <p:cNvPr id="142" name="Kép 14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12" y="4031212"/>
            <a:ext cx="620354" cy="720000"/>
          </a:xfrm>
          <a:prstGeom prst="rect">
            <a:avLst/>
          </a:prstGeom>
        </p:spPr>
      </p:pic>
      <p:pic>
        <p:nvPicPr>
          <p:cNvPr id="143" name="Kép 14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24" y="1875225"/>
            <a:ext cx="620354" cy="720000"/>
          </a:xfrm>
          <a:prstGeom prst="rect">
            <a:avLst/>
          </a:prstGeom>
        </p:spPr>
      </p:pic>
      <p:pic>
        <p:nvPicPr>
          <p:cNvPr id="144" name="Kép 14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3440084" y="2613294"/>
            <a:ext cx="600974" cy="720000"/>
          </a:xfrm>
          <a:prstGeom prst="rect">
            <a:avLst/>
          </a:prstGeom>
        </p:spPr>
      </p:pic>
      <p:pic>
        <p:nvPicPr>
          <p:cNvPr id="145" name="Kép 14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3440084" y="1888550"/>
            <a:ext cx="600974" cy="720000"/>
          </a:xfrm>
          <a:prstGeom prst="rect">
            <a:avLst/>
          </a:prstGeom>
        </p:spPr>
      </p:pic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3416571" y="1146382"/>
            <a:ext cx="600974" cy="720000"/>
          </a:xfrm>
          <a:prstGeom prst="rect">
            <a:avLst/>
          </a:prstGeom>
        </p:spPr>
      </p:pic>
      <p:pic>
        <p:nvPicPr>
          <p:cNvPr id="147" name="Kép 14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4141869" y="4029964"/>
            <a:ext cx="601865" cy="720000"/>
          </a:xfrm>
          <a:prstGeom prst="rect">
            <a:avLst/>
          </a:prstGeom>
        </p:spPr>
      </p:pic>
      <p:pic>
        <p:nvPicPr>
          <p:cNvPr id="148" name="Kép 14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3440084" y="4034803"/>
            <a:ext cx="601865" cy="720000"/>
          </a:xfrm>
          <a:prstGeom prst="rect">
            <a:avLst/>
          </a:prstGeom>
        </p:spPr>
      </p:pic>
      <p:pic>
        <p:nvPicPr>
          <p:cNvPr id="149" name="Kép 14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2729417" y="4052943"/>
            <a:ext cx="601865" cy="720000"/>
          </a:xfrm>
          <a:prstGeom prst="rect">
            <a:avLst/>
          </a:prstGeom>
        </p:spPr>
      </p:pic>
      <p:pic>
        <p:nvPicPr>
          <p:cNvPr id="150" name="Kép 14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2685101" y="1146382"/>
            <a:ext cx="601865" cy="720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721313" y="2064456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5623444" y="2061051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71" y="1232038"/>
            <a:ext cx="648000" cy="54910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33" y="2001654"/>
            <a:ext cx="648000" cy="41715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0" b="11465"/>
          <a:stretch/>
        </p:blipFill>
        <p:spPr>
          <a:xfrm>
            <a:off x="4843887" y="2674587"/>
            <a:ext cx="648000" cy="560432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t="6807" r="8332"/>
          <a:stretch/>
        </p:blipFill>
        <p:spPr>
          <a:xfrm>
            <a:off x="3416571" y="4151778"/>
            <a:ext cx="648000" cy="476373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01" y="3460293"/>
            <a:ext cx="648000" cy="431831"/>
          </a:xfrm>
          <a:prstGeom prst="rect">
            <a:avLst/>
          </a:prstGeom>
        </p:spPr>
      </p:pic>
      <p:sp>
        <p:nvSpPr>
          <p:cNvPr id="152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  <p:pic>
        <p:nvPicPr>
          <p:cNvPr id="151" name="Kép 15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7" b="11686"/>
          <a:stretch/>
        </p:blipFill>
        <p:spPr>
          <a:xfrm>
            <a:off x="711822" y="3728466"/>
            <a:ext cx="601865" cy="720000"/>
          </a:xfrm>
          <a:prstGeom prst="rect">
            <a:avLst/>
          </a:prstGeom>
        </p:spPr>
      </p:pic>
      <p:pic>
        <p:nvPicPr>
          <p:cNvPr id="153" name="Kép 15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6" y="1446884"/>
            <a:ext cx="620354" cy="720000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7" b="7502"/>
          <a:stretch/>
        </p:blipFill>
        <p:spPr>
          <a:xfrm>
            <a:off x="707808" y="2209152"/>
            <a:ext cx="600974" cy="720000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6" b="11877"/>
          <a:stretch/>
        </p:blipFill>
        <p:spPr>
          <a:xfrm>
            <a:off x="711432" y="2965261"/>
            <a:ext cx="6044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Lakóépületek 1.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89538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Cél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27" name="Téglalap 26">
            <a:extLst>
              <a:ext uri="{FF2B5EF4-FFF2-40B4-BE49-F238E27FC236}">
                <a16:creationId xmlns:a16="http://schemas.microsoft.com/office/drawing/2014/main" id="{7F541EFA-6832-B3E5-3AF8-11E958A76BF5}"/>
              </a:ext>
            </a:extLst>
          </p:cNvPr>
          <p:cNvSpPr/>
          <p:nvPr/>
        </p:nvSpPr>
        <p:spPr>
          <a:xfrm>
            <a:off x="609566" y="1510044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624308D8-538F-63E0-0E42-30135A76E50F}"/>
              </a:ext>
            </a:extLst>
          </p:cNvPr>
          <p:cNvSpPr/>
          <p:nvPr/>
        </p:nvSpPr>
        <p:spPr>
          <a:xfrm>
            <a:off x="609566" y="2224508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083EE540-1A8C-4AFA-F012-28CB9CBF026E}"/>
              </a:ext>
            </a:extLst>
          </p:cNvPr>
          <p:cNvSpPr/>
          <p:nvPr/>
        </p:nvSpPr>
        <p:spPr>
          <a:xfrm>
            <a:off x="628653" y="2911315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83" y="1893014"/>
            <a:ext cx="60447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74" y="2622933"/>
            <a:ext cx="620426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4862048" y="4038158"/>
            <a:ext cx="601648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5580480" y="3309153"/>
            <a:ext cx="604756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88" y="2613294"/>
            <a:ext cx="604470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4005" y="3312427"/>
            <a:ext cx="603556" cy="71939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2434" y="1143962"/>
            <a:ext cx="603556" cy="71939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2350" y="1150349"/>
            <a:ext cx="603556" cy="71939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740" y="1165486"/>
            <a:ext cx="603556" cy="71939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3898" y="2602293"/>
            <a:ext cx="603556" cy="71939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3954" y="1869739"/>
            <a:ext cx="615749" cy="71939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8635" y="1150349"/>
            <a:ext cx="615749" cy="71939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4997" y="3309002"/>
            <a:ext cx="615749" cy="7193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566" y="1451593"/>
            <a:ext cx="603556" cy="71939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924" y="2234524"/>
            <a:ext cx="615749" cy="71939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6291" y="3009227"/>
            <a:ext cx="603556" cy="71939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189" y="3782222"/>
            <a:ext cx="609653" cy="71939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52329" y="4038158"/>
            <a:ext cx="603556" cy="71939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28" y="1370028"/>
            <a:ext cx="648000" cy="35336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6868"/>
          <a:stretch/>
        </p:blipFill>
        <p:spPr>
          <a:xfrm>
            <a:off x="5549560" y="1951771"/>
            <a:ext cx="648000" cy="5562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92" y="3473672"/>
            <a:ext cx="648000" cy="396900"/>
          </a:xfrm>
          <a:prstGeom prst="rect">
            <a:avLst/>
          </a:prstGeom>
        </p:spPr>
      </p:pic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3" t="11551" r="17591" b="20861"/>
          <a:stretch/>
        </p:blipFill>
        <p:spPr>
          <a:xfrm>
            <a:off x="3398518" y="2666343"/>
            <a:ext cx="648000" cy="580291"/>
          </a:xfrm>
        </p:spPr>
      </p:pic>
      <p:sp>
        <p:nvSpPr>
          <p:cNvPr id="15" name="Szövegdoboz 14"/>
          <p:cNvSpPr txBox="1"/>
          <p:nvPr/>
        </p:nvSpPr>
        <p:spPr>
          <a:xfrm>
            <a:off x="2732327" y="4267626"/>
            <a:ext cx="603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2060"/>
                </a:solidFill>
              </a:rPr>
              <a:t>Start</a:t>
            </a:r>
          </a:p>
        </p:txBody>
      </p:sp>
      <p:grpSp>
        <p:nvGrpSpPr>
          <p:cNvPr id="42" name="Csoportba foglalás 41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43" name="Csoportba foglalás 42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60" name="Téglalap 5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" name="Téglalap 6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" name="Téglalap 6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4" name="Csoportba foglalás 43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57" name="Téglalap 5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Téglalap 5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" name="Téglalap 5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5" name="Csoportba foglalás 44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54" name="Téglalap 5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" name="Téglalap 5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Téglalap 5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6" name="Csoportba foglalás 45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51" name="Téglalap 5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Téglalap 5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Téglalap 5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7" name="Csoportba foglalás 46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48" name="Téglalap 4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" name="Téglalap 4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" name="Téglalap 4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63" name="Csoportba foglalás 62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64" name="Téglalap 6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Téglalap 6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Téglalap 6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7" name="Csoportba foglalás 66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68" name="Téglalap 6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Téglalap 6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Téglalap 6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1" name="Csoportba foglalás 70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72" name="Téglalap 7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Téglalap 7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Téglalap 7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5" name="Csoportba foglalás 74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76" name="Csoportba foglalás 75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1" name="Téglalap 8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" name="Téglalap 8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7" name="Csoportba foglalás 76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78" name="Téglalap 7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9" name="Téglalap 7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4" name="Csoportba foglalás 83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85" name="Csoportba foglalás 84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2" name="Téglalap 10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" name="Téglalap 10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6" name="Csoportba foglalás 85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99" name="Téglalap 9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" name="Téglalap 9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96" name="Téglalap 9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Téglalap 9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8" name="Csoportba foglalás 87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93" name="Téglalap 9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4" name="Téglalap 9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5" name="Téglalap 9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9" name="Csoportba foglalás 88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0" name="Téglalap 8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1" name="Téglalap 9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2" name="Téglalap 9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05" name="Csoportba foglalás 104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106" name="Csoportba foglalás 105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7" name="Csoportba foglalás 106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20" name="Téglalap 11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Téglalap 12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Téglalap 12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8" name="Csoportba foglalás 107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7" name="Téglalap 11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" name="Téglalap 11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9" name="Csoportba foglalás 108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14" name="Téglalap 11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" name="Téglalap 11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0" name="Csoportba foglalás 109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11" name="Téglalap 11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Téglalap 11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" name="Téglalap 11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6" name="Csoportba foglalás 125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27" name="Téglalap 12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9" name="Téglalap 12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0" name="Csoportba foglalás 129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31" name="Téglalap 13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4" name="Csoportba foglalás 133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35" name="Csoportba foglalás 134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0" name="Téglalap 13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Téglalap 14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Téglalap 14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6" name="Csoportba foglalás 135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7" name="Téglalap 13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8" name="Téglalap 13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9" name="Téglalap 13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3" name="Csoportba foglalás 142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44" name="Téglalap 14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Téglalap 14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Téglalap 14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7" name="Csoportba foglalás 146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48" name="Téglalap 14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Téglalap 14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2" name="Tartalom helye 3"/>
          <p:cNvSpPr txBox="1">
            <a:spLocks/>
          </p:cNvSpPr>
          <p:nvPr/>
        </p:nvSpPr>
        <p:spPr>
          <a:xfrm>
            <a:off x="6600582" y="1331053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6521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Lakóépületek 2. a.)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92007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kumimoji="0" lang="hu-H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27" name="Téglalap 26">
            <a:extLst>
              <a:ext uri="{FF2B5EF4-FFF2-40B4-BE49-F238E27FC236}">
                <a16:creationId xmlns:a16="http://schemas.microsoft.com/office/drawing/2014/main" id="{7F541EFA-6832-B3E5-3AF8-11E958A76BF5}"/>
              </a:ext>
            </a:extLst>
          </p:cNvPr>
          <p:cNvSpPr/>
          <p:nvPr/>
        </p:nvSpPr>
        <p:spPr>
          <a:xfrm>
            <a:off x="609566" y="1510044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624308D8-538F-63E0-0E42-30135A76E50F}"/>
              </a:ext>
            </a:extLst>
          </p:cNvPr>
          <p:cNvSpPr/>
          <p:nvPr/>
        </p:nvSpPr>
        <p:spPr>
          <a:xfrm>
            <a:off x="609566" y="2224508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083EE540-1A8C-4AFA-F012-28CB9CBF026E}"/>
              </a:ext>
            </a:extLst>
          </p:cNvPr>
          <p:cNvSpPr/>
          <p:nvPr/>
        </p:nvSpPr>
        <p:spPr>
          <a:xfrm>
            <a:off x="628653" y="2911315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8" y="1451251"/>
            <a:ext cx="60447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0" y="2231925"/>
            <a:ext cx="620426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617975" y="2975126"/>
            <a:ext cx="601648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628653" y="3738354"/>
            <a:ext cx="604756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4" y="1446884"/>
            <a:ext cx="604470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265" y="2977181"/>
            <a:ext cx="603556" cy="71939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3" y="2971824"/>
            <a:ext cx="603556" cy="71939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708" y="2982766"/>
            <a:ext cx="603556" cy="71939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3" y="2975736"/>
            <a:ext cx="603556" cy="71939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802" y="2238240"/>
            <a:ext cx="615749" cy="71939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085" y="2235413"/>
            <a:ext cx="615749" cy="71939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388" y="2235413"/>
            <a:ext cx="615749" cy="71939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722099" y="1329830"/>
            <a:ext cx="597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2776632" y="3502571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43" name="Kép 4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28" y="3456985"/>
            <a:ext cx="648000" cy="35336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4884" y="4098354"/>
            <a:ext cx="652329" cy="58526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5995" y="2033788"/>
            <a:ext cx="646232" cy="39627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56594" y="1239686"/>
            <a:ext cx="652329" cy="55478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t="26640" r="36662"/>
          <a:stretch/>
        </p:blipFill>
        <p:spPr>
          <a:xfrm>
            <a:off x="4839410" y="1977445"/>
            <a:ext cx="648000" cy="524719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9744" y="3748342"/>
            <a:ext cx="603556" cy="71939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4137" y="3744866"/>
            <a:ext cx="603556" cy="71939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7585" y="3765386"/>
            <a:ext cx="603556" cy="71939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4778" y="3746061"/>
            <a:ext cx="603556" cy="71939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8216" y="2222547"/>
            <a:ext cx="615749" cy="71939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4710" y="3761474"/>
            <a:ext cx="603556" cy="71939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3745" y="2987817"/>
            <a:ext cx="603556" cy="719390"/>
          </a:xfrm>
          <a:prstGeom prst="rect">
            <a:avLst/>
          </a:prstGeom>
        </p:spPr>
      </p:pic>
      <p:grpSp>
        <p:nvGrpSpPr>
          <p:cNvPr id="47" name="Csoportba foglalás 46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48" name="Csoportba foglalás 47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65" name="Téglalap 6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" name="Téglalap 6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9" name="Csoportba foglalás 48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62" name="Téglalap 6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" name="Téglalap 6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" name="Téglalap 6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0" name="Csoportba foglalás 49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59" name="Téglalap 5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5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" name="Téglalap 6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1" name="Csoportba foglalás 50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56" name="Téglalap 5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Téglalap 5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Téglalap 5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2" name="Csoportba foglalás 51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53" name="Téglalap 5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Téglalap 5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" name="Téglalap 5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68" name="Csoportba foglalás 67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69" name="Téglalap 6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Téglalap 6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2" name="Csoportba foglalás 71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73" name="Téglalap 7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Téglalap 7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6" name="Csoportba foglalás 75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77" name="Téglalap 7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Téglalap 7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0" name="Csoportba foglalás 79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81" name="Csoportba foglalás 8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6" name="Téglalap 8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Téglalap 8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2" name="Csoportba foglalás 8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3" name="Téglalap 8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9" name="Csoportba foglalás 88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90" name="Csoportba foglalás 89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7" name="Téglalap 10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Téglalap 10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1" name="Csoportba foglalás 90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4" name="Téglalap 10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2" name="Csoportba foglalás 91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1" name="Téglalap 10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" name="Téglalap 10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98" name="Téglalap 9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" name="Téglalap 9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5" name="Téglalap 9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Téglalap 9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Téglalap 9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0" name="Csoportba foglalás 109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111" name="Csoportba foglalás 11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28" name="Téglalap 12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9" name="Téglalap 12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0" name="Téglalap 12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2" name="Csoportba foglalás 11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25" name="Téglalap 12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6" name="Téglalap 12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3" name="Csoportba foglalás 11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22" name="Téglalap 12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Téglalap 12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4" name="Csoportba foglalás 11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19" name="Téglalap 11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Téglalap 11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Téglalap 12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5" name="Csoportba foglalás 11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1" name="Csoportba foglalás 130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32" name="Téglalap 13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4" name="Téglalap 13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5" name="Csoportba foglalás 134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36" name="Téglalap 13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7" name="Téglalap 13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Téglalap 13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9" name="Csoportba foglalás 138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40" name="Csoportba foglalás 139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5" name="Téglalap 14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6" name="Téglalap 14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7" name="Téglalap 14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41" name="Csoportba foglalás 140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42" name="Téglalap 14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3" name="Téglalap 14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4" name="Téglalap 14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8" name="Csoportba foglalás 147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49" name="Téglalap 14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1" name="Téglalap 15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2" name="Csoportba foglalás 151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53" name="Téglalap 15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4" name="Téglalap 15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5" name="Téglalap 15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6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4343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Lakóépületek 2. b.)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92007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kumimoji="0" lang="hu-H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27" name="Téglalap 26">
            <a:extLst>
              <a:ext uri="{FF2B5EF4-FFF2-40B4-BE49-F238E27FC236}">
                <a16:creationId xmlns:a16="http://schemas.microsoft.com/office/drawing/2014/main" id="{7F541EFA-6832-B3E5-3AF8-11E958A76BF5}"/>
              </a:ext>
            </a:extLst>
          </p:cNvPr>
          <p:cNvSpPr/>
          <p:nvPr/>
        </p:nvSpPr>
        <p:spPr>
          <a:xfrm>
            <a:off x="609566" y="1510044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624308D8-538F-63E0-0E42-30135A76E50F}"/>
              </a:ext>
            </a:extLst>
          </p:cNvPr>
          <p:cNvSpPr/>
          <p:nvPr/>
        </p:nvSpPr>
        <p:spPr>
          <a:xfrm>
            <a:off x="609566" y="2224508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083EE540-1A8C-4AFA-F012-28CB9CBF026E}"/>
              </a:ext>
            </a:extLst>
          </p:cNvPr>
          <p:cNvSpPr/>
          <p:nvPr/>
        </p:nvSpPr>
        <p:spPr>
          <a:xfrm>
            <a:off x="628653" y="2911315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8" y="1451251"/>
            <a:ext cx="60447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0" y="2231925"/>
            <a:ext cx="620426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617975" y="2975126"/>
            <a:ext cx="601648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628653" y="3738354"/>
            <a:ext cx="604756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4" y="1446884"/>
            <a:ext cx="604470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265" y="2977181"/>
            <a:ext cx="603556" cy="71939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3" y="2971824"/>
            <a:ext cx="603556" cy="71939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708" y="2982766"/>
            <a:ext cx="603556" cy="71939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3" y="2975736"/>
            <a:ext cx="603556" cy="71939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802" y="2238240"/>
            <a:ext cx="615749" cy="71939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085" y="2235413"/>
            <a:ext cx="615749" cy="71939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388" y="2235413"/>
            <a:ext cx="615749" cy="71939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722099" y="1329830"/>
            <a:ext cx="597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2776632" y="3502571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744" y="3748342"/>
            <a:ext cx="603556" cy="71939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137" y="3744866"/>
            <a:ext cx="603556" cy="71939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585" y="3765386"/>
            <a:ext cx="603556" cy="71939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778" y="3746061"/>
            <a:ext cx="603556" cy="71939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8216" y="2222547"/>
            <a:ext cx="615749" cy="71939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710" y="3761474"/>
            <a:ext cx="603556" cy="71939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3745" y="2987817"/>
            <a:ext cx="603556" cy="719390"/>
          </a:xfrm>
          <a:prstGeom prst="rect">
            <a:avLst/>
          </a:prstGeom>
        </p:spPr>
      </p:pic>
      <p:grpSp>
        <p:nvGrpSpPr>
          <p:cNvPr id="47" name="Csoportba foglalás 46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48" name="Csoportba foglalás 47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65" name="Téglalap 6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" name="Téglalap 6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9" name="Csoportba foglalás 48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62" name="Téglalap 6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" name="Téglalap 6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" name="Téglalap 6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0" name="Csoportba foglalás 49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59" name="Téglalap 5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5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" name="Téglalap 6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1" name="Csoportba foglalás 50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56" name="Téglalap 5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Téglalap 5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Téglalap 5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2" name="Csoportba foglalás 51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53" name="Téglalap 5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Téglalap 5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" name="Téglalap 5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68" name="Csoportba foglalás 67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69" name="Téglalap 6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Téglalap 6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2" name="Csoportba foglalás 71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73" name="Téglalap 7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Téglalap 7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6" name="Csoportba foglalás 75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77" name="Téglalap 7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Téglalap 7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0" name="Csoportba foglalás 79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81" name="Csoportba foglalás 8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6" name="Téglalap 8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Téglalap 8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2" name="Csoportba foglalás 8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3" name="Téglalap 8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9" name="Csoportba foglalás 88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90" name="Csoportba foglalás 89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7" name="Téglalap 10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Téglalap 10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1" name="Csoportba foglalás 90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4" name="Téglalap 10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2" name="Csoportba foglalás 91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1" name="Téglalap 10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" name="Téglalap 10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98" name="Téglalap 9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" name="Téglalap 9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5" name="Téglalap 9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Téglalap 9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Téglalap 9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0" name="Csoportba foglalás 109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111" name="Csoportba foglalás 11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28" name="Téglalap 12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9" name="Téglalap 12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0" name="Téglalap 12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2" name="Csoportba foglalás 11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25" name="Téglalap 12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6" name="Téglalap 12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3" name="Csoportba foglalás 11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22" name="Téglalap 12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Téglalap 12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4" name="Csoportba foglalás 11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19" name="Téglalap 11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Téglalap 11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Téglalap 12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5" name="Csoportba foglalás 11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1" name="Csoportba foglalás 130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32" name="Téglalap 13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4" name="Téglalap 13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5" name="Csoportba foglalás 134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36" name="Téglalap 13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7" name="Téglalap 13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Téglalap 13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9" name="Csoportba foglalás 138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40" name="Csoportba foglalás 139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5" name="Téglalap 14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6" name="Téglalap 14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7" name="Téglalap 14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41" name="Csoportba foglalás 140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42" name="Téglalap 14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3" name="Téglalap 14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4" name="Téglalap 14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8" name="Csoportba foglalás 147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49" name="Téglalap 14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1" name="Téglalap 15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2" name="Csoportba foglalás 151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53" name="Téglalap 15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4" name="Téglalap 15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5" name="Téglalap 15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6" name="Szövegdoboz 155"/>
          <p:cNvSpPr txBox="1"/>
          <p:nvPr/>
        </p:nvSpPr>
        <p:spPr>
          <a:xfrm>
            <a:off x="3347032" y="2069021"/>
            <a:ext cx="720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Tanya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57" name="Szövegdoboz 156"/>
          <p:cNvSpPr txBox="1"/>
          <p:nvPr/>
        </p:nvSpPr>
        <p:spPr>
          <a:xfrm>
            <a:off x="4801302" y="2069021"/>
            <a:ext cx="720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Pajta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58" name="Szövegdoboz 157"/>
          <p:cNvSpPr txBox="1"/>
          <p:nvPr/>
        </p:nvSpPr>
        <p:spPr>
          <a:xfrm>
            <a:off x="5497213" y="1268274"/>
            <a:ext cx="720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Lakó-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telep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59" name="Szövegdoboz 158"/>
          <p:cNvSpPr txBox="1"/>
          <p:nvPr/>
        </p:nvSpPr>
        <p:spPr>
          <a:xfrm>
            <a:off x="4066679" y="3525654"/>
            <a:ext cx="720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Sorház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60" name="Szövegdoboz 159"/>
          <p:cNvSpPr txBox="1"/>
          <p:nvPr/>
        </p:nvSpPr>
        <p:spPr>
          <a:xfrm>
            <a:off x="4828686" y="4148230"/>
            <a:ext cx="720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Családi ház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61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29427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Lakóépületek 2. hibakerüléssel - megoldás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92007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kumimoji="0" lang="hu-H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27" name="Téglalap 26">
            <a:extLst>
              <a:ext uri="{FF2B5EF4-FFF2-40B4-BE49-F238E27FC236}">
                <a16:creationId xmlns:a16="http://schemas.microsoft.com/office/drawing/2014/main" id="{7F541EFA-6832-B3E5-3AF8-11E958A76BF5}"/>
              </a:ext>
            </a:extLst>
          </p:cNvPr>
          <p:cNvSpPr/>
          <p:nvPr/>
        </p:nvSpPr>
        <p:spPr>
          <a:xfrm>
            <a:off x="609566" y="1510044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624308D8-538F-63E0-0E42-30135A76E50F}"/>
              </a:ext>
            </a:extLst>
          </p:cNvPr>
          <p:cNvSpPr/>
          <p:nvPr/>
        </p:nvSpPr>
        <p:spPr>
          <a:xfrm>
            <a:off x="609566" y="2224508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083EE540-1A8C-4AFA-F012-28CB9CBF026E}"/>
              </a:ext>
            </a:extLst>
          </p:cNvPr>
          <p:cNvSpPr/>
          <p:nvPr/>
        </p:nvSpPr>
        <p:spPr>
          <a:xfrm>
            <a:off x="628653" y="2911315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64" y="4042342"/>
            <a:ext cx="60447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40" y="2586165"/>
            <a:ext cx="620426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4171866" y="4032391"/>
            <a:ext cx="604756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93" y="2603566"/>
            <a:ext cx="604470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8938" y="3323566"/>
            <a:ext cx="603556" cy="71939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0942" y="1162958"/>
            <a:ext cx="603556" cy="71939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1603" y="1163962"/>
            <a:ext cx="603556" cy="71939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5995" y="1163962"/>
            <a:ext cx="603556" cy="71939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1259" y="1883352"/>
            <a:ext cx="615749" cy="719390"/>
          </a:xfrm>
          <a:prstGeom prst="rect">
            <a:avLst/>
          </a:prstGeom>
        </p:spPr>
      </p:pic>
      <p:sp>
        <p:nvSpPr>
          <p:cNvPr id="42" name="Szövegdoboz 41"/>
          <p:cNvSpPr txBox="1"/>
          <p:nvPr/>
        </p:nvSpPr>
        <p:spPr>
          <a:xfrm>
            <a:off x="2776632" y="3502571"/>
            <a:ext cx="478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t="26640" r="36662"/>
          <a:stretch/>
        </p:blipFill>
        <p:spPr>
          <a:xfrm>
            <a:off x="4839410" y="1977445"/>
            <a:ext cx="648000" cy="524719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9037" y="4026165"/>
            <a:ext cx="603556" cy="71939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0920" y="1879137"/>
            <a:ext cx="603556" cy="71939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1632" y="2617486"/>
            <a:ext cx="603556" cy="71939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2362" y="1888281"/>
            <a:ext cx="615749" cy="71939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6447" y="2617486"/>
            <a:ext cx="603556" cy="71939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4147192" y="3306165"/>
            <a:ext cx="601648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8044" y="1150349"/>
            <a:ext cx="615749" cy="71939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1571" y="1163962"/>
            <a:ext cx="603556" cy="71939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87165" y="3333294"/>
            <a:ext cx="621846" cy="7193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1670" y="4029316"/>
            <a:ext cx="609653" cy="72548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722099" y="1329830"/>
            <a:ext cx="597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56594" y="1239686"/>
            <a:ext cx="652329" cy="55478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05995" y="2033788"/>
            <a:ext cx="646232" cy="396274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28" y="3456985"/>
            <a:ext cx="648000" cy="35336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4884" y="4098354"/>
            <a:ext cx="652329" cy="585267"/>
          </a:xfrm>
          <a:prstGeom prst="rect">
            <a:avLst/>
          </a:prstGeom>
        </p:spPr>
      </p:pic>
      <p:grpSp>
        <p:nvGrpSpPr>
          <p:cNvPr id="45" name="Csoportba foglalás 44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46" name="Csoportba foglalás 45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63" name="Téglalap 6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" name="Téglalap 6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7" name="Csoportba foglalás 46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60" name="Téglalap 5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" name="Téglalap 6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" name="Téglalap 6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8" name="Csoportba foglalás 47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57" name="Téglalap 5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Téglalap 5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" name="Téglalap 5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9" name="Csoportba foglalás 48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54" name="Téglalap 5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" name="Téglalap 5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Téglalap 5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0" name="Csoportba foglalás 49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51" name="Téglalap 5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Téglalap 5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Téglalap 5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66" name="Csoportba foglalás 65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67" name="Téglalap 6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Téglalap 6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Téglalap 6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0" name="Csoportba foglalás 69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71" name="Téglalap 7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Téglalap 7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Téglalap 7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4" name="Csoportba foglalás 73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75" name="Téglalap 7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Téglalap 7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Téglalap 7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8" name="Csoportba foglalás 77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79" name="Csoportba foglalás 78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4" name="Téglalap 8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0" name="Csoportba foglalás 79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1" name="Téglalap 8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" name="Téglalap 8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7" name="Csoportba foglalás 86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88" name="Csoportba foglalás 87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5" name="Téglalap 10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9" name="Csoportba foglalás 88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2" name="Téglalap 10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" name="Téglalap 10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0" name="Csoportba foglalás 89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99" name="Téglalap 9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" name="Téglalap 9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1" name="Csoportba foglalás 90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96" name="Téglalap 9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Téglalap 9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2" name="Csoportba foglalás 91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3" name="Téglalap 9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4" name="Téglalap 9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5" name="Téglalap 9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08" name="Csoportba foglalás 107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109" name="Csoportba foglalás 10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26" name="Téglalap 12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0" name="Csoportba foglalás 10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23" name="Téglalap 12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1" name="Csoportba foglalás 11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20" name="Téglalap 11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Téglalap 12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Téglalap 12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2" name="Csoportba foglalás 11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17" name="Téglalap 11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" name="Téglalap 11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3" name="Csoportba foglalás 11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14" name="Téglalap 11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Téglalap 11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" name="Téglalap 11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9" name="Csoportba foglalás 128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30" name="Téglalap 129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Téglalap 130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3" name="Csoportba foglalás 132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34" name="Téglalap 133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Téglalap 134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7" name="Csoportba foglalás 136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38" name="Csoportba foglalás 137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3" name="Téglalap 14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4" name="Téglalap 14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5" name="Téglalap 14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9" name="Csoportba foglalás 138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40" name="Téglalap 13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Téglalap 14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Téglalap 14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6" name="Csoportba foglalás 145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47" name="Téglalap 14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8" name="Téglalap 14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Téglalap 14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0" name="Csoportba foglalás 149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51" name="Téglalap 15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2" name="Téglalap 15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3" name="Téglalap 15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4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  <p:pic>
        <p:nvPicPr>
          <p:cNvPr id="155" name="Kép 1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934" y="2973599"/>
            <a:ext cx="603556" cy="719390"/>
          </a:xfrm>
          <a:prstGeom prst="rect">
            <a:avLst/>
          </a:prstGeom>
        </p:spPr>
      </p:pic>
      <p:pic>
        <p:nvPicPr>
          <p:cNvPr id="156" name="Kép 1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004" y="3771470"/>
            <a:ext cx="603556" cy="719390"/>
          </a:xfrm>
          <a:prstGeom prst="rect">
            <a:avLst/>
          </a:prstGeom>
        </p:spPr>
      </p:pic>
      <p:pic>
        <p:nvPicPr>
          <p:cNvPr id="157" name="Kép 15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8" y="1451251"/>
            <a:ext cx="604470" cy="72000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8" y="2198986"/>
            <a:ext cx="62042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toronyház építési menete 3.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18672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1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400" b="1" dirty="0" smtClean="0">
                          <a:solidFill>
                            <a:srgbClr val="0070C0"/>
                          </a:solidFill>
                        </a:rPr>
                        <a:t>Start</a:t>
                      </a: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27" name="Téglalap 26">
            <a:extLst>
              <a:ext uri="{FF2B5EF4-FFF2-40B4-BE49-F238E27FC236}">
                <a16:creationId xmlns:a16="http://schemas.microsoft.com/office/drawing/2014/main" id="{7F541EFA-6832-B3E5-3AF8-11E958A76BF5}"/>
              </a:ext>
            </a:extLst>
          </p:cNvPr>
          <p:cNvSpPr/>
          <p:nvPr/>
        </p:nvSpPr>
        <p:spPr>
          <a:xfrm>
            <a:off x="609566" y="1510044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624308D8-538F-63E0-0E42-30135A76E50F}"/>
              </a:ext>
            </a:extLst>
          </p:cNvPr>
          <p:cNvSpPr/>
          <p:nvPr/>
        </p:nvSpPr>
        <p:spPr>
          <a:xfrm>
            <a:off x="609566" y="2224508"/>
            <a:ext cx="580292" cy="58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6" y="1440190"/>
            <a:ext cx="60447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5" y="2187092"/>
            <a:ext cx="620426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617975" y="2975126"/>
            <a:ext cx="601648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3" y="1440190"/>
            <a:ext cx="604470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102" y="1438032"/>
            <a:ext cx="603556" cy="71939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960" y="2965871"/>
            <a:ext cx="603556" cy="71939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351" y="2974725"/>
            <a:ext cx="603556" cy="71939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960" y="2975335"/>
            <a:ext cx="603556" cy="71939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311" y="2172506"/>
            <a:ext cx="615749" cy="71939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740" y="2167208"/>
            <a:ext cx="615749" cy="71939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185" y="2170069"/>
            <a:ext cx="615749" cy="71939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657038" y="3502571"/>
            <a:ext cx="54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Cél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715550" y="3403982"/>
            <a:ext cx="637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Mély-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garázs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297261" y="1940051"/>
            <a:ext cx="857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solidFill>
                  <a:srgbClr val="0070C0"/>
                </a:solidFill>
              </a:rPr>
              <a:t>Függőleges </a:t>
            </a:r>
            <a:r>
              <a:rPr lang="hu-HU" sz="1000" dirty="0" smtClean="0">
                <a:solidFill>
                  <a:srgbClr val="0070C0"/>
                </a:solidFill>
              </a:rPr>
              <a:t>vasbeton-</a:t>
            </a:r>
          </a:p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szerkezet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3326059" y="4108840"/>
            <a:ext cx="830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solidFill>
                  <a:srgbClr val="0070C0"/>
                </a:solidFill>
              </a:rPr>
              <a:t>Vízszintes </a:t>
            </a:r>
            <a:r>
              <a:rPr lang="hu-HU" sz="1000" dirty="0" smtClean="0">
                <a:solidFill>
                  <a:srgbClr val="0070C0"/>
                </a:solidFill>
              </a:rPr>
              <a:t>vasbeton-szerkezet</a:t>
            </a:r>
            <a:endParaRPr lang="hu-HU" sz="1000" dirty="0">
              <a:solidFill>
                <a:srgbClr val="0070C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820821" y="2662776"/>
            <a:ext cx="7198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rgbClr val="0070C0"/>
                </a:solidFill>
              </a:rPr>
              <a:t>Térháló </a:t>
            </a:r>
            <a:r>
              <a:rPr lang="hu-HU" sz="1000" dirty="0">
                <a:solidFill>
                  <a:srgbClr val="0070C0"/>
                </a:solidFill>
              </a:rPr>
              <a:t>elemek </a:t>
            </a:r>
          </a:p>
          <a:p>
            <a:pPr algn="ctr"/>
            <a:r>
              <a:rPr lang="hu-HU" sz="1000" dirty="0">
                <a:solidFill>
                  <a:srgbClr val="0070C0"/>
                </a:solidFill>
              </a:rPr>
              <a:t>(falak)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5435096" y="1338642"/>
            <a:ext cx="931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solidFill>
                  <a:srgbClr val="0070C0"/>
                </a:solidFill>
              </a:rPr>
              <a:t>Nyílászárók, szigetelés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960" y="1435678"/>
            <a:ext cx="603556" cy="71939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505" y="1440825"/>
            <a:ext cx="603556" cy="71939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102" y="1438091"/>
            <a:ext cx="603556" cy="71939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278" y="1442233"/>
            <a:ext cx="603556" cy="71939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756" y="2181108"/>
            <a:ext cx="615749" cy="71939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739" y="2186406"/>
            <a:ext cx="615749" cy="719390"/>
          </a:xfrm>
          <a:prstGeom prst="rect">
            <a:avLst/>
          </a:prstGeom>
        </p:spPr>
      </p:pic>
      <p:grpSp>
        <p:nvGrpSpPr>
          <p:cNvPr id="46" name="Csoportba foglalás 45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47" name="Csoportba foglalás 46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Téglalap 6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8" name="Csoportba foglalás 47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61" name="Téglalap 6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" name="Téglalap 6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" name="Téglalap 6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9" name="Csoportba foglalás 48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58" name="Téglalap 5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" name="Téglalap 5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5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0" name="Csoportba foglalás 49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55" name="Téglalap 5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Téglalap 5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Téglalap 5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1" name="Csoportba foglalás 50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52" name="Téglalap 5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Téglalap 5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Téglalap 5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67" name="Csoportba foglalás 66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68" name="Téglalap 6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Téglalap 6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Téglalap 6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1" name="Csoportba foglalás 70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72" name="Téglalap 7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Téglalap 7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Téglalap 7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5" name="Csoportba foglalás 74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76" name="Téglalap 7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Téglalap 7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Téglalap 7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9" name="Csoportba foglalás 78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80" name="Csoportba foglalás 79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5" name="Téglalap 8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Téglalap 8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1" name="Csoportba foglalás 80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8" name="Csoportba foglalás 87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89" name="Csoportba foglalás 88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6" name="Téglalap 10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Téglalap 10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0" name="Csoportba foglalás 89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1" name="Csoportba foglalás 90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2" name="Csoportba foglalás 91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4" name="Téglalap 9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5" name="Téglalap 9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Téglalap 9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09" name="Csoportba foglalás 108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110" name="Csoportba foglalás 109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27" name="Téglalap 12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Téglalap 12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9" name="Téglalap 12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1" name="Csoportba foglalás 110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24" name="Téglalap 12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6" name="Téglalap 12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2" name="Csoportba foglalás 111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21" name="Téglalap 12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Téglalap 12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Téglalap 12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3" name="Csoportba foglalás 112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18" name="Téglalap 11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" name="Téglalap 11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Téglalap 11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4" name="Csoportba foglalás 113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15" name="Téglalap 11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" name="Téglalap 11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0" name="Csoportba foglalás 129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31" name="Téglalap 130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Téglalap 131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4" name="Csoportba foglalás 133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35" name="Téglalap 13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Téglalap 13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7" name="Téglalap 13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8" name="Csoportba foglalás 137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39" name="Csoportba foglalás 138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4" name="Téglalap 14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5" name="Téglalap 14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6" name="Téglalap 14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40" name="Csoportba foglalás 139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41" name="Téglalap 14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Téglalap 14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3" name="Téglalap 14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7" name="Csoportba foglalás 146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48" name="Téglalap 14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Téglalap 14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1" name="Csoportba foglalás 150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52" name="Téglalap 15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3" name="Téglalap 15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4" name="Téglalap 15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5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  <p:pic>
        <p:nvPicPr>
          <p:cNvPr id="156" name="Kép 1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004" y="3771470"/>
            <a:ext cx="60355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toronyház építési menete 3. - megoldás 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903991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1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21" y="1875380"/>
            <a:ext cx="60447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18" y="2603737"/>
            <a:ext cx="620426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4826144" y="1139429"/>
            <a:ext cx="601648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51" y="2598102"/>
            <a:ext cx="604470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3712" y="3323546"/>
            <a:ext cx="603556" cy="71939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1338" y="4026144"/>
            <a:ext cx="603556" cy="71939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9440" y="4033668"/>
            <a:ext cx="603556" cy="71939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3705" y="1866870"/>
            <a:ext cx="603556" cy="71939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2790" y="1876783"/>
            <a:ext cx="615749" cy="71939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0611" y="1152096"/>
            <a:ext cx="615749" cy="71939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4289" y="3314278"/>
            <a:ext cx="615749" cy="71939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657038" y="3502571"/>
            <a:ext cx="54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Cél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715550" y="3403982"/>
            <a:ext cx="637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Mély-</a:t>
            </a:r>
          </a:p>
          <a:p>
            <a:pPr algn="ctr"/>
            <a:r>
              <a:rPr lang="hu-HU" sz="1100" dirty="0" smtClean="0">
                <a:solidFill>
                  <a:srgbClr val="0070C0"/>
                </a:solidFill>
              </a:rPr>
              <a:t>garázs</a:t>
            </a:r>
            <a:endParaRPr lang="hu-HU" sz="1100" dirty="0">
              <a:solidFill>
                <a:srgbClr val="0070C0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3326059" y="4108840"/>
            <a:ext cx="830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Vízszintes </a:t>
            </a:r>
            <a:r>
              <a:rPr lang="hu-HU" sz="1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vasbeton-szerkezet</a:t>
            </a:r>
            <a:endParaRPr lang="hu-HU" sz="1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435096" y="1338642"/>
            <a:ext cx="931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>
                <a:solidFill>
                  <a:srgbClr val="002060"/>
                </a:solidFill>
              </a:rPr>
              <a:t>Nyílászárók, szigetelés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8973" y="4038120"/>
            <a:ext cx="603556" cy="71939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5475" y="2598810"/>
            <a:ext cx="603556" cy="71939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7262" y="3314278"/>
            <a:ext cx="603556" cy="71939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25502" y="4033452"/>
            <a:ext cx="603556" cy="71939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4289" y="2598810"/>
            <a:ext cx="615749" cy="71939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8130" y="1857355"/>
            <a:ext cx="615749" cy="719390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3280244" y="1928649"/>
            <a:ext cx="9285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002060"/>
                </a:solidFill>
              </a:rPr>
              <a:t>Függőleges </a:t>
            </a:r>
            <a:r>
              <a:rPr lang="hu-HU" sz="900" b="1" dirty="0" smtClean="0">
                <a:solidFill>
                  <a:srgbClr val="002060"/>
                </a:solidFill>
              </a:rPr>
              <a:t>vasbeton-</a:t>
            </a:r>
          </a:p>
          <a:p>
            <a:pPr algn="ctr"/>
            <a:r>
              <a:rPr lang="hu-HU" sz="900" b="1" dirty="0" smtClean="0">
                <a:solidFill>
                  <a:srgbClr val="002060"/>
                </a:solidFill>
              </a:rPr>
              <a:t>szerkezet</a:t>
            </a:r>
            <a:endParaRPr lang="hu-HU" sz="900" b="1" dirty="0">
              <a:solidFill>
                <a:srgbClr val="00206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820821" y="2662776"/>
            <a:ext cx="7198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 smtClean="0">
                <a:solidFill>
                  <a:srgbClr val="002060"/>
                </a:solidFill>
              </a:rPr>
              <a:t>Térháló </a:t>
            </a:r>
            <a:r>
              <a:rPr lang="hu-HU" sz="1000" b="1" dirty="0">
                <a:solidFill>
                  <a:srgbClr val="002060"/>
                </a:solidFill>
              </a:rPr>
              <a:t>elemek </a:t>
            </a:r>
          </a:p>
          <a:p>
            <a:pPr algn="ctr"/>
            <a:r>
              <a:rPr lang="hu-HU" sz="1000" b="1" dirty="0">
                <a:solidFill>
                  <a:srgbClr val="002060"/>
                </a:solidFill>
              </a:rPr>
              <a:t>(falak)</a:t>
            </a:r>
          </a:p>
        </p:txBody>
      </p:sp>
      <p:sp>
        <p:nvSpPr>
          <p:cNvPr id="46" name="Szövegdoboz 45"/>
          <p:cNvSpPr txBox="1"/>
          <p:nvPr/>
        </p:nvSpPr>
        <p:spPr>
          <a:xfrm>
            <a:off x="2692364" y="4163222"/>
            <a:ext cx="60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</a:t>
            </a:r>
            <a:endParaRPr lang="hu-HU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7" name="Csoportba foglalás 46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48" name="Csoportba foglalás 47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65" name="Téglalap 6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Téglalap 6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" name="Téglalap 6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9" name="Csoportba foglalás 48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62" name="Téglalap 6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" name="Téglalap 6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" name="Téglalap 6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0" name="Csoportba foglalás 49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59" name="Téglalap 5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5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" name="Téglalap 6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1" name="Csoportba foglalás 50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56" name="Téglalap 5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Téglalap 5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Téglalap 5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2" name="Csoportba foglalás 51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53" name="Téglalap 5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Téglalap 5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" name="Téglalap 5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68" name="Csoportba foglalás 67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69" name="Téglalap 6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Téglalap 6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2" name="Csoportba foglalás 71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73" name="Téglalap 7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Téglalap 7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6" name="Csoportba foglalás 75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77" name="Téglalap 76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Téglalap 77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Téglalap 78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0" name="Csoportba foglalás 79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81" name="Csoportba foglalás 80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6" name="Téglalap 8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Téglalap 8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Téglalap 8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2" name="Csoportba foglalás 81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83" name="Téglalap 8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Téglalap 8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9" name="Csoportba foglalás 88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90" name="Csoportba foglalás 89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7" name="Téglalap 10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8" name="Téglalap 10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Téglalap 10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1" name="Csoportba foglalás 90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4" name="Téglalap 10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6" name="Téglalap 10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2" name="Csoportba foglalás 91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01" name="Téglalap 10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3" name="Téglalap 10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3" name="Csoportba foglalás 92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98" name="Téglalap 9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" name="Téglalap 9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4" name="Csoportba foglalás 93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5" name="Téglalap 9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Téglalap 9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Téglalap 9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0" name="Csoportba foglalás 109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111" name="Csoportba foglalás 110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28" name="Téglalap 12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9" name="Téglalap 12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0" name="Téglalap 12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2" name="Csoportba foglalás 111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25" name="Téglalap 12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6" name="Téglalap 12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Téglalap 12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3" name="Csoportba foglalás 112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22" name="Téglalap 12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Téglalap 12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Téglalap 12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4" name="Csoportba foglalás 113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19" name="Téglalap 11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Téglalap 11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Téglalap 12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5" name="Csoportba foglalás 114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16" name="Téglalap 115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Téglalap 117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1" name="Csoportba foglalás 130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32" name="Téglalap 13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4" name="Téglalap 13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5" name="Csoportba foglalás 134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36" name="Téglalap 135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7" name="Téglalap 136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Téglalap 137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9" name="Csoportba foglalás 138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40" name="Csoportba foglalás 139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5" name="Téglalap 14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6" name="Téglalap 14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7" name="Téglalap 14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41" name="Csoportba foglalás 140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42" name="Téglalap 14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3" name="Téglalap 14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4" name="Téglalap 14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8" name="Csoportba foglalás 147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49" name="Téglalap 14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1" name="Téglalap 15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2" name="Csoportba foglalás 151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53" name="Téglalap 15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4" name="Téglalap 15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5" name="Téglalap 15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6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  <p:pic>
        <p:nvPicPr>
          <p:cNvPr id="157" name="Kép 1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439" y="2973599"/>
            <a:ext cx="603556" cy="719390"/>
          </a:xfrm>
          <a:prstGeom prst="rect">
            <a:avLst/>
          </a:prstGeom>
        </p:spPr>
      </p:pic>
      <p:pic>
        <p:nvPicPr>
          <p:cNvPr id="158" name="Kép 1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565" y="2218316"/>
            <a:ext cx="615749" cy="719390"/>
          </a:xfrm>
          <a:prstGeom prst="rect">
            <a:avLst/>
          </a:prstGeom>
        </p:spPr>
      </p:pic>
      <p:pic>
        <p:nvPicPr>
          <p:cNvPr id="159" name="Kép 1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025" y="1447189"/>
            <a:ext cx="603556" cy="719390"/>
          </a:xfrm>
          <a:prstGeom prst="rect">
            <a:avLst/>
          </a:prstGeom>
        </p:spPr>
      </p:pic>
      <p:pic>
        <p:nvPicPr>
          <p:cNvPr id="160" name="Kép 1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004" y="3771470"/>
            <a:ext cx="60355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Élet a falun 4. a.)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C343C621-19EB-E368-2CC8-50F9F960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21837"/>
              </p:ext>
            </p:extLst>
          </p:nvPr>
        </p:nvGraphicFramePr>
        <p:xfrm>
          <a:off x="681038" y="5394361"/>
          <a:ext cx="854392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25">
                  <a:extLst>
                    <a:ext uri="{9D8B030D-6E8A-4147-A177-3AD203B41FA5}">
                      <a16:colId xmlns:a16="http://schemas.microsoft.com/office/drawing/2014/main" val="2881243299"/>
                    </a:ext>
                  </a:extLst>
                </a:gridCol>
              </a:tblGrid>
              <a:tr h="251625">
                <a:tc>
                  <a:txBody>
                    <a:bodyPr/>
                    <a:lstStyle/>
                    <a:p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911"/>
                  </a:ext>
                </a:extLst>
              </a:tr>
              <a:tr h="251625"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27263"/>
                  </a:ext>
                </a:extLst>
              </a:tr>
            </a:tbl>
          </a:graphicData>
        </a:graphic>
      </p:graphicFrame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12290"/>
              </p:ext>
            </p:extLst>
          </p:nvPr>
        </p:nvGraphicFramePr>
        <p:xfrm>
          <a:off x="2644128" y="115480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173889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95849" marR="95849" marT="47924" marB="47924" anchor="ctr">
                    <a:lnL w="12700" cmpd="sng">
                      <a:noFill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hu-H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hu-H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1900" dirty="0"/>
                    </a:p>
                  </a:txBody>
                  <a:tcPr marL="95849" marR="95849" marT="47924" marB="47924">
                    <a:lnL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F6F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1087"/>
                  </a:ext>
                </a:extLst>
              </a:tr>
            </a:tbl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C9D04AA9-55D6-4875-3166-8DD5DE2ED73E}"/>
              </a:ext>
            </a:extLst>
          </p:cNvPr>
          <p:cNvSpPr txBox="1"/>
          <p:nvPr/>
        </p:nvSpPr>
        <p:spPr>
          <a:xfrm>
            <a:off x="1432565" y="1637607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Fel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288EA361-D221-E0B1-B13C-E844C78502B1}"/>
              </a:ext>
            </a:extLst>
          </p:cNvPr>
          <p:cNvSpPr txBox="1"/>
          <p:nvPr/>
        </p:nvSpPr>
        <p:spPr>
          <a:xfrm>
            <a:off x="1432565" y="2409614"/>
            <a:ext cx="703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Le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45656B03-110D-A612-C078-2C62EBB3EDD5}"/>
              </a:ext>
            </a:extLst>
          </p:cNvPr>
          <p:cNvSpPr txBox="1"/>
          <p:nvPr/>
        </p:nvSpPr>
        <p:spPr>
          <a:xfrm>
            <a:off x="1432565" y="316401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Jobbra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40A537E-F6BC-D38F-A551-3AFA221E18EB}"/>
              </a:ext>
            </a:extLst>
          </p:cNvPr>
          <p:cNvSpPr txBox="1"/>
          <p:nvPr/>
        </p:nvSpPr>
        <p:spPr>
          <a:xfrm>
            <a:off x="1432565" y="3929077"/>
            <a:ext cx="107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accent3"/>
                </a:solidFill>
              </a:rPr>
              <a:t>Balra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6" y="1375748"/>
            <a:ext cx="60447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6" y="2174521"/>
            <a:ext cx="620426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585388" y="2973294"/>
            <a:ext cx="601648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582280" y="3772067"/>
            <a:ext cx="604756" cy="720000"/>
          </a:xfrm>
          <a:prstGeom prst="rect">
            <a:avLst/>
          </a:prstGeom>
        </p:spPr>
      </p:pic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24" y="1281640"/>
            <a:ext cx="648000" cy="4860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8" name="Szövegdoboz 7"/>
          <p:cNvSpPr txBox="1"/>
          <p:nvPr/>
        </p:nvSpPr>
        <p:spPr>
          <a:xfrm>
            <a:off x="2709312" y="2044799"/>
            <a:ext cx="5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Start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4953000" y="2052521"/>
            <a:ext cx="46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70C0"/>
                </a:solidFill>
              </a:rPr>
              <a:t>Cél</a:t>
            </a:r>
            <a:endParaRPr lang="hu-HU" sz="1400" b="1" dirty="0">
              <a:solidFill>
                <a:srgbClr val="0070C0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5" y="1369559"/>
            <a:ext cx="604470" cy="72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8" y="1378466"/>
            <a:ext cx="604470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9" y="1389152"/>
            <a:ext cx="604470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7" y="1365925"/>
            <a:ext cx="604470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7" y="1365925"/>
            <a:ext cx="604470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577274" y="2965440"/>
            <a:ext cx="601648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580987" y="2968876"/>
            <a:ext cx="601648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589364" y="2968876"/>
            <a:ext cx="601648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4" b="12000"/>
          <a:stretch/>
        </p:blipFill>
        <p:spPr>
          <a:xfrm>
            <a:off x="582398" y="2953801"/>
            <a:ext cx="601648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1" y="2185207"/>
            <a:ext cx="620426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1" y="2187394"/>
            <a:ext cx="620426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3" y="2180341"/>
            <a:ext cx="620426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3" y="2180393"/>
            <a:ext cx="620426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2" y="2173469"/>
            <a:ext cx="620426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332"/>
          <a:stretch/>
        </p:blipFill>
        <p:spPr>
          <a:xfrm>
            <a:off x="573720" y="3780023"/>
            <a:ext cx="604756" cy="72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24" y="4202169"/>
            <a:ext cx="648000" cy="36399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28" y="2756363"/>
            <a:ext cx="648000" cy="3948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38" y="1280404"/>
            <a:ext cx="648000" cy="486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 b="16764"/>
          <a:stretch/>
        </p:blipFill>
        <p:spPr>
          <a:xfrm>
            <a:off x="5558438" y="4178421"/>
            <a:ext cx="648000" cy="432839"/>
          </a:xfrm>
          <a:prstGeom prst="rect">
            <a:avLst/>
          </a:prstGeom>
        </p:spPr>
      </p:pic>
      <p:grpSp>
        <p:nvGrpSpPr>
          <p:cNvPr id="43" name="Csoportba foglalás 42"/>
          <p:cNvGrpSpPr/>
          <p:nvPr/>
        </p:nvGrpSpPr>
        <p:grpSpPr>
          <a:xfrm>
            <a:off x="696073" y="5505731"/>
            <a:ext cx="3179338" cy="181927"/>
            <a:chOff x="734437" y="5518519"/>
            <a:chExt cx="3179338" cy="181927"/>
          </a:xfrm>
        </p:grpSpPr>
        <p:grpSp>
          <p:nvGrpSpPr>
            <p:cNvPr id="44" name="Csoportba foglalás 43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61" name="Téglalap 6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" name="Téglalap 6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" name="Téglalap 6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5" name="Csoportba foglalás 44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58" name="Téglalap 5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" name="Téglalap 5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5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6" name="Csoportba foglalás 45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55" name="Téglalap 5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Téglalap 5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Téglalap 5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7" name="Csoportba foglalás 46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52" name="Téglalap 5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Téglalap 5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Téglalap 5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8" name="Csoportba foglalás 47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49" name="Téglalap 4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" name="Téglalap 4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" name="Téglalap 5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64" name="Csoportba foglalás 63"/>
          <p:cNvGrpSpPr/>
          <p:nvPr/>
        </p:nvGrpSpPr>
        <p:grpSpPr>
          <a:xfrm>
            <a:off x="3907516" y="5501799"/>
            <a:ext cx="609600" cy="180642"/>
            <a:chOff x="734437" y="5519804"/>
            <a:chExt cx="609600" cy="180642"/>
          </a:xfrm>
        </p:grpSpPr>
        <p:sp>
          <p:nvSpPr>
            <p:cNvPr id="65" name="Téglalap 6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Téglalap 6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8" name="Csoportba foglalás 67"/>
          <p:cNvGrpSpPr/>
          <p:nvPr/>
        </p:nvGrpSpPr>
        <p:grpSpPr>
          <a:xfrm>
            <a:off x="4552139" y="5500514"/>
            <a:ext cx="609600" cy="180642"/>
            <a:chOff x="734437" y="5519804"/>
            <a:chExt cx="609600" cy="180642"/>
          </a:xfrm>
        </p:grpSpPr>
        <p:sp>
          <p:nvSpPr>
            <p:cNvPr id="69" name="Téglalap 6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Téglalap 6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Téglalap 7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2" name="Csoportba foglalás 71"/>
          <p:cNvGrpSpPr/>
          <p:nvPr/>
        </p:nvGrpSpPr>
        <p:grpSpPr>
          <a:xfrm>
            <a:off x="5193844" y="5500514"/>
            <a:ext cx="609600" cy="180642"/>
            <a:chOff x="734437" y="5519804"/>
            <a:chExt cx="609600" cy="180642"/>
          </a:xfrm>
        </p:grpSpPr>
        <p:sp>
          <p:nvSpPr>
            <p:cNvPr id="73" name="Téglalap 72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Téglalap 73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Téglalap 74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6" name="Csoportba foglalás 75"/>
          <p:cNvGrpSpPr/>
          <p:nvPr/>
        </p:nvGrpSpPr>
        <p:grpSpPr>
          <a:xfrm>
            <a:off x="5835549" y="5500514"/>
            <a:ext cx="1251305" cy="180642"/>
            <a:chOff x="5835549" y="5500514"/>
            <a:chExt cx="1251305" cy="180642"/>
          </a:xfrm>
        </p:grpSpPr>
        <p:grpSp>
          <p:nvGrpSpPr>
            <p:cNvPr id="77" name="Csoportba foglalás 76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82" name="Téglalap 8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Téglalap 8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Téglalap 8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8" name="Csoportba foglalás 77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79" name="Téglalap 78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églalap 79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Téglalap 80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5" name="Csoportba foglalás 84"/>
          <p:cNvGrpSpPr/>
          <p:nvPr/>
        </p:nvGrpSpPr>
        <p:grpSpPr>
          <a:xfrm>
            <a:off x="697532" y="5811009"/>
            <a:ext cx="3179338" cy="181927"/>
            <a:chOff x="734437" y="5518519"/>
            <a:chExt cx="3179338" cy="181927"/>
          </a:xfrm>
        </p:grpSpPr>
        <p:grpSp>
          <p:nvGrpSpPr>
            <p:cNvPr id="86" name="Csoportba foglalás 85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03" name="Téglalap 102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Téglalap 103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" name="Téglalap 104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00" name="Téglalap 99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1" name="Téglalap 100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2" name="Téglalap 101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8" name="Csoportba foglalás 87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97" name="Téglalap 96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Téglalap 97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Téglalap 98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9" name="Csoportba foglalás 88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94" name="Téglalap 9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5" name="Téglalap 9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Téglalap 9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0" name="Csoportba foglalás 89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91" name="Téglalap 9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2" name="Téglalap 9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3" name="Téglalap 9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06" name="Csoportba foglalás 105"/>
          <p:cNvGrpSpPr/>
          <p:nvPr/>
        </p:nvGrpSpPr>
        <p:grpSpPr>
          <a:xfrm>
            <a:off x="3907516" y="5809082"/>
            <a:ext cx="3179338" cy="181927"/>
            <a:chOff x="734437" y="5518519"/>
            <a:chExt cx="3179338" cy="181927"/>
          </a:xfrm>
        </p:grpSpPr>
        <p:grpSp>
          <p:nvGrpSpPr>
            <p:cNvPr id="107" name="Csoportba foglalás 106"/>
            <p:cNvGrpSpPr/>
            <p:nvPr/>
          </p:nvGrpSpPr>
          <p:grpSpPr>
            <a:xfrm>
              <a:off x="734437" y="5519804"/>
              <a:ext cx="609600" cy="180642"/>
              <a:chOff x="734437" y="5519804"/>
              <a:chExt cx="609600" cy="180642"/>
            </a:xfrm>
          </p:grpSpPr>
          <p:sp>
            <p:nvSpPr>
              <p:cNvPr id="124" name="Téglalap 123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Téglalap 124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6" name="Téglalap 125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8" name="Csoportba foglalás 107"/>
            <p:cNvGrpSpPr/>
            <p:nvPr/>
          </p:nvGrpSpPr>
          <p:grpSpPr>
            <a:xfrm>
              <a:off x="1379060" y="5518519"/>
              <a:ext cx="609600" cy="180642"/>
              <a:chOff x="734437" y="5519804"/>
              <a:chExt cx="609600" cy="180642"/>
            </a:xfrm>
          </p:grpSpPr>
          <p:sp>
            <p:nvSpPr>
              <p:cNvPr id="121" name="Téglalap 12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Téglalap 12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Téglalap 12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09" name="Csoportba foglalás 108"/>
            <p:cNvGrpSpPr/>
            <p:nvPr/>
          </p:nvGrpSpPr>
          <p:grpSpPr>
            <a:xfrm>
              <a:off x="2020765" y="5518519"/>
              <a:ext cx="609600" cy="180642"/>
              <a:chOff x="734437" y="5519804"/>
              <a:chExt cx="609600" cy="180642"/>
            </a:xfrm>
          </p:grpSpPr>
          <p:sp>
            <p:nvSpPr>
              <p:cNvPr id="118" name="Téglalap 11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" name="Téglalap 11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Téglalap 11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0" name="Csoportba foglalás 109"/>
            <p:cNvGrpSpPr/>
            <p:nvPr/>
          </p:nvGrpSpPr>
          <p:grpSpPr>
            <a:xfrm>
              <a:off x="3304175" y="5518519"/>
              <a:ext cx="609600" cy="180642"/>
              <a:chOff x="734437" y="5519804"/>
              <a:chExt cx="609600" cy="180642"/>
            </a:xfrm>
          </p:grpSpPr>
          <p:sp>
            <p:nvSpPr>
              <p:cNvPr id="115" name="Téglalap 114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" name="Téglalap 115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Téglalap 116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1" name="Csoportba foglalás 110"/>
            <p:cNvGrpSpPr/>
            <p:nvPr/>
          </p:nvGrpSpPr>
          <p:grpSpPr>
            <a:xfrm>
              <a:off x="2662470" y="5518519"/>
              <a:ext cx="609600" cy="180642"/>
              <a:chOff x="734437" y="5519804"/>
              <a:chExt cx="609600" cy="180642"/>
            </a:xfrm>
          </p:grpSpPr>
          <p:sp>
            <p:nvSpPr>
              <p:cNvPr id="112" name="Téglalap 111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" name="Téglalap 112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Téglalap 113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7" name="Csoportba foglalás 126"/>
          <p:cNvGrpSpPr/>
          <p:nvPr/>
        </p:nvGrpSpPr>
        <p:grpSpPr>
          <a:xfrm>
            <a:off x="7759646" y="5500514"/>
            <a:ext cx="609600" cy="180642"/>
            <a:chOff x="734437" y="5519804"/>
            <a:chExt cx="609600" cy="180642"/>
          </a:xfrm>
        </p:grpSpPr>
        <p:sp>
          <p:nvSpPr>
            <p:cNvPr id="128" name="Téglalap 127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9" name="Téglalap 128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0" name="Téglalap 129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1" name="Csoportba foglalás 130"/>
          <p:cNvGrpSpPr/>
          <p:nvPr/>
        </p:nvGrpSpPr>
        <p:grpSpPr>
          <a:xfrm>
            <a:off x="7117941" y="5500514"/>
            <a:ext cx="609600" cy="180642"/>
            <a:chOff x="734437" y="5519804"/>
            <a:chExt cx="609600" cy="180642"/>
          </a:xfrm>
        </p:grpSpPr>
        <p:sp>
          <p:nvSpPr>
            <p:cNvPr id="132" name="Téglalap 131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Téglalap 132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4" name="Téglalap 133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5" name="Csoportba foglalás 134"/>
          <p:cNvGrpSpPr/>
          <p:nvPr/>
        </p:nvGrpSpPr>
        <p:grpSpPr>
          <a:xfrm>
            <a:off x="7116271" y="5805293"/>
            <a:ext cx="1251305" cy="180642"/>
            <a:chOff x="5835549" y="5500514"/>
            <a:chExt cx="1251305" cy="180642"/>
          </a:xfrm>
        </p:grpSpPr>
        <p:grpSp>
          <p:nvGrpSpPr>
            <p:cNvPr id="136" name="Csoportba foglalás 135"/>
            <p:cNvGrpSpPr/>
            <p:nvPr/>
          </p:nvGrpSpPr>
          <p:grpSpPr>
            <a:xfrm>
              <a:off x="6477254" y="5500514"/>
              <a:ext cx="609600" cy="180642"/>
              <a:chOff x="734437" y="5519804"/>
              <a:chExt cx="609600" cy="180642"/>
            </a:xfrm>
          </p:grpSpPr>
          <p:sp>
            <p:nvSpPr>
              <p:cNvPr id="141" name="Téglalap 140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Téglalap 141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3" name="Téglalap 142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37" name="Csoportba foglalás 136"/>
            <p:cNvGrpSpPr/>
            <p:nvPr/>
          </p:nvGrpSpPr>
          <p:grpSpPr>
            <a:xfrm>
              <a:off x="5835549" y="5500514"/>
              <a:ext cx="609600" cy="180642"/>
              <a:chOff x="734437" y="5519804"/>
              <a:chExt cx="609600" cy="180642"/>
            </a:xfrm>
          </p:grpSpPr>
          <p:sp>
            <p:nvSpPr>
              <p:cNvPr id="138" name="Téglalap 137"/>
              <p:cNvSpPr/>
              <p:nvPr/>
            </p:nvSpPr>
            <p:spPr>
              <a:xfrm>
                <a:off x="734437" y="5520446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9" name="Téglalap 138"/>
              <p:cNvSpPr/>
              <p:nvPr/>
            </p:nvSpPr>
            <p:spPr>
              <a:xfrm>
                <a:off x="9492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0" name="Téglalap 139"/>
              <p:cNvSpPr/>
              <p:nvPr/>
            </p:nvSpPr>
            <p:spPr>
              <a:xfrm>
                <a:off x="1164037" y="551980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C6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4" name="Csoportba foglalás 143"/>
          <p:cNvGrpSpPr/>
          <p:nvPr/>
        </p:nvGrpSpPr>
        <p:grpSpPr>
          <a:xfrm>
            <a:off x="8407982" y="5499872"/>
            <a:ext cx="609600" cy="180642"/>
            <a:chOff x="734437" y="5519804"/>
            <a:chExt cx="609600" cy="180642"/>
          </a:xfrm>
        </p:grpSpPr>
        <p:sp>
          <p:nvSpPr>
            <p:cNvPr id="145" name="Téglalap 144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Téglalap 145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Téglalap 146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8" name="Csoportba foglalás 147"/>
          <p:cNvGrpSpPr/>
          <p:nvPr/>
        </p:nvGrpSpPr>
        <p:grpSpPr>
          <a:xfrm>
            <a:off x="8404115" y="5804651"/>
            <a:ext cx="609600" cy="180642"/>
            <a:chOff x="734437" y="5519804"/>
            <a:chExt cx="609600" cy="180642"/>
          </a:xfrm>
        </p:grpSpPr>
        <p:sp>
          <p:nvSpPr>
            <p:cNvPr id="149" name="Téglalap 148"/>
            <p:cNvSpPr/>
            <p:nvPr/>
          </p:nvSpPr>
          <p:spPr>
            <a:xfrm>
              <a:off x="734437" y="552044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Téglalap 149"/>
            <p:cNvSpPr/>
            <p:nvPr/>
          </p:nvSpPr>
          <p:spPr>
            <a:xfrm>
              <a:off x="9492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1" name="Téglalap 150"/>
            <p:cNvSpPr/>
            <p:nvPr/>
          </p:nvSpPr>
          <p:spPr>
            <a:xfrm>
              <a:off x="1164037" y="55198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6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2" name="Tartalom helye 3"/>
          <p:cNvSpPr txBox="1">
            <a:spLocks/>
          </p:cNvSpPr>
          <p:nvPr/>
        </p:nvSpPr>
        <p:spPr>
          <a:xfrm>
            <a:off x="6600582" y="1300045"/>
            <a:ext cx="2494788" cy="3303760"/>
          </a:xfrm>
          <a:prstGeom prst="rect">
            <a:avLst/>
          </a:prstGeom>
          <a:ln>
            <a:solidFill>
              <a:srgbClr val="2C68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000" smtClean="0"/>
              <a:t>Labirintus</a:t>
            </a:r>
          </a:p>
          <a:p>
            <a:r>
              <a:rPr lang="hu-HU" sz="900" smtClean="0"/>
              <a:t>A feladat: </a:t>
            </a:r>
          </a:p>
          <a:p>
            <a:r>
              <a:rPr lang="hu-HU" sz="900" smtClean="0"/>
              <a:t>Juss el a START mezőtől a CÉL mezőig, a négy irányt követve (fel, le, jobbra, balra), azonban átlósan nem léphetsz. Az egyes irányokat minden esetben más-más színű ArTeC Blocks elemek jelölik. A megoldáshoz használhatod ezeket vagy a lap alján található négyzetekbe nyilakkal is kijelölheted a helyes utat. Minden megjelölt mezőn haladj keresztül és gyűjtsd össze a pálya címéhez kapcsolódó elemeket. </a:t>
            </a:r>
          </a:p>
          <a:p>
            <a:r>
              <a:rPr lang="hu-HU" sz="900" smtClean="0"/>
              <a:t>Figyelj: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A nem oda illő elemet tartalmazó mezőt/mezőket kerüld el!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Folyamatot bemutató pálya esetében fontos a helyes sorrend!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900" smtClean="0"/>
              <a:t>Egyéb esetekben több jó megoldás is létezik!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26535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2. egyéni s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1921"/>
      </a:accent1>
      <a:accent2>
        <a:srgbClr val="00AEEF"/>
      </a:accent2>
      <a:accent3>
        <a:srgbClr val="006DB1"/>
      </a:accent3>
      <a:accent4>
        <a:srgbClr val="FFC40D"/>
      </a:accent4>
      <a:accent5>
        <a:srgbClr val="6CAD3B"/>
      </a:accent5>
      <a:accent6>
        <a:srgbClr val="939598"/>
      </a:accent6>
      <a:hlink>
        <a:srgbClr val="00AEEF"/>
      </a:hlink>
      <a:folHlink>
        <a:srgbClr val="006DB1"/>
      </a:folHlink>
    </a:clrScheme>
    <a:fontScheme name="3. egyéni séma">
      <a:majorFont>
        <a:latin typeface="Trebuchet MS"/>
        <a:ea typeface=""/>
        <a:cs typeface=""/>
      </a:majorFont>
      <a:minorFont>
        <a:latin typeface="Helvetica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4792</TotalTime>
  <Words>3414</Words>
  <Application>Microsoft Office PowerPoint</Application>
  <PresentationFormat>A4 (210x297 mm)</PresentationFormat>
  <Paragraphs>569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3" baseType="lpstr">
      <vt:lpstr>Arial</vt:lpstr>
      <vt:lpstr>Helvetica</vt:lpstr>
      <vt:lpstr>Trebuchet MS</vt:lpstr>
      <vt:lpstr>Office-téma</vt:lpstr>
      <vt:lpstr>Lakóépületek 1. a.)</vt:lpstr>
      <vt:lpstr>Lakóépületek 1. b.)</vt:lpstr>
      <vt:lpstr>Lakóépületek 1. - megoldás</vt:lpstr>
      <vt:lpstr>Lakóépületek 2. a.)</vt:lpstr>
      <vt:lpstr>Lakóépületek 2. b.)</vt:lpstr>
      <vt:lpstr>Lakóépületek 2. hibakerüléssel - megoldás</vt:lpstr>
      <vt:lpstr>A toronyház építési menete 3.</vt:lpstr>
      <vt:lpstr>A toronyház építési menete 3. - megoldás </vt:lpstr>
      <vt:lpstr>Élet a falun 4. a.)</vt:lpstr>
      <vt:lpstr>Élet a falun 4 b.)</vt:lpstr>
      <vt:lpstr>Élet a falun 4. - megoldás</vt:lpstr>
      <vt:lpstr>Élet a városban 5. a.)</vt:lpstr>
      <vt:lpstr>Élet a városban 5. b.)</vt:lpstr>
      <vt:lpstr>Élet a városban hibával 5. - megoldás</vt:lpstr>
      <vt:lpstr>Középületek 6. a.)</vt:lpstr>
      <vt:lpstr>Középületek 6. b.)</vt:lpstr>
      <vt:lpstr>Középületek 6. - megoldás</vt:lpstr>
      <vt:lpstr>Városok típusai képekkel 7. </vt:lpstr>
      <vt:lpstr>Városok típusai hibával, képekkel 7. - megoldás</vt:lpstr>
      <vt:lpstr>Városok típusai 8.</vt:lpstr>
      <vt:lpstr>Városok típusai szöveggel, hibával 8. - megoldás</vt:lpstr>
      <vt:lpstr>Textilnövények 9. </vt:lpstr>
      <vt:lpstr>Textilnövények hibával 9. - megoldás </vt:lpstr>
      <vt:lpstr>Okostányér 10. a.)</vt:lpstr>
      <vt:lpstr>Okostányér 10. b.)</vt:lpstr>
      <vt:lpstr>Okostányér 10. - megoldás</vt:lpstr>
      <vt:lpstr>Komposztálható anyagok 11. a.)</vt:lpstr>
      <vt:lpstr>Komposztálható anyagok 11. b.)</vt:lpstr>
      <vt:lpstr>Komposztálható anyagok hibával 11. - megoldás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Kügerl Johanna</dc:creator>
  <cp:lastModifiedBy>Farkas Krisztina</cp:lastModifiedBy>
  <cp:revision>81</cp:revision>
  <cp:lastPrinted>2023-05-18T10:09:00Z</cp:lastPrinted>
  <dcterms:created xsi:type="dcterms:W3CDTF">2023-05-16T14:11:30Z</dcterms:created>
  <dcterms:modified xsi:type="dcterms:W3CDTF">2023-06-29T15:24:45Z</dcterms:modified>
</cp:coreProperties>
</file>