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6" r:id="rId2"/>
    <p:sldId id="279" r:id="rId3"/>
    <p:sldId id="277" r:id="rId4"/>
    <p:sldId id="278" r:id="rId5"/>
    <p:sldId id="271" r:id="rId6"/>
    <p:sldId id="289" r:id="rId7"/>
    <p:sldId id="288" r:id="rId8"/>
    <p:sldId id="287" r:id="rId9"/>
    <p:sldId id="291" r:id="rId10"/>
    <p:sldId id="292" r:id="rId11"/>
    <p:sldId id="280" r:id="rId12"/>
    <p:sldId id="290" r:id="rId13"/>
    <p:sldId id="282" r:id="rId14"/>
    <p:sldId id="293" r:id="rId15"/>
    <p:sldId id="296" r:id="rId16"/>
    <p:sldId id="294" r:id="rId17"/>
    <p:sldId id="295" r:id="rId18"/>
    <p:sldId id="283" r:id="rId19"/>
    <p:sldId id="297" r:id="rId20"/>
    <p:sldId id="285" r:id="rId21"/>
    <p:sldId id="298" r:id="rId22"/>
    <p:sldId id="286" r:id="rId23"/>
    <p:sldId id="299" r:id="rId24"/>
    <p:sldId id="300" r:id="rId2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C8E02"/>
    <a:srgbClr val="F6F5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99" autoAdjust="0"/>
    <p:restoredTop sz="94660"/>
  </p:normalViewPr>
  <p:slideViewPr>
    <p:cSldViewPr snapToGrid="0">
      <p:cViewPr varScale="1">
        <p:scale>
          <a:sx n="60" d="100"/>
          <a:sy n="60" d="100"/>
        </p:scale>
        <p:origin x="90" y="11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78746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672802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87505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 sz="1600">
                <a:solidFill>
                  <a:schemeClr val="accent3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100"/>
            </a:lvl4pPr>
            <a:lvl5pPr marL="1828800" indent="0">
              <a:buNone/>
              <a:defRPr sz="1100"/>
            </a:lvl5pPr>
          </a:lstStyle>
          <a:p>
            <a:pPr lvl="0"/>
            <a:r>
              <a:rPr lang="hu-HU" dirty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588373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90272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76205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88149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03611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737080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741411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hu-HU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33625753-A491-4450-88F6-C5053B0487E0}" type="datetimeFigureOut">
              <a:rPr lang="hu-HU" smtClean="0"/>
              <a:t>2023. 07. 16.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/>
          <a:lstStyle/>
          <a:p>
            <a:fld id="{CA506263-2072-484D-BEDD-B27A71C5C1E9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54394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églalap 7">
            <a:extLst>
              <a:ext uri="{FF2B5EF4-FFF2-40B4-BE49-F238E27FC236}">
                <a16:creationId xmlns:a16="http://schemas.microsoft.com/office/drawing/2014/main" id="{31C27C0D-4B84-5FCC-B7D3-905807207242}"/>
              </a:ext>
            </a:extLst>
          </p:cNvPr>
          <p:cNvSpPr/>
          <p:nvPr userDrawn="1"/>
        </p:nvSpPr>
        <p:spPr>
          <a:xfrm>
            <a:off x="0" y="0"/>
            <a:ext cx="9906000" cy="6858000"/>
          </a:xfrm>
          <a:prstGeom prst="rect">
            <a:avLst/>
          </a:prstGeom>
          <a:solidFill>
            <a:srgbClr val="F6F5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hu-HU" dirty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829896"/>
            <a:ext cx="8543925" cy="13077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hu-HU" dirty="0"/>
              <a:t>Mintaszöveg szerkesztése</a:t>
            </a:r>
          </a:p>
        </p:txBody>
      </p:sp>
      <p:pic>
        <p:nvPicPr>
          <p:cNvPr id="5" name="Kép 4" descr="A képen Acélkék, Betűtípus, Majorelle kék, képernyőkép látható&#10;&#10;Automatikusan generált leírás">
            <a:extLst>
              <a:ext uri="{FF2B5EF4-FFF2-40B4-BE49-F238E27FC236}">
                <a16:creationId xmlns:a16="http://schemas.microsoft.com/office/drawing/2014/main" id="{85BD626E-AEA6-FAE0-5F99-B0DFAD8311BB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56440" y="6229897"/>
            <a:ext cx="1193120" cy="398973"/>
          </a:xfrm>
          <a:prstGeom prst="rect">
            <a:avLst/>
          </a:prstGeom>
        </p:spPr>
      </p:pic>
      <p:pic>
        <p:nvPicPr>
          <p:cNvPr id="6" name="Kép 5" descr="A képen Grafika, Betűtípus, Grafikus tervezés, embléma látható&#10;&#10;Automatikusan generált leírás">
            <a:extLst>
              <a:ext uri="{FF2B5EF4-FFF2-40B4-BE49-F238E27FC236}">
                <a16:creationId xmlns:a16="http://schemas.microsoft.com/office/drawing/2014/main" id="{9EA289B5-E923-BC26-41BD-5D82930AE34C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1038" y="6261415"/>
            <a:ext cx="1342805" cy="305183"/>
          </a:xfrm>
          <a:prstGeom prst="rect">
            <a:avLst/>
          </a:prstGeom>
        </p:spPr>
      </p:pic>
      <p:pic>
        <p:nvPicPr>
          <p:cNvPr id="7" name="Kép 6" descr="A képen Betűtípus, képernyőkép, szöveg, Acélkék látható&#10;&#10;Automatikusan generált leírás">
            <a:extLst>
              <a:ext uri="{FF2B5EF4-FFF2-40B4-BE49-F238E27FC236}">
                <a16:creationId xmlns:a16="http://schemas.microsoft.com/office/drawing/2014/main" id="{8A060C78-2B59-31F5-51B1-2DEFB8BC3F00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84325" y="6254445"/>
            <a:ext cx="1740637" cy="374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82140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18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Fraktálok - eljárások 1a.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     </a:t>
                      </a:r>
                      <a:endParaRPr lang="hu-HU" sz="1600" dirty="0" smtClean="0"/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83944" y="1111287"/>
            <a:ext cx="3082488" cy="3353406"/>
          </a:xfrm>
          <a:prstGeom prst="rect">
            <a:avLst/>
          </a:prstGeom>
        </p:spPr>
      </p:pic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Fordulj </a:t>
            </a:r>
            <a:r>
              <a:rPr lang="hu-HU" sz="1400" b="1" dirty="0" smtClean="0">
                <a:solidFill>
                  <a:schemeClr val="accent3"/>
                </a:solidFill>
              </a:rPr>
              <a:t>balra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Húzz vonalat </a:t>
            </a:r>
            <a:r>
              <a:rPr lang="hu-HU" sz="1400" b="1" dirty="0" smtClean="0">
                <a:solidFill>
                  <a:schemeClr val="accent3"/>
                </a:solidFill>
              </a:rPr>
              <a:t>hátra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31" name="Tartalom helye 3"/>
          <p:cNvSpPr txBox="1">
            <a:spLocks/>
          </p:cNvSpPr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smtClean="0"/>
              <a:t>A lenti kódsor egy rajzot rejt. Keress ismétlődő szakaszokat a kódsorban, és </a:t>
            </a:r>
            <a:r>
              <a:rPr lang="hu-HU" sz="1200" dirty="0" err="1" smtClean="0"/>
              <a:t>rövidítsd</a:t>
            </a:r>
            <a:r>
              <a:rPr lang="hu-HU" sz="1200" dirty="0" smtClean="0"/>
              <a:t> le a kódot! A rövidített kódot írd le a következő sorba!</a:t>
            </a:r>
          </a:p>
          <a:p>
            <a:r>
              <a:rPr lang="hu-HU" sz="1200" dirty="0" smtClean="0"/>
              <a:t>A kijelölt ponttól a fekete nyíl irányában indulva rajzold meg a kódsor mögé rejtett ábrát! Rajzolás közben csak a rácsvonalak mentén haladhatsz, 1 </a:t>
            </a:r>
            <a:r>
              <a:rPr lang="hu-HU" sz="1200" dirty="0">
                <a:sym typeface="Wingdings" panose="05000000000000000000" pitchFamily="2" charset="2"/>
              </a:rPr>
              <a:t> vagy </a:t>
            </a:r>
            <a:r>
              <a:rPr lang="hu-HU" sz="1200" dirty="0" smtClean="0">
                <a:sym typeface="Wingdings" panose="05000000000000000000" pitchFamily="2" charset="2"/>
              </a:rPr>
              <a:t> </a:t>
            </a:r>
            <a:r>
              <a:rPr lang="hu-HU" sz="1200" dirty="0" smtClean="0"/>
              <a:t>nyíl 1 lépést jelent, 1 </a:t>
            </a:r>
            <a:r>
              <a:rPr lang="hu-HU" sz="1200" dirty="0">
                <a:sym typeface="Wingdings" panose="05000000000000000000" pitchFamily="2" charset="2"/>
              </a:rPr>
              <a:t> vagy  nyíl pedig azt jelenti, hogy jobbra vagy balra fordulj el a következő rácsvonalig, és ott folytasd a </a:t>
            </a:r>
            <a:r>
              <a:rPr lang="hu-HU" sz="1200" dirty="0" smtClean="0">
                <a:sym typeface="Wingdings" panose="05000000000000000000" pitchFamily="2" charset="2"/>
              </a:rPr>
              <a:t>rajzolást!</a:t>
            </a:r>
          </a:p>
        </p:txBody>
      </p:sp>
      <p:cxnSp>
        <p:nvCxnSpPr>
          <p:cNvPr id="32" name="Egyenes összekötő nyíllal 31"/>
          <p:cNvCxnSpPr/>
          <p:nvPr/>
        </p:nvCxnSpPr>
        <p:spPr>
          <a:xfrm flipV="1">
            <a:off x="7142936" y="2583230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147681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Fraktálok - eljárások 3 b.</a:t>
            </a:r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Fordulj </a:t>
            </a:r>
            <a:r>
              <a:rPr lang="hu-HU" sz="1050" b="1" dirty="0" smtClean="0">
                <a:solidFill>
                  <a:schemeClr val="accent3"/>
                </a:solidFill>
              </a:rPr>
              <a:t>balra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Húzz vonalat </a:t>
            </a:r>
            <a:r>
              <a:rPr lang="hu-HU" sz="1050" b="1" dirty="0" smtClean="0">
                <a:solidFill>
                  <a:schemeClr val="accent3"/>
                </a:solidFill>
              </a:rPr>
              <a:t>hátra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31" name="Tartalom helye 3"/>
          <p:cNvSpPr txBox="1">
            <a:spLocks/>
          </p:cNvSpPr>
          <p:nvPr/>
        </p:nvSpPr>
        <p:spPr>
          <a:xfrm>
            <a:off x="560266" y="865299"/>
            <a:ext cx="3318745" cy="2145320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smtClean="0"/>
              <a:t>A lenti kódsor egy rajzot rejt. Zárójelben illetve cikk és cakk néven az ismétlődő alakzatok kódját olvashatod.</a:t>
            </a:r>
          </a:p>
          <a:p>
            <a:r>
              <a:rPr lang="hu-HU" sz="1200" dirty="0" smtClean="0"/>
              <a:t>A kijelölt ponttól a fekete nyíl irányában indulva rajzold meg a kódsor mögé rejtett ábrát! Rajzolás közben csak a rácsvonalak mentén haladhatsz, 1 </a:t>
            </a:r>
            <a:r>
              <a:rPr lang="hu-HU" sz="1200" dirty="0">
                <a:sym typeface="Wingdings" panose="05000000000000000000" pitchFamily="2" charset="2"/>
              </a:rPr>
              <a:t> vagy </a:t>
            </a:r>
            <a:r>
              <a:rPr lang="hu-HU" sz="1200" dirty="0" smtClean="0">
                <a:sym typeface="Wingdings" panose="05000000000000000000" pitchFamily="2" charset="2"/>
              </a:rPr>
              <a:t> </a:t>
            </a:r>
            <a:r>
              <a:rPr lang="hu-HU" sz="1200" dirty="0" smtClean="0"/>
              <a:t>nyíl 1 lépést jelent, 1 </a:t>
            </a:r>
            <a:r>
              <a:rPr lang="hu-HU" sz="1200" dirty="0">
                <a:sym typeface="Wingdings" panose="05000000000000000000" pitchFamily="2" charset="2"/>
              </a:rPr>
              <a:t> vagy  nyíl pedig azt jelenti, hogy jobbra vagy balra fordulj el a következő rácsvonalig, és ott folytasd a </a:t>
            </a:r>
            <a:r>
              <a:rPr lang="hu-HU" sz="1200" dirty="0" smtClean="0">
                <a:sym typeface="Wingdings" panose="05000000000000000000" pitchFamily="2" charset="2"/>
              </a:rPr>
              <a:t>rajzolást!</a:t>
            </a:r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75" name="Egyenes összekötő 74"/>
          <p:cNvCxnSpPr/>
          <p:nvPr/>
        </p:nvCxnSpPr>
        <p:spPr>
          <a:xfrm>
            <a:off x="4153822" y="274789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/>
          <p:cNvCxnSpPr/>
          <p:nvPr/>
        </p:nvCxnSpPr>
        <p:spPr>
          <a:xfrm>
            <a:off x="4125239" y="3782845"/>
            <a:ext cx="241522" cy="7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Egyenes összekötő nyíllal 155"/>
          <p:cNvCxnSpPr/>
          <p:nvPr/>
        </p:nvCxnSpPr>
        <p:spPr>
          <a:xfrm>
            <a:off x="4095488" y="2750037"/>
            <a:ext cx="241522" cy="7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zövegdoboz 19"/>
          <p:cNvSpPr txBox="1"/>
          <p:nvPr/>
        </p:nvSpPr>
        <p:spPr>
          <a:xfrm flipH="1">
            <a:off x="4048936" y="3529330"/>
            <a:ext cx="333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b="1" dirty="0" smtClean="0"/>
              <a:t>1.</a:t>
            </a:r>
            <a:endParaRPr lang="hu-HU" sz="1200" b="1" dirty="0"/>
          </a:p>
        </p:txBody>
      </p:sp>
      <p:sp>
        <p:nvSpPr>
          <p:cNvPr id="157" name="Szövegdoboz 156"/>
          <p:cNvSpPr txBox="1"/>
          <p:nvPr/>
        </p:nvSpPr>
        <p:spPr>
          <a:xfrm flipH="1">
            <a:off x="4044827" y="2498402"/>
            <a:ext cx="333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b="1" dirty="0"/>
              <a:t>2</a:t>
            </a:r>
            <a:r>
              <a:rPr lang="hu-HU" sz="1200" b="1" dirty="0" smtClean="0"/>
              <a:t>.</a:t>
            </a:r>
            <a:endParaRPr lang="hu-HU" sz="1200" b="1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6678950"/>
              </p:ext>
            </p:extLst>
          </p:nvPr>
        </p:nvGraphicFramePr>
        <p:xfrm>
          <a:off x="718421" y="453627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1. 4*()</a:t>
                      </a: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2. </a:t>
                      </a:r>
                      <a:r>
                        <a:rPr lang="hu-HU" b="0" dirty="0" smtClean="0"/>
                        <a:t>cakk: </a:t>
                      </a:r>
                      <a:r>
                        <a:rPr lang="hu-HU" sz="1800" b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  cikk: cakk</a:t>
                      </a:r>
                      <a:r>
                        <a:rPr lang="hu-HU" sz="1800" b="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hu-HU" sz="1800" b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cakk</a:t>
                      </a:r>
                      <a:r>
                        <a:rPr lang="hu-HU" sz="1800" b="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cakkcakk</a:t>
                      </a:r>
                      <a:endParaRPr lang="hu-HU" b="0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 smtClean="0"/>
                        <a:t>cikk 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</a:t>
                      </a:r>
                      <a:r>
                        <a:rPr lang="hu-HU" b="1" dirty="0" smtClean="0"/>
                        <a:t>cikk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</a:t>
                      </a:r>
                      <a:r>
                        <a:rPr lang="hu-HU" b="1" dirty="0" smtClean="0"/>
                        <a:t> cikk 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</a:t>
                      </a:r>
                      <a:r>
                        <a:rPr lang="hu-HU" b="1" dirty="0" smtClean="0"/>
                        <a:t>cikk</a:t>
                      </a:r>
                      <a:endParaRPr lang="hu-HU" b="1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689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7204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Fraktálok - eljárások 3 c.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24363828"/>
              </p:ext>
            </p:extLst>
          </p:nvPr>
        </p:nvGraphicFramePr>
        <p:xfrm>
          <a:off x="681037" y="4760590"/>
          <a:ext cx="8543925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 smtClean="0"/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67202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Fordulj </a:t>
            </a:r>
            <a:r>
              <a:rPr lang="hu-HU" sz="1050" b="1" dirty="0" smtClean="0">
                <a:solidFill>
                  <a:schemeClr val="accent3"/>
                </a:solidFill>
              </a:rPr>
              <a:t>balra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Húzz vonalat </a:t>
            </a:r>
            <a:r>
              <a:rPr lang="hu-HU" sz="1050" b="1" dirty="0" smtClean="0">
                <a:solidFill>
                  <a:schemeClr val="accent3"/>
                </a:solidFill>
              </a:rPr>
              <a:t>hátra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75" name="Egyenes összekötő 74"/>
          <p:cNvCxnSpPr/>
          <p:nvPr/>
        </p:nvCxnSpPr>
        <p:spPr>
          <a:xfrm>
            <a:off x="4136426" y="342731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gyenes összekötő 75"/>
          <p:cNvCxnSpPr/>
          <p:nvPr/>
        </p:nvCxnSpPr>
        <p:spPr>
          <a:xfrm rot="3600000">
            <a:off x="4673960" y="315385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gyenes összekötő 76"/>
          <p:cNvCxnSpPr/>
          <p:nvPr/>
        </p:nvCxnSpPr>
        <p:spPr>
          <a:xfrm rot="-3600000">
            <a:off x="4675385" y="333830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gyenes összekötő 77"/>
          <p:cNvCxnSpPr/>
          <p:nvPr/>
        </p:nvCxnSpPr>
        <p:spPr>
          <a:xfrm>
            <a:off x="8974849" y="446226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gyenes összekötő 78"/>
          <p:cNvCxnSpPr/>
          <p:nvPr/>
        </p:nvCxnSpPr>
        <p:spPr>
          <a:xfrm rot="3600000">
            <a:off x="4394481" y="333260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gyenes összekötő 79"/>
          <p:cNvCxnSpPr/>
          <p:nvPr/>
        </p:nvCxnSpPr>
        <p:spPr>
          <a:xfrm rot="-3600000">
            <a:off x="4296170" y="334081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gyenes összekötő 90"/>
          <p:cNvCxnSpPr/>
          <p:nvPr/>
        </p:nvCxnSpPr>
        <p:spPr>
          <a:xfrm rot="3600000">
            <a:off x="4875794" y="419446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gyenes összekötő 91"/>
          <p:cNvCxnSpPr/>
          <p:nvPr/>
        </p:nvCxnSpPr>
        <p:spPr>
          <a:xfrm>
            <a:off x="4107843" y="4469531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gyenes összekötő 92"/>
          <p:cNvCxnSpPr/>
          <p:nvPr/>
        </p:nvCxnSpPr>
        <p:spPr>
          <a:xfrm rot="-3600000">
            <a:off x="4571684" y="4201731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gyenes összekötő 93"/>
          <p:cNvCxnSpPr/>
          <p:nvPr/>
        </p:nvCxnSpPr>
        <p:spPr>
          <a:xfrm rot="3600000">
            <a:off x="6070334" y="419446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gyenes összekötő 94"/>
          <p:cNvCxnSpPr/>
          <p:nvPr/>
        </p:nvCxnSpPr>
        <p:spPr>
          <a:xfrm>
            <a:off x="5302383" y="4469531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gyenes összekötő 95"/>
          <p:cNvCxnSpPr/>
          <p:nvPr/>
        </p:nvCxnSpPr>
        <p:spPr>
          <a:xfrm rot="-3600000">
            <a:off x="5766224" y="4201731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gyenes összekötő 96"/>
          <p:cNvCxnSpPr/>
          <p:nvPr/>
        </p:nvCxnSpPr>
        <p:spPr>
          <a:xfrm rot="3600000">
            <a:off x="7288726" y="4194903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gyenes összekötő 97"/>
          <p:cNvCxnSpPr/>
          <p:nvPr/>
        </p:nvCxnSpPr>
        <p:spPr>
          <a:xfrm>
            <a:off x="6520775" y="446997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gyenes összekötő 98"/>
          <p:cNvCxnSpPr/>
          <p:nvPr/>
        </p:nvCxnSpPr>
        <p:spPr>
          <a:xfrm rot="-3600000">
            <a:off x="6984616" y="420217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Egyenes összekötő 99"/>
          <p:cNvCxnSpPr/>
          <p:nvPr/>
        </p:nvCxnSpPr>
        <p:spPr>
          <a:xfrm rot="3600000">
            <a:off x="8511006" y="4194463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gyenes összekötő 100"/>
          <p:cNvCxnSpPr/>
          <p:nvPr/>
        </p:nvCxnSpPr>
        <p:spPr>
          <a:xfrm>
            <a:off x="7743055" y="446953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gyenes összekötő 101"/>
          <p:cNvCxnSpPr/>
          <p:nvPr/>
        </p:nvCxnSpPr>
        <p:spPr>
          <a:xfrm rot="-3600000">
            <a:off x="8206896" y="420173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gyenes összekötő 104"/>
          <p:cNvCxnSpPr/>
          <p:nvPr/>
        </p:nvCxnSpPr>
        <p:spPr>
          <a:xfrm>
            <a:off x="4740059" y="305798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gyenes összekötő 105"/>
          <p:cNvCxnSpPr/>
          <p:nvPr/>
        </p:nvCxnSpPr>
        <p:spPr>
          <a:xfrm>
            <a:off x="4531542" y="343606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Egyenes összekötő 107"/>
          <p:cNvCxnSpPr/>
          <p:nvPr/>
        </p:nvCxnSpPr>
        <p:spPr>
          <a:xfrm rot="-3600000">
            <a:off x="9123244" y="333183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Egyenes összekötő 108"/>
          <p:cNvCxnSpPr/>
          <p:nvPr/>
        </p:nvCxnSpPr>
        <p:spPr>
          <a:xfrm rot="-3600000">
            <a:off x="5188819" y="315017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Egyenes összekötő 109"/>
          <p:cNvCxnSpPr/>
          <p:nvPr/>
        </p:nvCxnSpPr>
        <p:spPr>
          <a:xfrm rot="-3600000">
            <a:off x="4885979" y="296667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Egyenes összekötő 111"/>
          <p:cNvCxnSpPr/>
          <p:nvPr/>
        </p:nvCxnSpPr>
        <p:spPr>
          <a:xfrm rot="3600000">
            <a:off x="9226914" y="333782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gyenes összekötő 112"/>
          <p:cNvCxnSpPr/>
          <p:nvPr/>
        </p:nvCxnSpPr>
        <p:spPr>
          <a:xfrm rot="3600000">
            <a:off x="5195913" y="332026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Egyenes összekötő 113"/>
          <p:cNvCxnSpPr/>
          <p:nvPr/>
        </p:nvCxnSpPr>
        <p:spPr>
          <a:xfrm rot="3600000">
            <a:off x="4984289" y="295940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Egyenes összekötő 115"/>
          <p:cNvCxnSpPr/>
          <p:nvPr/>
        </p:nvCxnSpPr>
        <p:spPr>
          <a:xfrm>
            <a:off x="9384631" y="342598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Egyenes összekötő 116"/>
          <p:cNvCxnSpPr/>
          <p:nvPr/>
        </p:nvCxnSpPr>
        <p:spPr>
          <a:xfrm>
            <a:off x="8964656" y="341907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Egyenes összekötő 117"/>
          <p:cNvCxnSpPr/>
          <p:nvPr/>
        </p:nvCxnSpPr>
        <p:spPr>
          <a:xfrm>
            <a:off x="5126087" y="305798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gyenes összekötő 118"/>
          <p:cNvCxnSpPr/>
          <p:nvPr/>
        </p:nvCxnSpPr>
        <p:spPr>
          <a:xfrm>
            <a:off x="5328684" y="342160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gyenes összekötő 119"/>
          <p:cNvCxnSpPr/>
          <p:nvPr/>
        </p:nvCxnSpPr>
        <p:spPr>
          <a:xfrm rot="3600000">
            <a:off x="5866218" y="314814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Egyenes összekötő 120"/>
          <p:cNvCxnSpPr/>
          <p:nvPr/>
        </p:nvCxnSpPr>
        <p:spPr>
          <a:xfrm rot="-3600000">
            <a:off x="5867643" y="333259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Egyenes összekötő 121"/>
          <p:cNvCxnSpPr/>
          <p:nvPr/>
        </p:nvCxnSpPr>
        <p:spPr>
          <a:xfrm rot="3600000">
            <a:off x="5586739" y="332689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Egyenes összekötő 122"/>
          <p:cNvCxnSpPr/>
          <p:nvPr/>
        </p:nvCxnSpPr>
        <p:spPr>
          <a:xfrm rot="-3600000">
            <a:off x="5488428" y="333510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Egyenes összekötő 123"/>
          <p:cNvCxnSpPr/>
          <p:nvPr/>
        </p:nvCxnSpPr>
        <p:spPr>
          <a:xfrm>
            <a:off x="5932317" y="305227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Egyenes összekötő 124"/>
          <p:cNvCxnSpPr/>
          <p:nvPr/>
        </p:nvCxnSpPr>
        <p:spPr>
          <a:xfrm>
            <a:off x="5723800" y="343035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Egyenes összekötő 125"/>
          <p:cNvCxnSpPr/>
          <p:nvPr/>
        </p:nvCxnSpPr>
        <p:spPr>
          <a:xfrm rot="-3600000">
            <a:off x="6381077" y="314446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Egyenes összekötő 126"/>
          <p:cNvCxnSpPr/>
          <p:nvPr/>
        </p:nvCxnSpPr>
        <p:spPr>
          <a:xfrm rot="-3600000">
            <a:off x="6078237" y="296096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Egyenes összekötő 127"/>
          <p:cNvCxnSpPr/>
          <p:nvPr/>
        </p:nvCxnSpPr>
        <p:spPr>
          <a:xfrm rot="3600000">
            <a:off x="6388171" y="331455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Egyenes összekötő 128"/>
          <p:cNvCxnSpPr/>
          <p:nvPr/>
        </p:nvCxnSpPr>
        <p:spPr>
          <a:xfrm rot="3600000">
            <a:off x="6176547" y="295369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Egyenes összekötő 129"/>
          <p:cNvCxnSpPr/>
          <p:nvPr/>
        </p:nvCxnSpPr>
        <p:spPr>
          <a:xfrm>
            <a:off x="6318345" y="305227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Egyenes összekötő 130"/>
          <p:cNvCxnSpPr/>
          <p:nvPr/>
        </p:nvCxnSpPr>
        <p:spPr>
          <a:xfrm>
            <a:off x="6546462" y="343045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Egyenes összekötő 131"/>
          <p:cNvCxnSpPr/>
          <p:nvPr/>
        </p:nvCxnSpPr>
        <p:spPr>
          <a:xfrm rot="3600000">
            <a:off x="7083996" y="315698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Egyenes összekötő 132"/>
          <p:cNvCxnSpPr/>
          <p:nvPr/>
        </p:nvCxnSpPr>
        <p:spPr>
          <a:xfrm rot="-3600000">
            <a:off x="7085421" y="334144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Egyenes összekötő 133"/>
          <p:cNvCxnSpPr/>
          <p:nvPr/>
        </p:nvCxnSpPr>
        <p:spPr>
          <a:xfrm rot="3600000">
            <a:off x="6804517" y="333573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Egyenes összekötő 134"/>
          <p:cNvCxnSpPr/>
          <p:nvPr/>
        </p:nvCxnSpPr>
        <p:spPr>
          <a:xfrm rot="-3600000">
            <a:off x="6706206" y="334395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Egyenes összekötő 135"/>
          <p:cNvCxnSpPr/>
          <p:nvPr/>
        </p:nvCxnSpPr>
        <p:spPr>
          <a:xfrm>
            <a:off x="7150095" y="306112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Egyenes összekötő 136"/>
          <p:cNvCxnSpPr/>
          <p:nvPr/>
        </p:nvCxnSpPr>
        <p:spPr>
          <a:xfrm>
            <a:off x="6941578" y="343920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Egyenes összekötő 137"/>
          <p:cNvCxnSpPr/>
          <p:nvPr/>
        </p:nvCxnSpPr>
        <p:spPr>
          <a:xfrm rot="-3600000">
            <a:off x="7598855" y="315330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Egyenes összekötő 138"/>
          <p:cNvCxnSpPr/>
          <p:nvPr/>
        </p:nvCxnSpPr>
        <p:spPr>
          <a:xfrm rot="-3600000">
            <a:off x="7296015" y="296980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Egyenes összekötő 139"/>
          <p:cNvCxnSpPr/>
          <p:nvPr/>
        </p:nvCxnSpPr>
        <p:spPr>
          <a:xfrm rot="3600000">
            <a:off x="7605949" y="332340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Egyenes összekötő 140"/>
          <p:cNvCxnSpPr/>
          <p:nvPr/>
        </p:nvCxnSpPr>
        <p:spPr>
          <a:xfrm rot="3600000">
            <a:off x="7394325" y="296254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Egyenes összekötő 141"/>
          <p:cNvCxnSpPr/>
          <p:nvPr/>
        </p:nvCxnSpPr>
        <p:spPr>
          <a:xfrm>
            <a:off x="7536123" y="306112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Egyenes összekötő 142"/>
          <p:cNvCxnSpPr/>
          <p:nvPr/>
        </p:nvCxnSpPr>
        <p:spPr>
          <a:xfrm>
            <a:off x="7760859" y="342030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Egyenes összekötő 143"/>
          <p:cNvCxnSpPr/>
          <p:nvPr/>
        </p:nvCxnSpPr>
        <p:spPr>
          <a:xfrm rot="3600000">
            <a:off x="8298393" y="314684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Egyenes összekötő 144"/>
          <p:cNvCxnSpPr/>
          <p:nvPr/>
        </p:nvCxnSpPr>
        <p:spPr>
          <a:xfrm rot="-3600000">
            <a:off x="8299818" y="333130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Egyenes összekötő 145"/>
          <p:cNvCxnSpPr/>
          <p:nvPr/>
        </p:nvCxnSpPr>
        <p:spPr>
          <a:xfrm rot="3600000">
            <a:off x="8018914" y="332559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Egyenes összekötő 146"/>
          <p:cNvCxnSpPr/>
          <p:nvPr/>
        </p:nvCxnSpPr>
        <p:spPr>
          <a:xfrm rot="-3600000">
            <a:off x="7920603" y="333380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Egyenes összekötő 147"/>
          <p:cNvCxnSpPr/>
          <p:nvPr/>
        </p:nvCxnSpPr>
        <p:spPr>
          <a:xfrm>
            <a:off x="8364492" y="305097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Egyenes összekötő 148"/>
          <p:cNvCxnSpPr/>
          <p:nvPr/>
        </p:nvCxnSpPr>
        <p:spPr>
          <a:xfrm>
            <a:off x="8155975" y="342905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Egyenes összekötő 149"/>
          <p:cNvCxnSpPr/>
          <p:nvPr/>
        </p:nvCxnSpPr>
        <p:spPr>
          <a:xfrm rot="-3600000">
            <a:off x="8813252" y="314316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Egyenes összekötő 150"/>
          <p:cNvCxnSpPr/>
          <p:nvPr/>
        </p:nvCxnSpPr>
        <p:spPr>
          <a:xfrm rot="-3600000">
            <a:off x="8510412" y="295966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Egyenes összekötő 151"/>
          <p:cNvCxnSpPr/>
          <p:nvPr/>
        </p:nvCxnSpPr>
        <p:spPr>
          <a:xfrm rot="3600000">
            <a:off x="8820346" y="331325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Egyenes összekötő 152"/>
          <p:cNvCxnSpPr/>
          <p:nvPr/>
        </p:nvCxnSpPr>
        <p:spPr>
          <a:xfrm rot="3600000">
            <a:off x="8608722" y="295239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Egyenes összekötő 153"/>
          <p:cNvCxnSpPr/>
          <p:nvPr/>
        </p:nvCxnSpPr>
        <p:spPr>
          <a:xfrm>
            <a:off x="8750520" y="305097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/>
          <p:cNvCxnSpPr/>
          <p:nvPr/>
        </p:nvCxnSpPr>
        <p:spPr>
          <a:xfrm>
            <a:off x="4107843" y="4462262"/>
            <a:ext cx="241522" cy="7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Egyenes összekötő nyíllal 155"/>
          <p:cNvCxnSpPr/>
          <p:nvPr/>
        </p:nvCxnSpPr>
        <p:spPr>
          <a:xfrm>
            <a:off x="4078092" y="3429454"/>
            <a:ext cx="241522" cy="7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zövegdoboz 19"/>
          <p:cNvSpPr txBox="1"/>
          <p:nvPr/>
        </p:nvSpPr>
        <p:spPr>
          <a:xfrm flipH="1">
            <a:off x="4031540" y="4208747"/>
            <a:ext cx="333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b="1" dirty="0" smtClean="0"/>
              <a:t>1.</a:t>
            </a:r>
            <a:endParaRPr lang="hu-HU" sz="1200" b="1" dirty="0"/>
          </a:p>
        </p:txBody>
      </p:sp>
      <p:sp>
        <p:nvSpPr>
          <p:cNvPr id="157" name="Szövegdoboz 156"/>
          <p:cNvSpPr txBox="1"/>
          <p:nvPr/>
        </p:nvSpPr>
        <p:spPr>
          <a:xfrm flipH="1">
            <a:off x="4027431" y="3177819"/>
            <a:ext cx="333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b="1" dirty="0"/>
              <a:t>2</a:t>
            </a:r>
            <a:r>
              <a:rPr lang="hu-HU" sz="1200" b="1" dirty="0" smtClean="0"/>
              <a:t>.</a:t>
            </a:r>
            <a:endParaRPr lang="hu-HU" sz="1200" b="1" dirty="0"/>
          </a:p>
        </p:txBody>
      </p:sp>
      <p:sp>
        <p:nvSpPr>
          <p:cNvPr id="158" name="Tartalom helye 3"/>
          <p:cNvSpPr txBox="1">
            <a:spLocks/>
          </p:cNvSpPr>
          <p:nvPr/>
        </p:nvSpPr>
        <p:spPr>
          <a:xfrm>
            <a:off x="681036" y="972433"/>
            <a:ext cx="3324892" cy="2084361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err="1" smtClean="0"/>
              <a:t>Titkosítsd</a:t>
            </a:r>
            <a:r>
              <a:rPr lang="hu-HU" sz="1200" dirty="0" smtClean="0"/>
              <a:t> kódolással a jobb oldalon látható rajzot!</a:t>
            </a:r>
          </a:p>
          <a:p>
            <a:r>
              <a:rPr lang="hu-HU" sz="1200" dirty="0" smtClean="0"/>
              <a:t>A kódok a rajzolás lépéseit mutassák az alábbi nyilak </a:t>
            </a:r>
            <a:r>
              <a:rPr lang="hu-HU" sz="1200" dirty="0" err="1" smtClean="0"/>
              <a:t>segtségével</a:t>
            </a:r>
            <a:r>
              <a:rPr lang="hu-HU" sz="1200" dirty="0" smtClean="0"/>
              <a:t>! A kódolást a rajz fekete nyíllal jelölt pontján és a nyíl irányában kezdd, és nyilakkal jelöld az ábra alatti sorokban, hogy előre vagy hátra kell húzni vonalat a következő rácspontig, vagy el kell fordulni jobbra vagy balra a következő rácsvonalig! Keress ismétlődéseket! Ha tudod, </a:t>
            </a:r>
            <a:r>
              <a:rPr lang="hu-HU" sz="1200" dirty="0" err="1" smtClean="0"/>
              <a:t>rövidítsd</a:t>
            </a:r>
            <a:r>
              <a:rPr lang="hu-HU" sz="1200" dirty="0" smtClean="0"/>
              <a:t> a kódot!</a:t>
            </a:r>
          </a:p>
          <a:p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1677635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DC8E02"/>
                </a:solidFill>
              </a:rPr>
              <a:t>Fraktálok - eljárások 3. </a:t>
            </a:r>
            <a:r>
              <a:rPr lang="hu-HU" dirty="0">
                <a:solidFill>
                  <a:srgbClr val="DC8E02"/>
                </a:solidFill>
              </a:rPr>
              <a:t>megoldás</a:t>
            </a:r>
            <a:endParaRPr lang="hu-HU" dirty="0"/>
          </a:p>
        </p:txBody>
      </p:sp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Fordulj </a:t>
            </a:r>
            <a:r>
              <a:rPr lang="hu-HU" sz="1050" b="1" dirty="0" smtClean="0">
                <a:solidFill>
                  <a:schemeClr val="accent3"/>
                </a:solidFill>
              </a:rPr>
              <a:t>balra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Húzz vonalat </a:t>
            </a:r>
            <a:r>
              <a:rPr lang="hu-HU" sz="1050" b="1" dirty="0" smtClean="0">
                <a:solidFill>
                  <a:schemeClr val="accent3"/>
                </a:solidFill>
              </a:rPr>
              <a:t>hátra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75" name="Egyenes összekötő 74"/>
          <p:cNvCxnSpPr/>
          <p:nvPr/>
        </p:nvCxnSpPr>
        <p:spPr>
          <a:xfrm>
            <a:off x="4153822" y="274789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gyenes összekötő 75"/>
          <p:cNvCxnSpPr/>
          <p:nvPr/>
        </p:nvCxnSpPr>
        <p:spPr>
          <a:xfrm rot="3600000">
            <a:off x="4691356" y="247443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gyenes összekötő 76"/>
          <p:cNvCxnSpPr/>
          <p:nvPr/>
        </p:nvCxnSpPr>
        <p:spPr>
          <a:xfrm rot="-3600000">
            <a:off x="4692781" y="265889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gyenes összekötő 77"/>
          <p:cNvCxnSpPr/>
          <p:nvPr/>
        </p:nvCxnSpPr>
        <p:spPr>
          <a:xfrm>
            <a:off x="8992245" y="3782845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gyenes összekötő 78"/>
          <p:cNvCxnSpPr/>
          <p:nvPr/>
        </p:nvCxnSpPr>
        <p:spPr>
          <a:xfrm rot="3600000">
            <a:off x="4411877" y="265318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gyenes összekötő 79"/>
          <p:cNvCxnSpPr/>
          <p:nvPr/>
        </p:nvCxnSpPr>
        <p:spPr>
          <a:xfrm rot="-3600000">
            <a:off x="4313566" y="266139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gyenes összekötő 90"/>
          <p:cNvCxnSpPr/>
          <p:nvPr/>
        </p:nvCxnSpPr>
        <p:spPr>
          <a:xfrm rot="3600000">
            <a:off x="4893190" y="3515045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gyenes összekötő 91"/>
          <p:cNvCxnSpPr/>
          <p:nvPr/>
        </p:nvCxnSpPr>
        <p:spPr>
          <a:xfrm>
            <a:off x="4125239" y="3790114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gyenes összekötő 92"/>
          <p:cNvCxnSpPr/>
          <p:nvPr/>
        </p:nvCxnSpPr>
        <p:spPr>
          <a:xfrm rot="-3600000">
            <a:off x="4589080" y="3522314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gyenes összekötő 93"/>
          <p:cNvCxnSpPr/>
          <p:nvPr/>
        </p:nvCxnSpPr>
        <p:spPr>
          <a:xfrm rot="3600000">
            <a:off x="6087730" y="3515045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gyenes összekötő 94"/>
          <p:cNvCxnSpPr/>
          <p:nvPr/>
        </p:nvCxnSpPr>
        <p:spPr>
          <a:xfrm>
            <a:off x="5319779" y="3790114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gyenes összekötő 95"/>
          <p:cNvCxnSpPr/>
          <p:nvPr/>
        </p:nvCxnSpPr>
        <p:spPr>
          <a:xfrm rot="-3600000">
            <a:off x="5783620" y="3522314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gyenes összekötő 96"/>
          <p:cNvCxnSpPr/>
          <p:nvPr/>
        </p:nvCxnSpPr>
        <p:spPr>
          <a:xfrm rot="3600000">
            <a:off x="7306122" y="3515486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gyenes összekötő 97"/>
          <p:cNvCxnSpPr/>
          <p:nvPr/>
        </p:nvCxnSpPr>
        <p:spPr>
          <a:xfrm>
            <a:off x="6538171" y="3790555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gyenes összekötő 98"/>
          <p:cNvCxnSpPr/>
          <p:nvPr/>
        </p:nvCxnSpPr>
        <p:spPr>
          <a:xfrm rot="-3600000">
            <a:off x="7002012" y="3522755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Egyenes összekötő 99"/>
          <p:cNvCxnSpPr/>
          <p:nvPr/>
        </p:nvCxnSpPr>
        <p:spPr>
          <a:xfrm rot="3600000">
            <a:off x="8528402" y="3515046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gyenes összekötő 100"/>
          <p:cNvCxnSpPr/>
          <p:nvPr/>
        </p:nvCxnSpPr>
        <p:spPr>
          <a:xfrm>
            <a:off x="7760451" y="3790115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gyenes összekötő 101"/>
          <p:cNvCxnSpPr/>
          <p:nvPr/>
        </p:nvCxnSpPr>
        <p:spPr>
          <a:xfrm rot="-3600000">
            <a:off x="8224292" y="3522315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gyenes összekötő 104"/>
          <p:cNvCxnSpPr/>
          <p:nvPr/>
        </p:nvCxnSpPr>
        <p:spPr>
          <a:xfrm>
            <a:off x="4757455" y="237857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gyenes összekötő 105"/>
          <p:cNvCxnSpPr/>
          <p:nvPr/>
        </p:nvCxnSpPr>
        <p:spPr>
          <a:xfrm>
            <a:off x="4548938" y="275665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Egyenes összekötő 107"/>
          <p:cNvCxnSpPr/>
          <p:nvPr/>
        </p:nvCxnSpPr>
        <p:spPr>
          <a:xfrm rot="-3600000">
            <a:off x="9140640" y="265242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Egyenes összekötő 108"/>
          <p:cNvCxnSpPr/>
          <p:nvPr/>
        </p:nvCxnSpPr>
        <p:spPr>
          <a:xfrm rot="-3600000">
            <a:off x="5206215" y="247075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Egyenes összekötő 109"/>
          <p:cNvCxnSpPr/>
          <p:nvPr/>
        </p:nvCxnSpPr>
        <p:spPr>
          <a:xfrm rot="-3600000">
            <a:off x="4903375" y="228725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Egyenes összekötő 111"/>
          <p:cNvCxnSpPr/>
          <p:nvPr/>
        </p:nvCxnSpPr>
        <p:spPr>
          <a:xfrm rot="3600000">
            <a:off x="9244310" y="265840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gyenes összekötő 112"/>
          <p:cNvCxnSpPr/>
          <p:nvPr/>
        </p:nvCxnSpPr>
        <p:spPr>
          <a:xfrm rot="3600000">
            <a:off x="5213309" y="264084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Egyenes összekötő 113"/>
          <p:cNvCxnSpPr/>
          <p:nvPr/>
        </p:nvCxnSpPr>
        <p:spPr>
          <a:xfrm rot="3600000">
            <a:off x="5001685" y="227998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Egyenes összekötő 115"/>
          <p:cNvCxnSpPr/>
          <p:nvPr/>
        </p:nvCxnSpPr>
        <p:spPr>
          <a:xfrm>
            <a:off x="9402027" y="274657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Egyenes összekötő 116"/>
          <p:cNvCxnSpPr/>
          <p:nvPr/>
        </p:nvCxnSpPr>
        <p:spPr>
          <a:xfrm>
            <a:off x="8982052" y="273965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Egyenes összekötő 117"/>
          <p:cNvCxnSpPr/>
          <p:nvPr/>
        </p:nvCxnSpPr>
        <p:spPr>
          <a:xfrm>
            <a:off x="5143483" y="237857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gyenes összekötő 118"/>
          <p:cNvCxnSpPr/>
          <p:nvPr/>
        </p:nvCxnSpPr>
        <p:spPr>
          <a:xfrm>
            <a:off x="5346080" y="274218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gyenes összekötő 119"/>
          <p:cNvCxnSpPr/>
          <p:nvPr/>
        </p:nvCxnSpPr>
        <p:spPr>
          <a:xfrm rot="3600000">
            <a:off x="5883614" y="246872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Egyenes összekötő 120"/>
          <p:cNvCxnSpPr/>
          <p:nvPr/>
        </p:nvCxnSpPr>
        <p:spPr>
          <a:xfrm rot="-3600000">
            <a:off x="5885039" y="265318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Egyenes összekötő 121"/>
          <p:cNvCxnSpPr/>
          <p:nvPr/>
        </p:nvCxnSpPr>
        <p:spPr>
          <a:xfrm rot="3600000">
            <a:off x="5604135" y="264747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Egyenes összekötő 122"/>
          <p:cNvCxnSpPr/>
          <p:nvPr/>
        </p:nvCxnSpPr>
        <p:spPr>
          <a:xfrm rot="-3600000">
            <a:off x="5505824" y="265568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Egyenes összekötő 123"/>
          <p:cNvCxnSpPr/>
          <p:nvPr/>
        </p:nvCxnSpPr>
        <p:spPr>
          <a:xfrm>
            <a:off x="5949713" y="237286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Egyenes összekötő 124"/>
          <p:cNvCxnSpPr/>
          <p:nvPr/>
        </p:nvCxnSpPr>
        <p:spPr>
          <a:xfrm>
            <a:off x="5741196" y="275094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Egyenes összekötő 125"/>
          <p:cNvCxnSpPr/>
          <p:nvPr/>
        </p:nvCxnSpPr>
        <p:spPr>
          <a:xfrm rot="-3600000">
            <a:off x="6398473" y="246504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Egyenes összekötő 126"/>
          <p:cNvCxnSpPr/>
          <p:nvPr/>
        </p:nvCxnSpPr>
        <p:spPr>
          <a:xfrm rot="-3600000">
            <a:off x="6095633" y="228154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Egyenes összekötő 127"/>
          <p:cNvCxnSpPr/>
          <p:nvPr/>
        </p:nvCxnSpPr>
        <p:spPr>
          <a:xfrm rot="3600000">
            <a:off x="6405567" y="263514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Egyenes összekötő 128"/>
          <p:cNvCxnSpPr/>
          <p:nvPr/>
        </p:nvCxnSpPr>
        <p:spPr>
          <a:xfrm rot="3600000">
            <a:off x="6193943" y="227427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Egyenes összekötő 129"/>
          <p:cNvCxnSpPr/>
          <p:nvPr/>
        </p:nvCxnSpPr>
        <p:spPr>
          <a:xfrm>
            <a:off x="6335741" y="237286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Egyenes összekötő 130"/>
          <p:cNvCxnSpPr/>
          <p:nvPr/>
        </p:nvCxnSpPr>
        <p:spPr>
          <a:xfrm>
            <a:off x="6563858" y="275103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Egyenes összekötő 131"/>
          <p:cNvCxnSpPr/>
          <p:nvPr/>
        </p:nvCxnSpPr>
        <p:spPr>
          <a:xfrm rot="3600000">
            <a:off x="7101392" y="247757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Egyenes összekötő 132"/>
          <p:cNvCxnSpPr/>
          <p:nvPr/>
        </p:nvCxnSpPr>
        <p:spPr>
          <a:xfrm rot="-3600000">
            <a:off x="7102817" y="266203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Egyenes összekötő 133"/>
          <p:cNvCxnSpPr/>
          <p:nvPr/>
        </p:nvCxnSpPr>
        <p:spPr>
          <a:xfrm rot="3600000">
            <a:off x="6821913" y="265632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Egyenes összekötő 134"/>
          <p:cNvCxnSpPr/>
          <p:nvPr/>
        </p:nvCxnSpPr>
        <p:spPr>
          <a:xfrm rot="-3600000">
            <a:off x="6723602" y="266453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Egyenes összekötő 135"/>
          <p:cNvCxnSpPr/>
          <p:nvPr/>
        </p:nvCxnSpPr>
        <p:spPr>
          <a:xfrm>
            <a:off x="7167491" y="238170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Egyenes összekötő 136"/>
          <p:cNvCxnSpPr/>
          <p:nvPr/>
        </p:nvCxnSpPr>
        <p:spPr>
          <a:xfrm>
            <a:off x="6958974" y="275978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Egyenes összekötő 137"/>
          <p:cNvCxnSpPr/>
          <p:nvPr/>
        </p:nvCxnSpPr>
        <p:spPr>
          <a:xfrm rot="-3600000">
            <a:off x="7616251" y="247389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Egyenes összekötő 138"/>
          <p:cNvCxnSpPr/>
          <p:nvPr/>
        </p:nvCxnSpPr>
        <p:spPr>
          <a:xfrm rot="-3600000">
            <a:off x="7313411" y="229039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Egyenes összekötő 139"/>
          <p:cNvCxnSpPr/>
          <p:nvPr/>
        </p:nvCxnSpPr>
        <p:spPr>
          <a:xfrm rot="3600000">
            <a:off x="7623345" y="264398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Egyenes összekötő 140"/>
          <p:cNvCxnSpPr/>
          <p:nvPr/>
        </p:nvCxnSpPr>
        <p:spPr>
          <a:xfrm rot="3600000">
            <a:off x="7411721" y="228312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Egyenes összekötő 141"/>
          <p:cNvCxnSpPr/>
          <p:nvPr/>
        </p:nvCxnSpPr>
        <p:spPr>
          <a:xfrm>
            <a:off x="7553519" y="238170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Egyenes összekötő 142"/>
          <p:cNvCxnSpPr/>
          <p:nvPr/>
        </p:nvCxnSpPr>
        <p:spPr>
          <a:xfrm>
            <a:off x="7778255" y="274089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Egyenes összekötő 143"/>
          <p:cNvCxnSpPr/>
          <p:nvPr/>
        </p:nvCxnSpPr>
        <p:spPr>
          <a:xfrm rot="3600000">
            <a:off x="8315789" y="246742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Egyenes összekötő 144"/>
          <p:cNvCxnSpPr/>
          <p:nvPr/>
        </p:nvCxnSpPr>
        <p:spPr>
          <a:xfrm rot="-3600000">
            <a:off x="8317214" y="265188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Egyenes összekötő 145"/>
          <p:cNvCxnSpPr/>
          <p:nvPr/>
        </p:nvCxnSpPr>
        <p:spPr>
          <a:xfrm rot="3600000">
            <a:off x="8036310" y="264617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Egyenes összekötő 146"/>
          <p:cNvCxnSpPr/>
          <p:nvPr/>
        </p:nvCxnSpPr>
        <p:spPr>
          <a:xfrm rot="-3600000">
            <a:off x="7937999" y="265438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Egyenes összekötő 147"/>
          <p:cNvCxnSpPr/>
          <p:nvPr/>
        </p:nvCxnSpPr>
        <p:spPr>
          <a:xfrm>
            <a:off x="8381888" y="237156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Egyenes összekötő 148"/>
          <p:cNvCxnSpPr/>
          <p:nvPr/>
        </p:nvCxnSpPr>
        <p:spPr>
          <a:xfrm>
            <a:off x="8173371" y="274964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Egyenes összekötő 149"/>
          <p:cNvCxnSpPr/>
          <p:nvPr/>
        </p:nvCxnSpPr>
        <p:spPr>
          <a:xfrm rot="-3600000">
            <a:off x="8830648" y="246374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Egyenes összekötő 150"/>
          <p:cNvCxnSpPr/>
          <p:nvPr/>
        </p:nvCxnSpPr>
        <p:spPr>
          <a:xfrm rot="-3600000">
            <a:off x="8527808" y="228024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Egyenes összekötő 151"/>
          <p:cNvCxnSpPr/>
          <p:nvPr/>
        </p:nvCxnSpPr>
        <p:spPr>
          <a:xfrm rot="3600000">
            <a:off x="8837742" y="263384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Egyenes összekötő 152"/>
          <p:cNvCxnSpPr/>
          <p:nvPr/>
        </p:nvCxnSpPr>
        <p:spPr>
          <a:xfrm rot="3600000">
            <a:off x="8626118" y="227297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Egyenes összekötő 153"/>
          <p:cNvCxnSpPr/>
          <p:nvPr/>
        </p:nvCxnSpPr>
        <p:spPr>
          <a:xfrm>
            <a:off x="8767916" y="237156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/>
          <p:cNvCxnSpPr/>
          <p:nvPr/>
        </p:nvCxnSpPr>
        <p:spPr>
          <a:xfrm>
            <a:off x="4125239" y="3782845"/>
            <a:ext cx="241522" cy="7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Egyenes összekötő nyíllal 155"/>
          <p:cNvCxnSpPr/>
          <p:nvPr/>
        </p:nvCxnSpPr>
        <p:spPr>
          <a:xfrm>
            <a:off x="4095488" y="2750037"/>
            <a:ext cx="241522" cy="7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zövegdoboz 19"/>
          <p:cNvSpPr txBox="1"/>
          <p:nvPr/>
        </p:nvSpPr>
        <p:spPr>
          <a:xfrm flipH="1">
            <a:off x="4048936" y="3529330"/>
            <a:ext cx="333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b="1" dirty="0" smtClean="0"/>
              <a:t>1.</a:t>
            </a:r>
            <a:endParaRPr lang="hu-HU" sz="1200" b="1" dirty="0"/>
          </a:p>
        </p:txBody>
      </p:sp>
      <p:sp>
        <p:nvSpPr>
          <p:cNvPr id="157" name="Szövegdoboz 156"/>
          <p:cNvSpPr txBox="1"/>
          <p:nvPr/>
        </p:nvSpPr>
        <p:spPr>
          <a:xfrm flipH="1">
            <a:off x="4044827" y="2498402"/>
            <a:ext cx="333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b="1" dirty="0"/>
              <a:t>2</a:t>
            </a:r>
            <a:r>
              <a:rPr lang="hu-HU" sz="1200" b="1" dirty="0" smtClean="0"/>
              <a:t>.</a:t>
            </a:r>
            <a:endParaRPr lang="hu-HU" sz="1200" b="1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3010362"/>
              </p:ext>
            </p:extLst>
          </p:nvPr>
        </p:nvGraphicFramePr>
        <p:xfrm>
          <a:off x="718421" y="4536270"/>
          <a:ext cx="8543925" cy="1691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1.          röviden: 4*()</a:t>
                      </a: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2. 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   </a:t>
                      </a: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 smtClean="0"/>
                        <a:t>röviden: </a:t>
                      </a:r>
                      <a:r>
                        <a:rPr lang="hu-HU" b="0" dirty="0" smtClean="0"/>
                        <a:t>cakk: </a:t>
                      </a:r>
                      <a:r>
                        <a:rPr lang="hu-HU" sz="1800" b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  cikk: cakk</a:t>
                      </a:r>
                      <a:r>
                        <a:rPr lang="hu-HU" sz="1800" b="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hu-HU" sz="1800" b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cakk</a:t>
                      </a:r>
                      <a:r>
                        <a:rPr lang="hu-HU" sz="1800" b="0" dirty="0" err="1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cakkcakk</a:t>
                      </a:r>
                      <a:endParaRPr lang="hu-HU" b="0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 smtClean="0"/>
                        <a:t>cikk 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</a:t>
                      </a:r>
                      <a:r>
                        <a:rPr lang="hu-HU" b="1" dirty="0" smtClean="0"/>
                        <a:t>cikk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</a:t>
                      </a:r>
                      <a:r>
                        <a:rPr lang="hu-HU" b="1" dirty="0" smtClean="0"/>
                        <a:t> cikk 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</a:t>
                      </a:r>
                      <a:r>
                        <a:rPr lang="hu-HU" b="1" dirty="0" smtClean="0"/>
                        <a:t>cikk</a:t>
                      </a:r>
                      <a:endParaRPr lang="hu-HU" b="1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5689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87629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Fraktálok - eljárások 4 a.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88087028"/>
              </p:ext>
            </p:extLst>
          </p:nvPr>
        </p:nvGraphicFramePr>
        <p:xfrm>
          <a:off x="681037" y="4760590"/>
          <a:ext cx="8543925" cy="94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   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Fordulj </a:t>
            </a:r>
            <a:r>
              <a:rPr lang="hu-HU" sz="1050" b="1" dirty="0" smtClean="0">
                <a:solidFill>
                  <a:schemeClr val="accent3"/>
                </a:solidFill>
              </a:rPr>
              <a:t>balra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Húzz vonalat </a:t>
            </a:r>
            <a:r>
              <a:rPr lang="hu-HU" sz="1050" b="1" dirty="0" smtClean="0">
                <a:solidFill>
                  <a:schemeClr val="accent3"/>
                </a:solidFill>
              </a:rPr>
              <a:t>hátra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31" name="Tartalom helye 3"/>
          <p:cNvSpPr txBox="1">
            <a:spLocks/>
          </p:cNvSpPr>
          <p:nvPr/>
        </p:nvSpPr>
        <p:spPr>
          <a:xfrm>
            <a:off x="560266" y="865299"/>
            <a:ext cx="3318745" cy="2145320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smtClean="0"/>
              <a:t>A lenti kódsor egy rajzot rejt. Keress ismétlődő szakaszokat a kódsorban, és </a:t>
            </a:r>
            <a:r>
              <a:rPr lang="hu-HU" sz="1200" dirty="0" err="1" smtClean="0"/>
              <a:t>rövidítsd</a:t>
            </a:r>
            <a:r>
              <a:rPr lang="hu-HU" sz="1200" dirty="0" smtClean="0"/>
              <a:t> le a kódot! A rövidített kódot írd le a következő sorba!</a:t>
            </a:r>
          </a:p>
          <a:p>
            <a:r>
              <a:rPr lang="hu-HU" sz="1200" dirty="0" smtClean="0"/>
              <a:t>A kijelölt ponttól a fekete nyíl irányában indulva rajzold meg a kódsor mögé rejtett ábrát! Rajzolás közben csak a rácsvonalak mentén haladhatsz, 1 </a:t>
            </a:r>
            <a:r>
              <a:rPr lang="hu-HU" sz="1200" dirty="0">
                <a:sym typeface="Wingdings" panose="05000000000000000000" pitchFamily="2" charset="2"/>
              </a:rPr>
              <a:t> vagy </a:t>
            </a:r>
            <a:r>
              <a:rPr lang="hu-HU" sz="1200" dirty="0" smtClean="0">
                <a:sym typeface="Wingdings" panose="05000000000000000000" pitchFamily="2" charset="2"/>
              </a:rPr>
              <a:t> </a:t>
            </a:r>
            <a:r>
              <a:rPr lang="hu-HU" sz="1200" dirty="0" smtClean="0"/>
              <a:t>nyíl 1 lépést jelent, 1 </a:t>
            </a:r>
            <a:r>
              <a:rPr lang="hu-HU" sz="1200" dirty="0">
                <a:sym typeface="Wingdings" panose="05000000000000000000" pitchFamily="2" charset="2"/>
              </a:rPr>
              <a:t> vagy  nyíl pedig azt jelenti, hogy jobbra vagy balra fordulj el a következő rácsvonalig, és ott folytasd a </a:t>
            </a:r>
            <a:r>
              <a:rPr lang="hu-HU" sz="1200" dirty="0" smtClean="0">
                <a:sym typeface="Wingdings" panose="05000000000000000000" pitchFamily="2" charset="2"/>
              </a:rPr>
              <a:t>rajzolást!</a:t>
            </a:r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15" name="Egyenes összekötő nyíllal 14"/>
          <p:cNvCxnSpPr/>
          <p:nvPr/>
        </p:nvCxnSpPr>
        <p:spPr>
          <a:xfrm>
            <a:off x="4107843" y="4462262"/>
            <a:ext cx="241078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66410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Fraktálok - eljárások 4 b.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1105094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935638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Fordulj </a:t>
            </a:r>
            <a:r>
              <a:rPr lang="hu-HU" sz="1050" b="1" dirty="0" smtClean="0">
                <a:solidFill>
                  <a:schemeClr val="accent3"/>
                </a:solidFill>
              </a:rPr>
              <a:t>balra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Húzz vonalat </a:t>
            </a:r>
            <a:r>
              <a:rPr lang="hu-HU" sz="1050" b="1" dirty="0" smtClean="0">
                <a:solidFill>
                  <a:schemeClr val="accent3"/>
                </a:solidFill>
              </a:rPr>
              <a:t>hátra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78" name="Egyenes összekötő 77"/>
          <p:cNvCxnSpPr/>
          <p:nvPr/>
        </p:nvCxnSpPr>
        <p:spPr>
          <a:xfrm>
            <a:off x="8974849" y="446226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gyenes összekötő 90"/>
          <p:cNvCxnSpPr/>
          <p:nvPr/>
        </p:nvCxnSpPr>
        <p:spPr>
          <a:xfrm rot="3600000">
            <a:off x="4875794" y="419446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gyenes összekötő 91"/>
          <p:cNvCxnSpPr/>
          <p:nvPr/>
        </p:nvCxnSpPr>
        <p:spPr>
          <a:xfrm>
            <a:off x="4107843" y="4469531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gyenes összekötő 92"/>
          <p:cNvCxnSpPr/>
          <p:nvPr/>
        </p:nvCxnSpPr>
        <p:spPr>
          <a:xfrm rot="-3600000">
            <a:off x="4571684" y="4201731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gyenes összekötő 94"/>
          <p:cNvCxnSpPr/>
          <p:nvPr/>
        </p:nvCxnSpPr>
        <p:spPr>
          <a:xfrm>
            <a:off x="5302383" y="4469531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gyenes összekötő 95"/>
          <p:cNvCxnSpPr/>
          <p:nvPr/>
        </p:nvCxnSpPr>
        <p:spPr>
          <a:xfrm rot="-3600000">
            <a:off x="5766224" y="4201731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gyenes összekötő 96"/>
          <p:cNvCxnSpPr/>
          <p:nvPr/>
        </p:nvCxnSpPr>
        <p:spPr>
          <a:xfrm rot="3600000">
            <a:off x="7288726" y="4194903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Egyenes összekötő 99"/>
          <p:cNvCxnSpPr/>
          <p:nvPr/>
        </p:nvCxnSpPr>
        <p:spPr>
          <a:xfrm rot="3600000">
            <a:off x="8511006" y="4194463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gyenes összekötő 100"/>
          <p:cNvCxnSpPr/>
          <p:nvPr/>
        </p:nvCxnSpPr>
        <p:spPr>
          <a:xfrm>
            <a:off x="7743055" y="446953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gyenes összekötő 101"/>
          <p:cNvCxnSpPr/>
          <p:nvPr/>
        </p:nvCxnSpPr>
        <p:spPr>
          <a:xfrm rot="-3600000">
            <a:off x="8206896" y="420173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Egyenes összekötő 154"/>
          <p:cNvCxnSpPr/>
          <p:nvPr/>
        </p:nvCxnSpPr>
        <p:spPr>
          <a:xfrm rot="-3600000">
            <a:off x="6371906" y="3159606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Egyenes összekötő 155"/>
          <p:cNvCxnSpPr/>
          <p:nvPr/>
        </p:nvCxnSpPr>
        <p:spPr>
          <a:xfrm flipH="1" flipV="1">
            <a:off x="5956836" y="3438653"/>
            <a:ext cx="261380" cy="51675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Egyenes összekötő 156"/>
          <p:cNvCxnSpPr/>
          <p:nvPr/>
        </p:nvCxnSpPr>
        <p:spPr>
          <a:xfrm rot="3600000">
            <a:off x="6687965" y="316224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Egyenes összekötő 157"/>
          <p:cNvCxnSpPr/>
          <p:nvPr/>
        </p:nvCxnSpPr>
        <p:spPr>
          <a:xfrm flipH="1">
            <a:off x="7445613" y="3427406"/>
            <a:ext cx="314802" cy="5149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/>
          <p:nvPr/>
        </p:nvCxnSpPr>
        <p:spPr>
          <a:xfrm>
            <a:off x="4107843" y="4462262"/>
            <a:ext cx="241078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Egyenes összekötő 163"/>
          <p:cNvCxnSpPr/>
          <p:nvPr/>
        </p:nvCxnSpPr>
        <p:spPr>
          <a:xfrm>
            <a:off x="5972244" y="3425598"/>
            <a:ext cx="545314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Egyenes összekötő 164"/>
          <p:cNvCxnSpPr/>
          <p:nvPr/>
        </p:nvCxnSpPr>
        <p:spPr>
          <a:xfrm>
            <a:off x="7158722" y="3424432"/>
            <a:ext cx="598589" cy="116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artalom helye 3"/>
          <p:cNvSpPr txBox="1">
            <a:spLocks/>
          </p:cNvSpPr>
          <p:nvPr/>
        </p:nvSpPr>
        <p:spPr>
          <a:xfrm>
            <a:off x="681036" y="972433"/>
            <a:ext cx="3324892" cy="2084361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err="1" smtClean="0"/>
              <a:t>Titkosítsd</a:t>
            </a:r>
            <a:r>
              <a:rPr lang="hu-HU" sz="1200" dirty="0" smtClean="0"/>
              <a:t> kódolással a jobb oldalon látható rajzot!</a:t>
            </a:r>
          </a:p>
          <a:p>
            <a:r>
              <a:rPr lang="hu-HU" sz="1200" dirty="0" smtClean="0"/>
              <a:t>A kódok a rajzolás lépéseit mutassák az alábbi nyilak </a:t>
            </a:r>
            <a:r>
              <a:rPr lang="hu-HU" sz="1200" dirty="0" err="1" smtClean="0"/>
              <a:t>segtségével</a:t>
            </a:r>
            <a:r>
              <a:rPr lang="hu-HU" sz="1200" dirty="0" smtClean="0"/>
              <a:t>! A kódolást a rajz fekete nyíllal jelölt pontján és a nyíl irányában kezdd, és nyilakkal jelöld az ábra alatti sorokban, hogy előre vagy hátra kell húzni vonalat a következő rácspontig, vagy el kell fordulni jobbra vagy balra a következő rácsvonalig! Keress ismétlődéseket! Ha tudod, </a:t>
            </a:r>
            <a:r>
              <a:rPr lang="hu-HU" sz="1200" dirty="0" err="1" smtClean="0"/>
              <a:t>rövidítsd</a:t>
            </a:r>
            <a:r>
              <a:rPr lang="hu-HU" sz="1200" dirty="0" smtClean="0"/>
              <a:t> a kódot!</a:t>
            </a:r>
          </a:p>
          <a:p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2172320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Fraktálok - eljárások 4 c.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5493449"/>
              </p:ext>
            </p:extLst>
          </p:nvPr>
        </p:nvGraphicFramePr>
        <p:xfrm>
          <a:off x="681037" y="4760590"/>
          <a:ext cx="8543925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Szint1:    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 smtClean="0"/>
                        <a:t>Szint1 </a:t>
                      </a:r>
                      <a:r>
                        <a:rPr lang="hu-HU" sz="1800" b="1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 Szint1  </a:t>
                      </a:r>
                      <a:r>
                        <a:rPr lang="hu-HU" b="1" dirty="0" smtClean="0"/>
                        <a:t>Szint1 </a:t>
                      </a:r>
                      <a:r>
                        <a:rPr lang="hu-HU" sz="1800" b="1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 Szint1 </a:t>
                      </a:r>
                      <a:endParaRPr lang="hu-HU" b="1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Fordulj </a:t>
            </a:r>
            <a:r>
              <a:rPr lang="hu-HU" sz="1050" b="1" dirty="0" smtClean="0">
                <a:solidFill>
                  <a:schemeClr val="accent3"/>
                </a:solidFill>
              </a:rPr>
              <a:t>balra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Húzz vonalat </a:t>
            </a:r>
            <a:r>
              <a:rPr lang="hu-HU" sz="1050" b="1" dirty="0" smtClean="0">
                <a:solidFill>
                  <a:schemeClr val="accent3"/>
                </a:solidFill>
              </a:rPr>
              <a:t>hátra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31" name="Tartalom helye 3"/>
          <p:cNvSpPr txBox="1">
            <a:spLocks/>
          </p:cNvSpPr>
          <p:nvPr/>
        </p:nvSpPr>
        <p:spPr>
          <a:xfrm>
            <a:off x="560266" y="865299"/>
            <a:ext cx="3318745" cy="2145320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smtClean="0"/>
              <a:t>A lenti kódsor egy rajzot rejt. Keress ismétlődő szakaszokat a kódsorban, és </a:t>
            </a:r>
            <a:r>
              <a:rPr lang="hu-HU" sz="1200" dirty="0" err="1" smtClean="0"/>
              <a:t>rövidítsd</a:t>
            </a:r>
            <a:r>
              <a:rPr lang="hu-HU" sz="1200" dirty="0" smtClean="0"/>
              <a:t> le a kódot! A rövidített kódot írd le a következő sorba!</a:t>
            </a:r>
          </a:p>
          <a:p>
            <a:r>
              <a:rPr lang="hu-HU" sz="1200" dirty="0" smtClean="0"/>
              <a:t>A kijelölt ponttól a fekete nyíl irányában indulva rajzold meg a kódsor mögé rejtett ábrát! Rajzolás közben csak a rácsvonalak mentén haladhatsz, 1 </a:t>
            </a:r>
            <a:r>
              <a:rPr lang="hu-HU" sz="1200" dirty="0">
                <a:sym typeface="Wingdings" panose="05000000000000000000" pitchFamily="2" charset="2"/>
              </a:rPr>
              <a:t> vagy </a:t>
            </a:r>
            <a:r>
              <a:rPr lang="hu-HU" sz="1200" dirty="0" smtClean="0">
                <a:sym typeface="Wingdings" panose="05000000000000000000" pitchFamily="2" charset="2"/>
              </a:rPr>
              <a:t> </a:t>
            </a:r>
            <a:r>
              <a:rPr lang="hu-HU" sz="1200" dirty="0" smtClean="0"/>
              <a:t>nyíl 1 lépést jelent, 1 </a:t>
            </a:r>
            <a:r>
              <a:rPr lang="hu-HU" sz="1200" dirty="0">
                <a:sym typeface="Wingdings" panose="05000000000000000000" pitchFamily="2" charset="2"/>
              </a:rPr>
              <a:t> vagy  nyíl pedig azt jelenti, hogy jobbra vagy balra fordulj el a következő rácsvonalig, és ott folytasd a </a:t>
            </a:r>
            <a:r>
              <a:rPr lang="hu-HU" sz="1200" dirty="0" smtClean="0">
                <a:sym typeface="Wingdings" panose="05000000000000000000" pitchFamily="2" charset="2"/>
              </a:rPr>
              <a:t>rajzolást!</a:t>
            </a:r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15" name="Egyenes összekötő nyíllal 14"/>
          <p:cNvCxnSpPr/>
          <p:nvPr/>
        </p:nvCxnSpPr>
        <p:spPr>
          <a:xfrm>
            <a:off x="4107843" y="4462262"/>
            <a:ext cx="241078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gyenes összekötő nyíllal 98"/>
          <p:cNvCxnSpPr/>
          <p:nvPr/>
        </p:nvCxnSpPr>
        <p:spPr>
          <a:xfrm>
            <a:off x="4062245" y="2725242"/>
            <a:ext cx="241078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zövegdoboz 5"/>
          <p:cNvSpPr txBox="1"/>
          <p:nvPr/>
        </p:nvSpPr>
        <p:spPr>
          <a:xfrm>
            <a:off x="3924395" y="4143065"/>
            <a:ext cx="6206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200" b="1" dirty="0" smtClean="0"/>
              <a:t>szint1</a:t>
            </a:r>
            <a:endParaRPr lang="hu-HU" sz="1200" b="1" dirty="0"/>
          </a:p>
        </p:txBody>
      </p:sp>
    </p:spTree>
    <p:extLst>
      <p:ext uri="{BB962C8B-B14F-4D97-AF65-F5344CB8AC3E}">
        <p14:creationId xmlns:p14="http://schemas.microsoft.com/office/powerpoint/2010/main" val="4289849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Fraktálok - eljárások 4 d.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13128579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67051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Fordulj </a:t>
            </a:r>
            <a:r>
              <a:rPr lang="hu-HU" sz="1050" b="1" dirty="0" smtClean="0">
                <a:solidFill>
                  <a:schemeClr val="accent3"/>
                </a:solidFill>
              </a:rPr>
              <a:t>balra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Húzz vonalat </a:t>
            </a:r>
            <a:r>
              <a:rPr lang="hu-HU" sz="1050" b="1" dirty="0" smtClean="0">
                <a:solidFill>
                  <a:schemeClr val="accent3"/>
                </a:solidFill>
              </a:rPr>
              <a:t>hátra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21" name="Egyenes összekötő 20"/>
          <p:cNvCxnSpPr/>
          <p:nvPr/>
        </p:nvCxnSpPr>
        <p:spPr>
          <a:xfrm>
            <a:off x="7547475" y="204905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3600000">
            <a:off x="7597566" y="195483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Egyenes összekötő 74"/>
          <p:cNvCxnSpPr/>
          <p:nvPr/>
        </p:nvCxnSpPr>
        <p:spPr>
          <a:xfrm>
            <a:off x="4135982" y="272639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gyenes összekötő 75"/>
          <p:cNvCxnSpPr/>
          <p:nvPr/>
        </p:nvCxnSpPr>
        <p:spPr>
          <a:xfrm rot="3600000">
            <a:off x="4673516" y="245293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gyenes összekötő 76"/>
          <p:cNvCxnSpPr/>
          <p:nvPr/>
        </p:nvCxnSpPr>
        <p:spPr>
          <a:xfrm rot="-3600000">
            <a:off x="4674941" y="263738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gyenes összekötő 78"/>
          <p:cNvCxnSpPr/>
          <p:nvPr/>
        </p:nvCxnSpPr>
        <p:spPr>
          <a:xfrm rot="3600000">
            <a:off x="4394037" y="263168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gyenes összekötő 79"/>
          <p:cNvCxnSpPr/>
          <p:nvPr/>
        </p:nvCxnSpPr>
        <p:spPr>
          <a:xfrm rot="-3600000">
            <a:off x="4295726" y="263989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gyenes összekötő 102"/>
          <p:cNvCxnSpPr/>
          <p:nvPr/>
        </p:nvCxnSpPr>
        <p:spPr>
          <a:xfrm>
            <a:off x="7552230" y="168726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gyenes összekötő 103"/>
          <p:cNvCxnSpPr/>
          <p:nvPr/>
        </p:nvCxnSpPr>
        <p:spPr>
          <a:xfrm>
            <a:off x="7160267" y="168590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gyenes összekötő 104"/>
          <p:cNvCxnSpPr/>
          <p:nvPr/>
        </p:nvCxnSpPr>
        <p:spPr>
          <a:xfrm>
            <a:off x="4739615" y="235706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gyenes összekötő 105"/>
          <p:cNvCxnSpPr/>
          <p:nvPr/>
        </p:nvCxnSpPr>
        <p:spPr>
          <a:xfrm>
            <a:off x="4531098" y="273514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Egyenes összekötő 106"/>
          <p:cNvCxnSpPr/>
          <p:nvPr/>
        </p:nvCxnSpPr>
        <p:spPr>
          <a:xfrm rot="-3600000">
            <a:off x="6993957" y="143009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Egyenes összekötő 107"/>
          <p:cNvCxnSpPr/>
          <p:nvPr/>
        </p:nvCxnSpPr>
        <p:spPr>
          <a:xfrm rot="-3600000">
            <a:off x="9122800" y="263091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Egyenes összekötő 108"/>
          <p:cNvCxnSpPr/>
          <p:nvPr/>
        </p:nvCxnSpPr>
        <p:spPr>
          <a:xfrm rot="-3600000">
            <a:off x="5188375" y="244925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Egyenes összekötő 109"/>
          <p:cNvCxnSpPr/>
          <p:nvPr/>
        </p:nvCxnSpPr>
        <p:spPr>
          <a:xfrm rot="-3600000">
            <a:off x="4885535" y="226575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Egyenes összekötő 110"/>
          <p:cNvCxnSpPr/>
          <p:nvPr/>
        </p:nvCxnSpPr>
        <p:spPr>
          <a:xfrm rot="3600000">
            <a:off x="7393882" y="160680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Egyenes összekötő 111"/>
          <p:cNvCxnSpPr/>
          <p:nvPr/>
        </p:nvCxnSpPr>
        <p:spPr>
          <a:xfrm rot="3600000">
            <a:off x="9226470" y="263690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gyenes összekötő 112"/>
          <p:cNvCxnSpPr/>
          <p:nvPr/>
        </p:nvCxnSpPr>
        <p:spPr>
          <a:xfrm rot="3600000">
            <a:off x="5195469" y="261934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Egyenes összekötő 113"/>
          <p:cNvCxnSpPr/>
          <p:nvPr/>
        </p:nvCxnSpPr>
        <p:spPr>
          <a:xfrm rot="3600000">
            <a:off x="4983845" y="225848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Egyenes összekötő 114"/>
          <p:cNvCxnSpPr/>
          <p:nvPr/>
        </p:nvCxnSpPr>
        <p:spPr>
          <a:xfrm>
            <a:off x="6946834" y="133171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Egyenes összekötő 115"/>
          <p:cNvCxnSpPr/>
          <p:nvPr/>
        </p:nvCxnSpPr>
        <p:spPr>
          <a:xfrm>
            <a:off x="9384187" y="272506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Egyenes összekötő 116"/>
          <p:cNvCxnSpPr/>
          <p:nvPr/>
        </p:nvCxnSpPr>
        <p:spPr>
          <a:xfrm>
            <a:off x="8964212" y="271815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Egyenes összekötő 117"/>
          <p:cNvCxnSpPr/>
          <p:nvPr/>
        </p:nvCxnSpPr>
        <p:spPr>
          <a:xfrm>
            <a:off x="5125643" y="235706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gyenes összekötő 118"/>
          <p:cNvCxnSpPr/>
          <p:nvPr/>
        </p:nvCxnSpPr>
        <p:spPr>
          <a:xfrm>
            <a:off x="5328240" y="272068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gyenes összekötő 119"/>
          <p:cNvCxnSpPr/>
          <p:nvPr/>
        </p:nvCxnSpPr>
        <p:spPr>
          <a:xfrm rot="3600000">
            <a:off x="5865774" y="244722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Egyenes összekötő 120"/>
          <p:cNvCxnSpPr/>
          <p:nvPr/>
        </p:nvCxnSpPr>
        <p:spPr>
          <a:xfrm rot="-3600000">
            <a:off x="5867199" y="263167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Egyenes összekötő 121"/>
          <p:cNvCxnSpPr/>
          <p:nvPr/>
        </p:nvCxnSpPr>
        <p:spPr>
          <a:xfrm rot="3600000">
            <a:off x="5586295" y="262597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Egyenes összekötő 122"/>
          <p:cNvCxnSpPr/>
          <p:nvPr/>
        </p:nvCxnSpPr>
        <p:spPr>
          <a:xfrm rot="-3600000">
            <a:off x="5487984" y="263418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Egyenes összekötő 123"/>
          <p:cNvCxnSpPr/>
          <p:nvPr/>
        </p:nvCxnSpPr>
        <p:spPr>
          <a:xfrm>
            <a:off x="5931873" y="235135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Egyenes összekötő 124"/>
          <p:cNvCxnSpPr/>
          <p:nvPr/>
        </p:nvCxnSpPr>
        <p:spPr>
          <a:xfrm>
            <a:off x="5723356" y="272943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Egyenes összekötő 125"/>
          <p:cNvCxnSpPr/>
          <p:nvPr/>
        </p:nvCxnSpPr>
        <p:spPr>
          <a:xfrm rot="-3600000">
            <a:off x="6111743" y="160177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Egyenes összekötő 126"/>
          <p:cNvCxnSpPr/>
          <p:nvPr/>
        </p:nvCxnSpPr>
        <p:spPr>
          <a:xfrm rot="-3600000">
            <a:off x="6077793" y="226004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Egyenes összekötő 127"/>
          <p:cNvCxnSpPr/>
          <p:nvPr/>
        </p:nvCxnSpPr>
        <p:spPr>
          <a:xfrm rot="3600000">
            <a:off x="6204538" y="161000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Egyenes összekötő 128"/>
          <p:cNvCxnSpPr/>
          <p:nvPr/>
        </p:nvCxnSpPr>
        <p:spPr>
          <a:xfrm rot="3600000">
            <a:off x="6509006" y="142906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Egyenes összekötő 129"/>
          <p:cNvCxnSpPr/>
          <p:nvPr/>
        </p:nvCxnSpPr>
        <p:spPr>
          <a:xfrm>
            <a:off x="5931873" y="169534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Egyenes összekötő 130"/>
          <p:cNvCxnSpPr/>
          <p:nvPr/>
        </p:nvCxnSpPr>
        <p:spPr>
          <a:xfrm>
            <a:off x="5959442" y="203309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Egyenes összekötő 131"/>
          <p:cNvCxnSpPr/>
          <p:nvPr/>
        </p:nvCxnSpPr>
        <p:spPr>
          <a:xfrm rot="3600000">
            <a:off x="5883996" y="179131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Egyenes összekötő 132"/>
          <p:cNvCxnSpPr/>
          <p:nvPr/>
        </p:nvCxnSpPr>
        <p:spPr>
          <a:xfrm rot="-3600000">
            <a:off x="6704963" y="125160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Egyenes összekötő 133"/>
          <p:cNvCxnSpPr/>
          <p:nvPr/>
        </p:nvCxnSpPr>
        <p:spPr>
          <a:xfrm rot="3600000">
            <a:off x="6095814" y="212478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Egyenes összekötő 134"/>
          <p:cNvCxnSpPr/>
          <p:nvPr/>
        </p:nvCxnSpPr>
        <p:spPr>
          <a:xfrm rot="-3600000">
            <a:off x="5903641" y="195816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Egyenes összekötő 135"/>
          <p:cNvCxnSpPr/>
          <p:nvPr/>
        </p:nvCxnSpPr>
        <p:spPr>
          <a:xfrm>
            <a:off x="6555493" y="134292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Egyenes összekötő 136"/>
          <p:cNvCxnSpPr/>
          <p:nvPr/>
        </p:nvCxnSpPr>
        <p:spPr>
          <a:xfrm>
            <a:off x="6357056" y="168731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Egyenes összekötő 137"/>
          <p:cNvCxnSpPr/>
          <p:nvPr/>
        </p:nvCxnSpPr>
        <p:spPr>
          <a:xfrm rot="-3600000">
            <a:off x="7598411" y="245238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Egyenes összekötő 138"/>
          <p:cNvCxnSpPr/>
          <p:nvPr/>
        </p:nvCxnSpPr>
        <p:spPr>
          <a:xfrm rot="-3600000">
            <a:off x="6509006" y="159372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Egyenes összekötő 139"/>
          <p:cNvCxnSpPr/>
          <p:nvPr/>
        </p:nvCxnSpPr>
        <p:spPr>
          <a:xfrm rot="3600000">
            <a:off x="7605505" y="262248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Egyenes összekötő 140"/>
          <p:cNvCxnSpPr/>
          <p:nvPr/>
        </p:nvCxnSpPr>
        <p:spPr>
          <a:xfrm rot="3600000">
            <a:off x="7393881" y="226162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Egyenes összekötő 141"/>
          <p:cNvCxnSpPr/>
          <p:nvPr/>
        </p:nvCxnSpPr>
        <p:spPr>
          <a:xfrm>
            <a:off x="7535679" y="236020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Egyenes összekötő 142"/>
          <p:cNvCxnSpPr/>
          <p:nvPr/>
        </p:nvCxnSpPr>
        <p:spPr>
          <a:xfrm>
            <a:off x="7760415" y="271938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Egyenes összekötő 143"/>
          <p:cNvCxnSpPr/>
          <p:nvPr/>
        </p:nvCxnSpPr>
        <p:spPr>
          <a:xfrm rot="3600000">
            <a:off x="8297949" y="244592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Egyenes összekötő 144"/>
          <p:cNvCxnSpPr/>
          <p:nvPr/>
        </p:nvCxnSpPr>
        <p:spPr>
          <a:xfrm rot="-3600000">
            <a:off x="8299374" y="263038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Egyenes összekötő 145"/>
          <p:cNvCxnSpPr/>
          <p:nvPr/>
        </p:nvCxnSpPr>
        <p:spPr>
          <a:xfrm rot="3600000">
            <a:off x="8018470" y="262467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Egyenes összekötő 146"/>
          <p:cNvCxnSpPr/>
          <p:nvPr/>
        </p:nvCxnSpPr>
        <p:spPr>
          <a:xfrm rot="-3600000">
            <a:off x="7920159" y="263288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Egyenes összekötő 147"/>
          <p:cNvCxnSpPr/>
          <p:nvPr/>
        </p:nvCxnSpPr>
        <p:spPr>
          <a:xfrm>
            <a:off x="8364048" y="235005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Egyenes összekötő 148"/>
          <p:cNvCxnSpPr/>
          <p:nvPr/>
        </p:nvCxnSpPr>
        <p:spPr>
          <a:xfrm>
            <a:off x="8155531" y="272813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Egyenes összekötő 149"/>
          <p:cNvCxnSpPr/>
          <p:nvPr/>
        </p:nvCxnSpPr>
        <p:spPr>
          <a:xfrm rot="-3600000">
            <a:off x="8812808" y="244224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Egyenes összekötő 150"/>
          <p:cNvCxnSpPr/>
          <p:nvPr/>
        </p:nvCxnSpPr>
        <p:spPr>
          <a:xfrm rot="-3600000">
            <a:off x="8509968" y="225874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Egyenes összekötő 151"/>
          <p:cNvCxnSpPr/>
          <p:nvPr/>
        </p:nvCxnSpPr>
        <p:spPr>
          <a:xfrm rot="3600000">
            <a:off x="8819902" y="261233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Egyenes összekötő 152"/>
          <p:cNvCxnSpPr/>
          <p:nvPr/>
        </p:nvCxnSpPr>
        <p:spPr>
          <a:xfrm rot="3600000">
            <a:off x="8608278" y="225147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Egyenes összekötő 153"/>
          <p:cNvCxnSpPr/>
          <p:nvPr/>
        </p:nvCxnSpPr>
        <p:spPr>
          <a:xfrm>
            <a:off x="8750076" y="235005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Egyenes összekötő 158"/>
          <p:cNvCxnSpPr/>
          <p:nvPr/>
        </p:nvCxnSpPr>
        <p:spPr>
          <a:xfrm rot="3600000">
            <a:off x="7009134" y="160286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Egyenes összekötő 159"/>
          <p:cNvCxnSpPr/>
          <p:nvPr/>
        </p:nvCxnSpPr>
        <p:spPr>
          <a:xfrm rot="3600000">
            <a:off x="6801208" y="125759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Egyenes összekötő 160"/>
          <p:cNvCxnSpPr/>
          <p:nvPr/>
        </p:nvCxnSpPr>
        <p:spPr>
          <a:xfrm rot="-3600000">
            <a:off x="7401777" y="212478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Egyenes összekötő 161"/>
          <p:cNvCxnSpPr/>
          <p:nvPr/>
        </p:nvCxnSpPr>
        <p:spPr>
          <a:xfrm rot="-3600000">
            <a:off x="7597754" y="178531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Egyenes összekötő 162"/>
          <p:cNvCxnSpPr/>
          <p:nvPr/>
        </p:nvCxnSpPr>
        <p:spPr>
          <a:xfrm rot="-3600000">
            <a:off x="7303722" y="160446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Tartalom helye 3"/>
          <p:cNvSpPr txBox="1">
            <a:spLocks/>
          </p:cNvSpPr>
          <p:nvPr/>
        </p:nvSpPr>
        <p:spPr>
          <a:xfrm>
            <a:off x="681036" y="972433"/>
            <a:ext cx="3324892" cy="2084361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err="1" smtClean="0"/>
              <a:t>Titkosítsd</a:t>
            </a:r>
            <a:r>
              <a:rPr lang="hu-HU" sz="1200" dirty="0" smtClean="0"/>
              <a:t> kódolással a jobb oldalon látható rajzot!</a:t>
            </a:r>
          </a:p>
          <a:p>
            <a:r>
              <a:rPr lang="hu-HU" sz="1200" dirty="0" smtClean="0"/>
              <a:t>A kódok a rajzolás lépéseit mutassák az alábbi nyilak </a:t>
            </a:r>
            <a:r>
              <a:rPr lang="hu-HU" sz="1200" dirty="0" err="1" smtClean="0"/>
              <a:t>segtségével</a:t>
            </a:r>
            <a:r>
              <a:rPr lang="hu-HU" sz="1200" dirty="0" smtClean="0"/>
              <a:t>! A kódolást a rajz fekete nyíllal jelölt pontján és a nyíl irányában kezdd, és nyilakkal jelöld az ábra alatti sorokban, hogy előre vagy hátra kell húzni vonalat a következő rácspontig, vagy el kell fordulni jobbra vagy balra a következő rácsvonalig! Keress ismétlődéseket! Ha tudod, </a:t>
            </a:r>
            <a:r>
              <a:rPr lang="hu-HU" sz="1200" dirty="0" err="1" smtClean="0"/>
              <a:t>rövidítsd</a:t>
            </a:r>
            <a:r>
              <a:rPr lang="hu-HU" sz="1200" dirty="0" smtClean="0"/>
              <a:t> a kódot!</a:t>
            </a:r>
          </a:p>
          <a:p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3950642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DC8E02"/>
                </a:solidFill>
              </a:rPr>
              <a:t>Fraktálok - eljárások 4. </a:t>
            </a:r>
            <a:r>
              <a:rPr lang="hu-HU" dirty="0">
                <a:solidFill>
                  <a:srgbClr val="DC8E02"/>
                </a:solidFill>
              </a:rPr>
              <a:t>megoldás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3257132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Szint1:    </a:t>
                      </a: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hu-HU" b="1" dirty="0" smtClean="0"/>
                        <a:t>Szint1 </a:t>
                      </a:r>
                      <a:r>
                        <a:rPr lang="hu-HU" sz="1800" b="1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 Szint1  </a:t>
                      </a:r>
                      <a:r>
                        <a:rPr lang="hu-HU" b="1" dirty="0" smtClean="0"/>
                        <a:t>Szint1 </a:t>
                      </a:r>
                      <a:r>
                        <a:rPr lang="hu-HU" sz="1800" b="1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 Szint1 </a:t>
                      </a:r>
                      <a:endParaRPr lang="hu-HU" b="1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b="1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1606772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Fordulj </a:t>
            </a:r>
            <a:r>
              <a:rPr lang="hu-HU" sz="1050" b="1" dirty="0" smtClean="0">
                <a:solidFill>
                  <a:schemeClr val="accent3"/>
                </a:solidFill>
              </a:rPr>
              <a:t>balra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Húzz vonalat </a:t>
            </a:r>
            <a:r>
              <a:rPr lang="hu-HU" sz="1050" b="1" dirty="0" smtClean="0">
                <a:solidFill>
                  <a:schemeClr val="accent3"/>
                </a:solidFill>
              </a:rPr>
              <a:t>hátra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21" name="Egyenes összekötő 20"/>
          <p:cNvCxnSpPr/>
          <p:nvPr/>
        </p:nvCxnSpPr>
        <p:spPr>
          <a:xfrm>
            <a:off x="7547475" y="204905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3600000">
            <a:off x="7597566" y="195483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Egyenes összekötő 74"/>
          <p:cNvCxnSpPr/>
          <p:nvPr/>
        </p:nvCxnSpPr>
        <p:spPr>
          <a:xfrm>
            <a:off x="4135982" y="272639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gyenes összekötő 75"/>
          <p:cNvCxnSpPr/>
          <p:nvPr/>
        </p:nvCxnSpPr>
        <p:spPr>
          <a:xfrm rot="3600000">
            <a:off x="4673516" y="245293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gyenes összekötő 76"/>
          <p:cNvCxnSpPr/>
          <p:nvPr/>
        </p:nvCxnSpPr>
        <p:spPr>
          <a:xfrm rot="-3600000">
            <a:off x="4674941" y="263738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gyenes összekötő 77"/>
          <p:cNvCxnSpPr/>
          <p:nvPr/>
        </p:nvCxnSpPr>
        <p:spPr>
          <a:xfrm>
            <a:off x="8974849" y="446226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gyenes összekötő 78"/>
          <p:cNvCxnSpPr/>
          <p:nvPr/>
        </p:nvCxnSpPr>
        <p:spPr>
          <a:xfrm rot="3600000">
            <a:off x="4394037" y="263168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gyenes összekötő 79"/>
          <p:cNvCxnSpPr/>
          <p:nvPr/>
        </p:nvCxnSpPr>
        <p:spPr>
          <a:xfrm rot="-3600000">
            <a:off x="4295726" y="263989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gyenes összekötő 90"/>
          <p:cNvCxnSpPr/>
          <p:nvPr/>
        </p:nvCxnSpPr>
        <p:spPr>
          <a:xfrm rot="3600000">
            <a:off x="4875794" y="419446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gyenes összekötő 91"/>
          <p:cNvCxnSpPr/>
          <p:nvPr/>
        </p:nvCxnSpPr>
        <p:spPr>
          <a:xfrm>
            <a:off x="4107843" y="4469531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gyenes összekötő 92"/>
          <p:cNvCxnSpPr/>
          <p:nvPr/>
        </p:nvCxnSpPr>
        <p:spPr>
          <a:xfrm rot="-3600000">
            <a:off x="4571684" y="4201731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gyenes összekötő 94"/>
          <p:cNvCxnSpPr/>
          <p:nvPr/>
        </p:nvCxnSpPr>
        <p:spPr>
          <a:xfrm>
            <a:off x="5302383" y="4469531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gyenes összekötő 95"/>
          <p:cNvCxnSpPr/>
          <p:nvPr/>
        </p:nvCxnSpPr>
        <p:spPr>
          <a:xfrm rot="-3600000">
            <a:off x="5766224" y="4201731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gyenes összekötő 96"/>
          <p:cNvCxnSpPr/>
          <p:nvPr/>
        </p:nvCxnSpPr>
        <p:spPr>
          <a:xfrm rot="3600000">
            <a:off x="7288726" y="4194903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Egyenes összekötő 99"/>
          <p:cNvCxnSpPr/>
          <p:nvPr/>
        </p:nvCxnSpPr>
        <p:spPr>
          <a:xfrm rot="3600000">
            <a:off x="8511006" y="4194463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gyenes összekötő 100"/>
          <p:cNvCxnSpPr/>
          <p:nvPr/>
        </p:nvCxnSpPr>
        <p:spPr>
          <a:xfrm>
            <a:off x="7743055" y="446953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gyenes összekötő 101"/>
          <p:cNvCxnSpPr/>
          <p:nvPr/>
        </p:nvCxnSpPr>
        <p:spPr>
          <a:xfrm rot="-3600000">
            <a:off x="8206896" y="420173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gyenes összekötő 102"/>
          <p:cNvCxnSpPr/>
          <p:nvPr/>
        </p:nvCxnSpPr>
        <p:spPr>
          <a:xfrm>
            <a:off x="7552230" y="168726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gyenes összekötő 103"/>
          <p:cNvCxnSpPr/>
          <p:nvPr/>
        </p:nvCxnSpPr>
        <p:spPr>
          <a:xfrm>
            <a:off x="7160267" y="168590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gyenes összekötő 104"/>
          <p:cNvCxnSpPr/>
          <p:nvPr/>
        </p:nvCxnSpPr>
        <p:spPr>
          <a:xfrm>
            <a:off x="4739615" y="235706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Egyenes összekötő 105"/>
          <p:cNvCxnSpPr/>
          <p:nvPr/>
        </p:nvCxnSpPr>
        <p:spPr>
          <a:xfrm>
            <a:off x="4531098" y="273514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7" name="Egyenes összekötő 106"/>
          <p:cNvCxnSpPr/>
          <p:nvPr/>
        </p:nvCxnSpPr>
        <p:spPr>
          <a:xfrm rot="-3600000">
            <a:off x="6993957" y="143009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Egyenes összekötő 107"/>
          <p:cNvCxnSpPr/>
          <p:nvPr/>
        </p:nvCxnSpPr>
        <p:spPr>
          <a:xfrm rot="-3600000">
            <a:off x="9122800" y="263091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Egyenes összekötő 108"/>
          <p:cNvCxnSpPr/>
          <p:nvPr/>
        </p:nvCxnSpPr>
        <p:spPr>
          <a:xfrm rot="-3600000">
            <a:off x="5188375" y="244925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Egyenes összekötő 109"/>
          <p:cNvCxnSpPr/>
          <p:nvPr/>
        </p:nvCxnSpPr>
        <p:spPr>
          <a:xfrm rot="-3600000">
            <a:off x="4885535" y="226575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Egyenes összekötő 110"/>
          <p:cNvCxnSpPr/>
          <p:nvPr/>
        </p:nvCxnSpPr>
        <p:spPr>
          <a:xfrm rot="3600000">
            <a:off x="7393882" y="160680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" name="Egyenes összekötő 111"/>
          <p:cNvCxnSpPr/>
          <p:nvPr/>
        </p:nvCxnSpPr>
        <p:spPr>
          <a:xfrm rot="3600000">
            <a:off x="9226470" y="263690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Egyenes összekötő 112"/>
          <p:cNvCxnSpPr/>
          <p:nvPr/>
        </p:nvCxnSpPr>
        <p:spPr>
          <a:xfrm rot="3600000">
            <a:off x="5195469" y="261934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Egyenes összekötő 113"/>
          <p:cNvCxnSpPr/>
          <p:nvPr/>
        </p:nvCxnSpPr>
        <p:spPr>
          <a:xfrm rot="3600000">
            <a:off x="4983845" y="225848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" name="Egyenes összekötő 114"/>
          <p:cNvCxnSpPr/>
          <p:nvPr/>
        </p:nvCxnSpPr>
        <p:spPr>
          <a:xfrm>
            <a:off x="6946834" y="133171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Egyenes összekötő 115"/>
          <p:cNvCxnSpPr/>
          <p:nvPr/>
        </p:nvCxnSpPr>
        <p:spPr>
          <a:xfrm>
            <a:off x="9384187" y="272506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Egyenes összekötő 116"/>
          <p:cNvCxnSpPr/>
          <p:nvPr/>
        </p:nvCxnSpPr>
        <p:spPr>
          <a:xfrm>
            <a:off x="8964212" y="271815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" name="Egyenes összekötő 117"/>
          <p:cNvCxnSpPr/>
          <p:nvPr/>
        </p:nvCxnSpPr>
        <p:spPr>
          <a:xfrm>
            <a:off x="5125643" y="235706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Egyenes összekötő 118"/>
          <p:cNvCxnSpPr/>
          <p:nvPr/>
        </p:nvCxnSpPr>
        <p:spPr>
          <a:xfrm>
            <a:off x="5328240" y="272068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Egyenes összekötő 119"/>
          <p:cNvCxnSpPr/>
          <p:nvPr/>
        </p:nvCxnSpPr>
        <p:spPr>
          <a:xfrm rot="3600000">
            <a:off x="5865774" y="244722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Egyenes összekötő 120"/>
          <p:cNvCxnSpPr/>
          <p:nvPr/>
        </p:nvCxnSpPr>
        <p:spPr>
          <a:xfrm rot="-3600000">
            <a:off x="5867199" y="263167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Egyenes összekötő 121"/>
          <p:cNvCxnSpPr/>
          <p:nvPr/>
        </p:nvCxnSpPr>
        <p:spPr>
          <a:xfrm rot="3600000">
            <a:off x="5586295" y="262597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Egyenes összekötő 122"/>
          <p:cNvCxnSpPr/>
          <p:nvPr/>
        </p:nvCxnSpPr>
        <p:spPr>
          <a:xfrm rot="-3600000">
            <a:off x="5487984" y="263418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Egyenes összekötő 123"/>
          <p:cNvCxnSpPr/>
          <p:nvPr/>
        </p:nvCxnSpPr>
        <p:spPr>
          <a:xfrm>
            <a:off x="5931873" y="235135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Egyenes összekötő 124"/>
          <p:cNvCxnSpPr/>
          <p:nvPr/>
        </p:nvCxnSpPr>
        <p:spPr>
          <a:xfrm>
            <a:off x="5723356" y="272943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Egyenes összekötő 125"/>
          <p:cNvCxnSpPr/>
          <p:nvPr/>
        </p:nvCxnSpPr>
        <p:spPr>
          <a:xfrm rot="-3600000">
            <a:off x="6111743" y="160177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Egyenes összekötő 126"/>
          <p:cNvCxnSpPr/>
          <p:nvPr/>
        </p:nvCxnSpPr>
        <p:spPr>
          <a:xfrm rot="-3600000">
            <a:off x="6077793" y="226004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Egyenes összekötő 127"/>
          <p:cNvCxnSpPr/>
          <p:nvPr/>
        </p:nvCxnSpPr>
        <p:spPr>
          <a:xfrm rot="3600000">
            <a:off x="6204538" y="161000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" name="Egyenes összekötő 128"/>
          <p:cNvCxnSpPr/>
          <p:nvPr/>
        </p:nvCxnSpPr>
        <p:spPr>
          <a:xfrm rot="3600000">
            <a:off x="6509006" y="142906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Egyenes összekötő 129"/>
          <p:cNvCxnSpPr/>
          <p:nvPr/>
        </p:nvCxnSpPr>
        <p:spPr>
          <a:xfrm>
            <a:off x="5931873" y="169534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Egyenes összekötő 130"/>
          <p:cNvCxnSpPr/>
          <p:nvPr/>
        </p:nvCxnSpPr>
        <p:spPr>
          <a:xfrm>
            <a:off x="5959442" y="203309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Egyenes összekötő 131"/>
          <p:cNvCxnSpPr/>
          <p:nvPr/>
        </p:nvCxnSpPr>
        <p:spPr>
          <a:xfrm rot="3600000">
            <a:off x="5883996" y="179131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Egyenes összekötő 132"/>
          <p:cNvCxnSpPr/>
          <p:nvPr/>
        </p:nvCxnSpPr>
        <p:spPr>
          <a:xfrm rot="-3600000">
            <a:off x="6704963" y="125160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Egyenes összekötő 133"/>
          <p:cNvCxnSpPr/>
          <p:nvPr/>
        </p:nvCxnSpPr>
        <p:spPr>
          <a:xfrm rot="3600000">
            <a:off x="6095814" y="212478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Egyenes összekötő 134"/>
          <p:cNvCxnSpPr/>
          <p:nvPr/>
        </p:nvCxnSpPr>
        <p:spPr>
          <a:xfrm rot="-3600000">
            <a:off x="5903641" y="195816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Egyenes összekötő 135"/>
          <p:cNvCxnSpPr/>
          <p:nvPr/>
        </p:nvCxnSpPr>
        <p:spPr>
          <a:xfrm>
            <a:off x="6555493" y="134292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Egyenes összekötő 136"/>
          <p:cNvCxnSpPr/>
          <p:nvPr/>
        </p:nvCxnSpPr>
        <p:spPr>
          <a:xfrm>
            <a:off x="6357056" y="168731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Egyenes összekötő 137"/>
          <p:cNvCxnSpPr/>
          <p:nvPr/>
        </p:nvCxnSpPr>
        <p:spPr>
          <a:xfrm rot="-3600000">
            <a:off x="7598411" y="245238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Egyenes összekötő 138"/>
          <p:cNvCxnSpPr/>
          <p:nvPr/>
        </p:nvCxnSpPr>
        <p:spPr>
          <a:xfrm rot="-3600000">
            <a:off x="6509006" y="159372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Egyenes összekötő 139"/>
          <p:cNvCxnSpPr/>
          <p:nvPr/>
        </p:nvCxnSpPr>
        <p:spPr>
          <a:xfrm rot="3600000">
            <a:off x="7605505" y="262248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Egyenes összekötő 140"/>
          <p:cNvCxnSpPr/>
          <p:nvPr/>
        </p:nvCxnSpPr>
        <p:spPr>
          <a:xfrm rot="3600000">
            <a:off x="7393881" y="226162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2" name="Egyenes összekötő 141"/>
          <p:cNvCxnSpPr/>
          <p:nvPr/>
        </p:nvCxnSpPr>
        <p:spPr>
          <a:xfrm>
            <a:off x="7535679" y="236020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Egyenes összekötő 142"/>
          <p:cNvCxnSpPr/>
          <p:nvPr/>
        </p:nvCxnSpPr>
        <p:spPr>
          <a:xfrm>
            <a:off x="7760415" y="271938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4" name="Egyenes összekötő 143"/>
          <p:cNvCxnSpPr/>
          <p:nvPr/>
        </p:nvCxnSpPr>
        <p:spPr>
          <a:xfrm rot="3600000">
            <a:off x="8297949" y="244592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Egyenes összekötő 144"/>
          <p:cNvCxnSpPr/>
          <p:nvPr/>
        </p:nvCxnSpPr>
        <p:spPr>
          <a:xfrm rot="-3600000">
            <a:off x="8299374" y="263038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6" name="Egyenes összekötő 145"/>
          <p:cNvCxnSpPr/>
          <p:nvPr/>
        </p:nvCxnSpPr>
        <p:spPr>
          <a:xfrm rot="3600000">
            <a:off x="8018470" y="262467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Egyenes összekötő 146"/>
          <p:cNvCxnSpPr/>
          <p:nvPr/>
        </p:nvCxnSpPr>
        <p:spPr>
          <a:xfrm rot="-3600000">
            <a:off x="7920159" y="263288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Egyenes összekötő 147"/>
          <p:cNvCxnSpPr/>
          <p:nvPr/>
        </p:nvCxnSpPr>
        <p:spPr>
          <a:xfrm>
            <a:off x="8364048" y="235005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9" name="Egyenes összekötő 148"/>
          <p:cNvCxnSpPr/>
          <p:nvPr/>
        </p:nvCxnSpPr>
        <p:spPr>
          <a:xfrm>
            <a:off x="8155531" y="272813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0" name="Egyenes összekötő 149"/>
          <p:cNvCxnSpPr/>
          <p:nvPr/>
        </p:nvCxnSpPr>
        <p:spPr>
          <a:xfrm rot="-3600000">
            <a:off x="8812808" y="244224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1" name="Egyenes összekötő 150"/>
          <p:cNvCxnSpPr/>
          <p:nvPr/>
        </p:nvCxnSpPr>
        <p:spPr>
          <a:xfrm rot="-3600000">
            <a:off x="8509968" y="225874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2" name="Egyenes összekötő 151"/>
          <p:cNvCxnSpPr/>
          <p:nvPr/>
        </p:nvCxnSpPr>
        <p:spPr>
          <a:xfrm rot="3600000">
            <a:off x="8819902" y="261233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Egyenes összekötő 152"/>
          <p:cNvCxnSpPr/>
          <p:nvPr/>
        </p:nvCxnSpPr>
        <p:spPr>
          <a:xfrm rot="3600000">
            <a:off x="8608278" y="225147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4" name="Egyenes összekötő 153"/>
          <p:cNvCxnSpPr/>
          <p:nvPr/>
        </p:nvCxnSpPr>
        <p:spPr>
          <a:xfrm>
            <a:off x="8750076" y="235005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5" name="Egyenes összekötő 154"/>
          <p:cNvCxnSpPr/>
          <p:nvPr/>
        </p:nvCxnSpPr>
        <p:spPr>
          <a:xfrm rot="-3600000">
            <a:off x="6371906" y="3159606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Egyenes összekötő 155"/>
          <p:cNvCxnSpPr/>
          <p:nvPr/>
        </p:nvCxnSpPr>
        <p:spPr>
          <a:xfrm flipH="1" flipV="1">
            <a:off x="5956836" y="3438653"/>
            <a:ext cx="261380" cy="51675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7" name="Egyenes összekötő 156"/>
          <p:cNvCxnSpPr/>
          <p:nvPr/>
        </p:nvCxnSpPr>
        <p:spPr>
          <a:xfrm rot="3600000">
            <a:off x="6687965" y="3162242"/>
            <a:ext cx="618457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8" name="Egyenes összekötő 157"/>
          <p:cNvCxnSpPr/>
          <p:nvPr/>
        </p:nvCxnSpPr>
        <p:spPr>
          <a:xfrm flipH="1">
            <a:off x="7445613" y="3427406"/>
            <a:ext cx="314802" cy="51499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9" name="Egyenes összekötő 158"/>
          <p:cNvCxnSpPr/>
          <p:nvPr/>
        </p:nvCxnSpPr>
        <p:spPr>
          <a:xfrm rot="3600000">
            <a:off x="7009134" y="160286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0" name="Egyenes összekötő 159"/>
          <p:cNvCxnSpPr/>
          <p:nvPr/>
        </p:nvCxnSpPr>
        <p:spPr>
          <a:xfrm rot="3600000">
            <a:off x="6801208" y="125759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Egyenes összekötő 160"/>
          <p:cNvCxnSpPr/>
          <p:nvPr/>
        </p:nvCxnSpPr>
        <p:spPr>
          <a:xfrm rot="-3600000">
            <a:off x="7401777" y="212478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2" name="Egyenes összekötő 161"/>
          <p:cNvCxnSpPr/>
          <p:nvPr/>
        </p:nvCxnSpPr>
        <p:spPr>
          <a:xfrm rot="-3600000">
            <a:off x="7597754" y="178531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Egyenes összekötő 162"/>
          <p:cNvCxnSpPr/>
          <p:nvPr/>
        </p:nvCxnSpPr>
        <p:spPr>
          <a:xfrm rot="-3600000">
            <a:off x="7303722" y="160446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Egyenes összekötő nyíllal 14"/>
          <p:cNvCxnSpPr/>
          <p:nvPr/>
        </p:nvCxnSpPr>
        <p:spPr>
          <a:xfrm>
            <a:off x="4107843" y="4462262"/>
            <a:ext cx="241078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Egyenes összekötő 163"/>
          <p:cNvCxnSpPr/>
          <p:nvPr/>
        </p:nvCxnSpPr>
        <p:spPr>
          <a:xfrm>
            <a:off x="5972244" y="3425598"/>
            <a:ext cx="545314" cy="1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5" name="Egyenes összekötő 164"/>
          <p:cNvCxnSpPr/>
          <p:nvPr/>
        </p:nvCxnSpPr>
        <p:spPr>
          <a:xfrm>
            <a:off x="7158722" y="3424432"/>
            <a:ext cx="598589" cy="116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61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Fraktálok - függvények 5 a.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5606486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Háromszög(8):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8* 8*8*4*4*4*4*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Fordulj </a:t>
            </a:r>
            <a:r>
              <a:rPr lang="hu-HU" sz="1050" b="1" dirty="0" smtClean="0">
                <a:solidFill>
                  <a:schemeClr val="accent3"/>
                </a:solidFill>
              </a:rPr>
              <a:t>balra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Húzz vonalat </a:t>
            </a:r>
            <a:r>
              <a:rPr lang="hu-HU" sz="1050" b="1" dirty="0" smtClean="0">
                <a:solidFill>
                  <a:schemeClr val="accent3"/>
                </a:solidFill>
              </a:rPr>
              <a:t>hátra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31" name="Tartalom helye 3"/>
          <p:cNvSpPr txBox="1">
            <a:spLocks/>
          </p:cNvSpPr>
          <p:nvPr/>
        </p:nvSpPr>
        <p:spPr>
          <a:xfrm>
            <a:off x="560266" y="865299"/>
            <a:ext cx="3318745" cy="2145320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smtClean="0"/>
              <a:t>A lenti kódsor egy rajzot rejt. Keress ismétlődő szakaszokat a kódsorban, és </a:t>
            </a:r>
            <a:r>
              <a:rPr lang="hu-HU" sz="1200" dirty="0" err="1" smtClean="0"/>
              <a:t>rövidítsd</a:t>
            </a:r>
            <a:r>
              <a:rPr lang="hu-HU" sz="1200" dirty="0" smtClean="0"/>
              <a:t> le a kódot! A rövidített kódot írd le a következő sorba!</a:t>
            </a:r>
          </a:p>
          <a:p>
            <a:r>
              <a:rPr lang="hu-HU" sz="1200" dirty="0" smtClean="0"/>
              <a:t>A kijelölt ponttól a fekete nyíl irányában indulva rajzold meg a kódsor mögé rejtett ábrát! Rajzolás közben csak a rácsvonalak mentén haladhatsz, 1 </a:t>
            </a:r>
            <a:r>
              <a:rPr lang="hu-HU" sz="1200" dirty="0">
                <a:sym typeface="Wingdings" panose="05000000000000000000" pitchFamily="2" charset="2"/>
              </a:rPr>
              <a:t> vagy </a:t>
            </a:r>
            <a:r>
              <a:rPr lang="hu-HU" sz="1200" dirty="0" smtClean="0">
                <a:sym typeface="Wingdings" panose="05000000000000000000" pitchFamily="2" charset="2"/>
              </a:rPr>
              <a:t> </a:t>
            </a:r>
            <a:r>
              <a:rPr lang="hu-HU" sz="1200" dirty="0" smtClean="0"/>
              <a:t>nyíl 1 lépést jelent, 1 </a:t>
            </a:r>
            <a:r>
              <a:rPr lang="hu-HU" sz="1200" dirty="0">
                <a:sym typeface="Wingdings" panose="05000000000000000000" pitchFamily="2" charset="2"/>
              </a:rPr>
              <a:t> vagy  nyíl pedig azt jelenti, hogy jobbra vagy balra fordulj el a következő rácsvonalig, és ott folytasd a </a:t>
            </a:r>
            <a:r>
              <a:rPr lang="hu-HU" sz="1200" dirty="0" smtClean="0">
                <a:sym typeface="Wingdings" panose="05000000000000000000" pitchFamily="2" charset="2"/>
              </a:rPr>
              <a:t>rajzolást!</a:t>
            </a:r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15" name="Egyenes összekötő nyíllal 14"/>
          <p:cNvCxnSpPr/>
          <p:nvPr/>
        </p:nvCxnSpPr>
        <p:spPr>
          <a:xfrm flipV="1">
            <a:off x="4932893" y="3531269"/>
            <a:ext cx="145883" cy="23873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846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26997482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Fordulj </a:t>
            </a:r>
            <a:r>
              <a:rPr lang="hu-HU" sz="1050" b="1" dirty="0" smtClean="0">
                <a:solidFill>
                  <a:schemeClr val="accent3"/>
                </a:solidFill>
              </a:rPr>
              <a:t>balra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Húzz vonalat </a:t>
            </a:r>
            <a:r>
              <a:rPr lang="hu-HU" sz="1050" b="1" dirty="0" smtClean="0">
                <a:solidFill>
                  <a:schemeClr val="accent3"/>
                </a:solidFill>
              </a:rPr>
              <a:t>hátra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78" name="Egyenes összekötő 77"/>
          <p:cNvCxnSpPr/>
          <p:nvPr/>
        </p:nvCxnSpPr>
        <p:spPr>
          <a:xfrm rot="-60000">
            <a:off x="4932903" y="3777025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 rot="-3660000">
            <a:off x="4747592" y="3423141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 rot="3540000">
            <a:off x="5142959" y="3427670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rot="-60000">
            <a:off x="5344545" y="3066768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rot="-3660000">
            <a:off x="5159234" y="2712884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 rot="3540000">
            <a:off x="5554601" y="2717413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 rot="-60000">
            <a:off x="5737629" y="3768638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 rot="-3660000">
            <a:off x="5552318" y="3414754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 rot="3540000">
            <a:off x="5947685" y="3419283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artalom helye 3"/>
          <p:cNvSpPr txBox="1">
            <a:spLocks/>
          </p:cNvSpPr>
          <p:nvPr/>
        </p:nvSpPr>
        <p:spPr>
          <a:xfrm>
            <a:off x="681036" y="972433"/>
            <a:ext cx="3324892" cy="2084361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err="1" smtClean="0"/>
              <a:t>Titkosítsd</a:t>
            </a:r>
            <a:r>
              <a:rPr lang="hu-HU" sz="1200" dirty="0" smtClean="0"/>
              <a:t> kódolással a jobb oldalon látható rajzot!</a:t>
            </a:r>
          </a:p>
          <a:p>
            <a:r>
              <a:rPr lang="hu-HU" sz="1200" dirty="0" smtClean="0"/>
              <a:t>A kódok a rajzolás lépéseit mutassák az alábbi nyilak </a:t>
            </a:r>
            <a:r>
              <a:rPr lang="hu-HU" sz="1200" dirty="0" err="1" smtClean="0"/>
              <a:t>segtségével</a:t>
            </a:r>
            <a:r>
              <a:rPr lang="hu-HU" sz="1200" dirty="0" smtClean="0"/>
              <a:t>! A kódolást a rajz fekete nyíllal jelölt pontján és a nyíl irányában kezdd, és nyilakkal jelöld az ábra alatti sorokban, hogy előre vagy hátra kell húzni vonalat a következő rácspontig, vagy el kell fordulni jobbra vagy balra a következő rácsvonalig! Keress ismétlődéseket! Ha tudod, </a:t>
            </a:r>
            <a:r>
              <a:rPr lang="hu-HU" sz="1200" dirty="0" err="1" smtClean="0"/>
              <a:t>rövidítsd</a:t>
            </a:r>
            <a:r>
              <a:rPr lang="hu-HU" sz="1200" dirty="0" smtClean="0"/>
              <a:t> a kódot!</a:t>
            </a:r>
          </a:p>
          <a:p>
            <a:endParaRPr lang="hu-HU" sz="1200" dirty="0"/>
          </a:p>
        </p:txBody>
      </p:sp>
      <p:sp>
        <p:nvSpPr>
          <p:cNvPr id="4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 smtClean="0"/>
              <a:t>Fraktálok - függvények 5 b.</a:t>
            </a:r>
            <a:endParaRPr lang="hu-HU" dirty="0"/>
          </a:p>
        </p:txBody>
      </p:sp>
      <p:cxnSp>
        <p:nvCxnSpPr>
          <p:cNvPr id="43" name="Egyenes összekötő nyíllal 42"/>
          <p:cNvCxnSpPr/>
          <p:nvPr/>
        </p:nvCxnSpPr>
        <p:spPr>
          <a:xfrm flipV="1">
            <a:off x="4932893" y="3531269"/>
            <a:ext cx="145883" cy="23873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8741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Fraktálok - eljárások 1b.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0832463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 smtClean="0">
                          <a:solidFill>
                            <a:schemeClr val="tx1"/>
                          </a:solidFill>
                        </a:rPr>
                        <a:t>6*(</a:t>
                      </a:r>
                      <a:r>
                        <a:rPr lang="hu-HU" sz="1600" b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</a:t>
                      </a:r>
                      <a:r>
                        <a:rPr lang="hu-HU" sz="1600" b="1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)</a:t>
                      </a:r>
                      <a:endParaRPr lang="hu-HU" sz="1600" b="1" dirty="0" smtClean="0"/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83944" y="1111287"/>
            <a:ext cx="3082488" cy="3353406"/>
          </a:xfrm>
          <a:prstGeom prst="rect">
            <a:avLst/>
          </a:prstGeom>
        </p:spPr>
      </p:pic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Fordulj </a:t>
            </a:r>
            <a:r>
              <a:rPr lang="hu-HU" sz="1400" b="1" dirty="0" smtClean="0">
                <a:solidFill>
                  <a:schemeClr val="accent3"/>
                </a:solidFill>
              </a:rPr>
              <a:t>balra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Húzz vonalat </a:t>
            </a:r>
            <a:r>
              <a:rPr lang="hu-HU" sz="1400" b="1" dirty="0" smtClean="0">
                <a:solidFill>
                  <a:schemeClr val="accent3"/>
                </a:solidFill>
              </a:rPr>
              <a:t>hátra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31" name="Tartalom helye 3"/>
          <p:cNvSpPr txBox="1">
            <a:spLocks/>
          </p:cNvSpPr>
          <p:nvPr/>
        </p:nvSpPr>
        <p:spPr>
          <a:xfrm>
            <a:off x="681036" y="972433"/>
            <a:ext cx="5290106" cy="1255513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smtClean="0"/>
              <a:t>A lenti kódsor egy rajzot rejt. Keress ismétlődő szakaszokat a kódsorban, és </a:t>
            </a:r>
            <a:r>
              <a:rPr lang="hu-HU" sz="1200" dirty="0" err="1" smtClean="0"/>
              <a:t>rövidítsd</a:t>
            </a:r>
            <a:r>
              <a:rPr lang="hu-HU" sz="1200" dirty="0" smtClean="0"/>
              <a:t> le a kódot! A rövidített kódot írd le a következő sorba!</a:t>
            </a:r>
          </a:p>
          <a:p>
            <a:r>
              <a:rPr lang="hu-HU" sz="1200" dirty="0" smtClean="0"/>
              <a:t>A kijelölt ponttól a fekete nyíl irányában indulva rajzold meg a kódsor mögé rejtett ábrát! Rajzolás közben csak a rácsvonalak mentén haladhatsz, 1 </a:t>
            </a:r>
            <a:r>
              <a:rPr lang="hu-HU" sz="1200" dirty="0">
                <a:sym typeface="Wingdings" panose="05000000000000000000" pitchFamily="2" charset="2"/>
              </a:rPr>
              <a:t> vagy </a:t>
            </a:r>
            <a:r>
              <a:rPr lang="hu-HU" sz="1200" dirty="0" smtClean="0">
                <a:sym typeface="Wingdings" panose="05000000000000000000" pitchFamily="2" charset="2"/>
              </a:rPr>
              <a:t> </a:t>
            </a:r>
            <a:r>
              <a:rPr lang="hu-HU" sz="1200" dirty="0" smtClean="0"/>
              <a:t>nyíl 1 lépést jelent, 1 </a:t>
            </a:r>
            <a:r>
              <a:rPr lang="hu-HU" sz="1200" dirty="0">
                <a:sym typeface="Wingdings" panose="05000000000000000000" pitchFamily="2" charset="2"/>
              </a:rPr>
              <a:t> vagy  nyíl pedig azt jelenti, hogy jobbra vagy balra fordulj el a következő rácsvonalig, és ott folytasd a </a:t>
            </a:r>
            <a:r>
              <a:rPr lang="hu-HU" sz="1200" dirty="0" smtClean="0">
                <a:sym typeface="Wingdings" panose="05000000000000000000" pitchFamily="2" charset="2"/>
              </a:rPr>
              <a:t>rajzolást!</a:t>
            </a:r>
          </a:p>
        </p:txBody>
      </p:sp>
      <p:cxnSp>
        <p:nvCxnSpPr>
          <p:cNvPr id="32" name="Egyenes összekötő nyíllal 31"/>
          <p:cNvCxnSpPr/>
          <p:nvPr/>
        </p:nvCxnSpPr>
        <p:spPr>
          <a:xfrm flipV="1">
            <a:off x="7142936" y="2583230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228758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02927297"/>
              </p:ext>
            </p:extLst>
          </p:nvPr>
        </p:nvGraphicFramePr>
        <p:xfrm>
          <a:off x="681037" y="4760590"/>
          <a:ext cx="8543925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</a:t>
                      </a:r>
                      <a:endParaRPr lang="hu-HU" sz="1600" dirty="0" smtClean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1. nyíl: Háromszög(8):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8* 8*8*4*4*4*4*</a:t>
                      </a: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 2. nyíl: Háromszög(4)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4* 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Háromszög(4) 4*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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Háromszög(4)</a:t>
                      </a: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Fordulj </a:t>
            </a:r>
            <a:r>
              <a:rPr lang="hu-HU" sz="1050" b="1" dirty="0" smtClean="0">
                <a:solidFill>
                  <a:schemeClr val="accent3"/>
                </a:solidFill>
              </a:rPr>
              <a:t>balra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Húzz vonalat </a:t>
            </a:r>
            <a:r>
              <a:rPr lang="hu-HU" sz="1050" b="1" dirty="0" smtClean="0">
                <a:solidFill>
                  <a:schemeClr val="accent3"/>
                </a:solidFill>
              </a:rPr>
              <a:t>hátra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31" name="Tartalom helye 3"/>
          <p:cNvSpPr txBox="1">
            <a:spLocks/>
          </p:cNvSpPr>
          <p:nvPr/>
        </p:nvSpPr>
        <p:spPr>
          <a:xfrm>
            <a:off x="560266" y="865299"/>
            <a:ext cx="3318745" cy="2145320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smtClean="0"/>
              <a:t>A lenti kódsor egy rajzot rejt. Keress ismétlődő szakaszokat a kódsorban, és </a:t>
            </a:r>
            <a:r>
              <a:rPr lang="hu-HU" sz="1200" dirty="0" err="1" smtClean="0"/>
              <a:t>rövidítsd</a:t>
            </a:r>
            <a:r>
              <a:rPr lang="hu-HU" sz="1200" dirty="0" smtClean="0"/>
              <a:t> le a kódot! A rövidített kódot írd le a következő sorba!</a:t>
            </a:r>
          </a:p>
          <a:p>
            <a:r>
              <a:rPr lang="hu-HU" sz="1200" dirty="0" smtClean="0"/>
              <a:t>A kijelölt ponttól a fekete nyíl irányában indulva rajzold meg a kódsor mögé rejtett ábrát! Rajzolás közben csak a rácsvonalak mentén haladhatsz, 1 </a:t>
            </a:r>
            <a:r>
              <a:rPr lang="hu-HU" sz="1200" dirty="0">
                <a:sym typeface="Wingdings" panose="05000000000000000000" pitchFamily="2" charset="2"/>
              </a:rPr>
              <a:t> vagy </a:t>
            </a:r>
            <a:r>
              <a:rPr lang="hu-HU" sz="1200" dirty="0" smtClean="0">
                <a:sym typeface="Wingdings" panose="05000000000000000000" pitchFamily="2" charset="2"/>
              </a:rPr>
              <a:t> </a:t>
            </a:r>
            <a:r>
              <a:rPr lang="hu-HU" sz="1200" dirty="0" smtClean="0"/>
              <a:t>nyíl 1 lépést jelent, 1 </a:t>
            </a:r>
            <a:r>
              <a:rPr lang="hu-HU" sz="1200" dirty="0">
                <a:sym typeface="Wingdings" panose="05000000000000000000" pitchFamily="2" charset="2"/>
              </a:rPr>
              <a:t> vagy  nyíl pedig azt jelenti, hogy jobbra vagy balra fordulj el a következő rácsvonalig, és ott folytasd a </a:t>
            </a:r>
            <a:r>
              <a:rPr lang="hu-HU" sz="1200" dirty="0" smtClean="0">
                <a:sym typeface="Wingdings" panose="05000000000000000000" pitchFamily="2" charset="2"/>
              </a:rPr>
              <a:t>rajzolást!</a:t>
            </a:r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sp>
        <p:nvSpPr>
          <p:cNvPr id="58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 smtClean="0"/>
              <a:t>Fraktálok - függvények 5 c.</a:t>
            </a:r>
            <a:endParaRPr lang="hu-HU" dirty="0"/>
          </a:p>
        </p:txBody>
      </p:sp>
      <p:cxnSp>
        <p:nvCxnSpPr>
          <p:cNvPr id="59" name="Egyenes összekötő nyíllal 58"/>
          <p:cNvCxnSpPr/>
          <p:nvPr/>
        </p:nvCxnSpPr>
        <p:spPr>
          <a:xfrm flipV="1">
            <a:off x="4932893" y="3531269"/>
            <a:ext cx="145883" cy="23873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gyenes összekötő nyíllal 59"/>
          <p:cNvCxnSpPr/>
          <p:nvPr/>
        </p:nvCxnSpPr>
        <p:spPr>
          <a:xfrm flipV="1">
            <a:off x="7365488" y="3519043"/>
            <a:ext cx="145883" cy="23873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zövegdoboz 14"/>
          <p:cNvSpPr txBox="1"/>
          <p:nvPr/>
        </p:nvSpPr>
        <p:spPr>
          <a:xfrm>
            <a:off x="4638101" y="3658227"/>
            <a:ext cx="356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 smtClean="0"/>
              <a:t>1.</a:t>
            </a:r>
            <a:endParaRPr lang="hu-HU" sz="1600" b="1" dirty="0"/>
          </a:p>
        </p:txBody>
      </p:sp>
      <p:sp>
        <p:nvSpPr>
          <p:cNvPr id="61" name="Szövegdoboz 60"/>
          <p:cNvSpPr txBox="1"/>
          <p:nvPr/>
        </p:nvSpPr>
        <p:spPr>
          <a:xfrm>
            <a:off x="7040011" y="3601915"/>
            <a:ext cx="356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2</a:t>
            </a:r>
            <a:r>
              <a:rPr lang="hu-HU" sz="1600" b="1" dirty="0" smtClean="0"/>
              <a:t>.</a:t>
            </a:r>
            <a:endParaRPr lang="hu-HU" sz="1600" b="1" dirty="0"/>
          </a:p>
        </p:txBody>
      </p:sp>
    </p:spTree>
    <p:extLst>
      <p:ext uri="{BB962C8B-B14F-4D97-AF65-F5344CB8AC3E}">
        <p14:creationId xmlns:p14="http://schemas.microsoft.com/office/powerpoint/2010/main" val="7537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52620302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509833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Fordulj </a:t>
            </a:r>
            <a:r>
              <a:rPr lang="hu-HU" sz="1050" b="1" dirty="0" smtClean="0">
                <a:solidFill>
                  <a:schemeClr val="accent3"/>
                </a:solidFill>
              </a:rPr>
              <a:t>balra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Húzz vonalat </a:t>
            </a:r>
            <a:r>
              <a:rPr lang="hu-HU" sz="1050" b="1" dirty="0" smtClean="0">
                <a:solidFill>
                  <a:schemeClr val="accent3"/>
                </a:solidFill>
              </a:rPr>
              <a:t>hátra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75" name="Egyenes összekötő 74"/>
          <p:cNvCxnSpPr/>
          <p:nvPr/>
        </p:nvCxnSpPr>
        <p:spPr>
          <a:xfrm>
            <a:off x="7957275" y="2708999"/>
            <a:ext cx="411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gyenes összekötő 76"/>
          <p:cNvCxnSpPr/>
          <p:nvPr/>
        </p:nvCxnSpPr>
        <p:spPr>
          <a:xfrm flipV="1">
            <a:off x="8170215" y="2729092"/>
            <a:ext cx="193730" cy="31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gyenes összekötő 77"/>
          <p:cNvCxnSpPr/>
          <p:nvPr/>
        </p:nvCxnSpPr>
        <p:spPr>
          <a:xfrm rot="-60000">
            <a:off x="4932903" y="3777025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gyenes összekötő 78"/>
          <p:cNvCxnSpPr/>
          <p:nvPr/>
        </p:nvCxnSpPr>
        <p:spPr>
          <a:xfrm>
            <a:off x="7961746" y="2705950"/>
            <a:ext cx="190051" cy="353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 rot="-3660000">
            <a:off x="4747592" y="3423141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 rot="3540000">
            <a:off x="5142959" y="3427670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rot="-60000">
            <a:off x="5344545" y="3066768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rot="-3660000">
            <a:off x="5159234" y="2712884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 rot="3540000">
            <a:off x="5554601" y="2717413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 rot="-60000">
            <a:off x="5737629" y="3768638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 rot="-3660000">
            <a:off x="5552318" y="3414754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 rot="3540000">
            <a:off x="5947685" y="3419283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 rot="-60000">
            <a:off x="7347081" y="3766341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 rot="-3660000">
            <a:off x="7161770" y="3412457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 rot="3540000">
            <a:off x="7557137" y="3416986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/>
          <p:nvPr/>
        </p:nvCxnSpPr>
        <p:spPr>
          <a:xfrm rot="-60000">
            <a:off x="7758723" y="3056084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45"/>
          <p:cNvCxnSpPr/>
          <p:nvPr/>
        </p:nvCxnSpPr>
        <p:spPr>
          <a:xfrm rot="-3660000">
            <a:off x="7573412" y="2702200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gyenes összekötő 46"/>
          <p:cNvCxnSpPr/>
          <p:nvPr/>
        </p:nvCxnSpPr>
        <p:spPr>
          <a:xfrm rot="3540000">
            <a:off x="7968779" y="2706729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gyenes összekötő 47"/>
          <p:cNvCxnSpPr/>
          <p:nvPr/>
        </p:nvCxnSpPr>
        <p:spPr>
          <a:xfrm rot="-60000">
            <a:off x="8151807" y="3757954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gyenes összekötő 48"/>
          <p:cNvCxnSpPr/>
          <p:nvPr/>
        </p:nvCxnSpPr>
        <p:spPr>
          <a:xfrm rot="-3660000">
            <a:off x="7966496" y="3404070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gyenes összekötő 49"/>
          <p:cNvCxnSpPr/>
          <p:nvPr/>
        </p:nvCxnSpPr>
        <p:spPr>
          <a:xfrm rot="3540000">
            <a:off x="8361863" y="3408599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gyenes összekötő 50"/>
          <p:cNvCxnSpPr/>
          <p:nvPr/>
        </p:nvCxnSpPr>
        <p:spPr>
          <a:xfrm>
            <a:off x="7555239" y="3398655"/>
            <a:ext cx="411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gyenes összekötő 51"/>
          <p:cNvCxnSpPr/>
          <p:nvPr/>
        </p:nvCxnSpPr>
        <p:spPr>
          <a:xfrm>
            <a:off x="8357652" y="3398655"/>
            <a:ext cx="411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gyenes összekötő 52"/>
          <p:cNvCxnSpPr/>
          <p:nvPr/>
        </p:nvCxnSpPr>
        <p:spPr>
          <a:xfrm>
            <a:off x="7566754" y="3398618"/>
            <a:ext cx="190051" cy="353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gyenes összekötő 53"/>
          <p:cNvCxnSpPr/>
          <p:nvPr/>
        </p:nvCxnSpPr>
        <p:spPr>
          <a:xfrm>
            <a:off x="8373857" y="3404499"/>
            <a:ext cx="190051" cy="353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gyenes összekötő 54"/>
          <p:cNvCxnSpPr/>
          <p:nvPr/>
        </p:nvCxnSpPr>
        <p:spPr>
          <a:xfrm flipV="1">
            <a:off x="7756601" y="3413409"/>
            <a:ext cx="193730" cy="31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gyenes összekötő 55"/>
          <p:cNvCxnSpPr/>
          <p:nvPr/>
        </p:nvCxnSpPr>
        <p:spPr>
          <a:xfrm flipV="1">
            <a:off x="8567483" y="3435305"/>
            <a:ext cx="193730" cy="31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1038" y="365128"/>
            <a:ext cx="8543925" cy="450262"/>
          </a:xfrm>
        </p:spPr>
        <p:txBody>
          <a:bodyPr/>
          <a:lstStyle/>
          <a:p>
            <a:r>
              <a:rPr lang="hu-HU" dirty="0" smtClean="0"/>
              <a:t>Fraktálok - függvények 5 d.</a:t>
            </a:r>
            <a:endParaRPr lang="hu-HU" dirty="0"/>
          </a:p>
        </p:txBody>
      </p:sp>
      <p:cxnSp>
        <p:nvCxnSpPr>
          <p:cNvPr id="59" name="Egyenes összekötő nyíllal 58"/>
          <p:cNvCxnSpPr/>
          <p:nvPr/>
        </p:nvCxnSpPr>
        <p:spPr>
          <a:xfrm flipV="1">
            <a:off x="4932893" y="3531269"/>
            <a:ext cx="145883" cy="23873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gyenes összekötő nyíllal 59"/>
          <p:cNvCxnSpPr/>
          <p:nvPr/>
        </p:nvCxnSpPr>
        <p:spPr>
          <a:xfrm flipV="1">
            <a:off x="7365488" y="3519043"/>
            <a:ext cx="145883" cy="23873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Szövegdoboz 14"/>
          <p:cNvSpPr txBox="1"/>
          <p:nvPr/>
        </p:nvSpPr>
        <p:spPr>
          <a:xfrm>
            <a:off x="4638101" y="3658227"/>
            <a:ext cx="356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 smtClean="0"/>
              <a:t>1.</a:t>
            </a:r>
            <a:endParaRPr lang="hu-HU" sz="1600" b="1" dirty="0"/>
          </a:p>
        </p:txBody>
      </p:sp>
      <p:sp>
        <p:nvSpPr>
          <p:cNvPr id="61" name="Szövegdoboz 60"/>
          <p:cNvSpPr txBox="1"/>
          <p:nvPr/>
        </p:nvSpPr>
        <p:spPr>
          <a:xfrm>
            <a:off x="7040011" y="3601915"/>
            <a:ext cx="356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2</a:t>
            </a:r>
            <a:r>
              <a:rPr lang="hu-HU" sz="1600" b="1" dirty="0" smtClean="0"/>
              <a:t>.</a:t>
            </a:r>
            <a:endParaRPr lang="hu-HU" sz="1600" b="1" dirty="0"/>
          </a:p>
        </p:txBody>
      </p:sp>
      <p:sp>
        <p:nvSpPr>
          <p:cNvPr id="57" name="Tartalom helye 3"/>
          <p:cNvSpPr txBox="1">
            <a:spLocks/>
          </p:cNvSpPr>
          <p:nvPr/>
        </p:nvSpPr>
        <p:spPr>
          <a:xfrm>
            <a:off x="681036" y="972433"/>
            <a:ext cx="3324892" cy="2084361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err="1" smtClean="0"/>
              <a:t>Titkosítsd</a:t>
            </a:r>
            <a:r>
              <a:rPr lang="hu-HU" sz="1200" dirty="0" smtClean="0"/>
              <a:t> kódolással a jobb oldalon látható rajzot!</a:t>
            </a:r>
          </a:p>
          <a:p>
            <a:r>
              <a:rPr lang="hu-HU" sz="1200" dirty="0" smtClean="0"/>
              <a:t>A kódok a rajzolás lépéseit mutassák az alábbi nyilak </a:t>
            </a:r>
            <a:r>
              <a:rPr lang="hu-HU" sz="1200" dirty="0" err="1" smtClean="0"/>
              <a:t>segtségével</a:t>
            </a:r>
            <a:r>
              <a:rPr lang="hu-HU" sz="1200" dirty="0" smtClean="0"/>
              <a:t>! A kódolást a rajz fekete nyíllal jelölt pontján és a nyíl irányában kezdd, és nyilakkal jelöld az ábra alatti sorokban, hogy előre vagy hátra kell húzni vonalat a következő rácspontig, vagy el kell fordulni jobbra vagy balra a következő rácsvonalig! Keress ismétlődéseket! Használj függvényeket a hasonló alakzatok kódolásához!</a:t>
            </a:r>
          </a:p>
          <a:p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3265842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7811191"/>
              </p:ext>
            </p:extLst>
          </p:nvPr>
        </p:nvGraphicFramePr>
        <p:xfrm>
          <a:off x="681037" y="4760590"/>
          <a:ext cx="8543925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1. nyíl: Szint1: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Háromszög(8):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8* 8*8*4*4*4*4*</a:t>
                      </a: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 2. nyíl: Szint2: Háromszög(4)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4* 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Háromszög(4) 4*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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Háromszög(4)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 3. nyíl: Szint3: Háromszög(2)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2* 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Háromszög(2) 2*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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Háromszög(2)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255757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Fordulj </a:t>
            </a:r>
            <a:r>
              <a:rPr lang="hu-HU" sz="1050" b="1" dirty="0" smtClean="0">
                <a:solidFill>
                  <a:schemeClr val="accent3"/>
                </a:solidFill>
              </a:rPr>
              <a:t>balra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Húzz vonalat </a:t>
            </a:r>
            <a:r>
              <a:rPr lang="hu-HU" sz="1050" b="1" dirty="0" smtClean="0">
                <a:solidFill>
                  <a:schemeClr val="accent3"/>
                </a:solidFill>
              </a:rPr>
              <a:t>hátra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31" name="Tartalom helye 3"/>
          <p:cNvSpPr txBox="1">
            <a:spLocks/>
          </p:cNvSpPr>
          <p:nvPr/>
        </p:nvSpPr>
        <p:spPr>
          <a:xfrm>
            <a:off x="560266" y="865299"/>
            <a:ext cx="3318745" cy="2145320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smtClean="0"/>
              <a:t>A lenti kódsor egy rajzot rejt. Keress ismétlődő szakaszokat a kódsorban, és </a:t>
            </a:r>
            <a:r>
              <a:rPr lang="hu-HU" sz="1200" dirty="0" err="1" smtClean="0"/>
              <a:t>rövidítsd</a:t>
            </a:r>
            <a:r>
              <a:rPr lang="hu-HU" sz="1200" dirty="0" smtClean="0"/>
              <a:t> le a kódot! A rövidített kódot írd le a következő sorba!</a:t>
            </a:r>
          </a:p>
          <a:p>
            <a:r>
              <a:rPr lang="hu-HU" sz="1200" dirty="0" smtClean="0"/>
              <a:t>A kijelölt ponttól a fekete nyíl irányában indulva rajzold meg a kódsor mögé rejtett ábrát! Rajzolás közben csak a rácsvonalak mentén haladhatsz, 1 </a:t>
            </a:r>
            <a:r>
              <a:rPr lang="hu-HU" sz="1200" dirty="0">
                <a:sym typeface="Wingdings" panose="05000000000000000000" pitchFamily="2" charset="2"/>
              </a:rPr>
              <a:t> vagy </a:t>
            </a:r>
            <a:r>
              <a:rPr lang="hu-HU" sz="1200" dirty="0" smtClean="0">
                <a:sym typeface="Wingdings" panose="05000000000000000000" pitchFamily="2" charset="2"/>
              </a:rPr>
              <a:t> </a:t>
            </a:r>
            <a:r>
              <a:rPr lang="hu-HU" sz="1200" dirty="0" smtClean="0"/>
              <a:t>nyíl 1 lépést jelent, 1 </a:t>
            </a:r>
            <a:r>
              <a:rPr lang="hu-HU" sz="1200" dirty="0">
                <a:sym typeface="Wingdings" panose="05000000000000000000" pitchFamily="2" charset="2"/>
              </a:rPr>
              <a:t> vagy  nyíl pedig azt jelenti, hogy jobbra vagy balra fordulj el a következő rácsvonalig, és ott folytasd a </a:t>
            </a:r>
            <a:r>
              <a:rPr lang="hu-HU" sz="1200" dirty="0" smtClean="0">
                <a:sym typeface="Wingdings" panose="05000000000000000000" pitchFamily="2" charset="2"/>
              </a:rPr>
              <a:t>rajzolást!</a:t>
            </a:r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sp>
        <p:nvSpPr>
          <p:cNvPr id="106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 txBox="1">
            <a:spLocks/>
          </p:cNvSpPr>
          <p:nvPr/>
        </p:nvSpPr>
        <p:spPr>
          <a:xfrm>
            <a:off x="560266" y="328429"/>
            <a:ext cx="8543925" cy="4502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smtClean="0"/>
              <a:t>Fraktálok - függvények 5 e.</a:t>
            </a:r>
            <a:endParaRPr lang="hu-HU" dirty="0"/>
          </a:p>
        </p:txBody>
      </p:sp>
      <p:cxnSp>
        <p:nvCxnSpPr>
          <p:cNvPr id="107" name="Egyenes összekötő nyíllal 106"/>
          <p:cNvCxnSpPr/>
          <p:nvPr/>
        </p:nvCxnSpPr>
        <p:spPr>
          <a:xfrm flipV="1">
            <a:off x="4932893" y="3531269"/>
            <a:ext cx="145883" cy="23873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Egyenes összekötő nyíllal 107"/>
          <p:cNvCxnSpPr/>
          <p:nvPr/>
        </p:nvCxnSpPr>
        <p:spPr>
          <a:xfrm flipV="1">
            <a:off x="7365488" y="3519043"/>
            <a:ext cx="145883" cy="23873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Szövegdoboz 108"/>
          <p:cNvSpPr txBox="1"/>
          <p:nvPr/>
        </p:nvSpPr>
        <p:spPr>
          <a:xfrm>
            <a:off x="4638101" y="3658227"/>
            <a:ext cx="356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 smtClean="0"/>
              <a:t>1.</a:t>
            </a:r>
            <a:endParaRPr lang="hu-HU" sz="1600" b="1" dirty="0"/>
          </a:p>
        </p:txBody>
      </p:sp>
      <p:sp>
        <p:nvSpPr>
          <p:cNvPr id="110" name="Szövegdoboz 109"/>
          <p:cNvSpPr txBox="1"/>
          <p:nvPr/>
        </p:nvSpPr>
        <p:spPr>
          <a:xfrm>
            <a:off x="7040011" y="3601915"/>
            <a:ext cx="356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/>
              <a:t>2</a:t>
            </a:r>
            <a:r>
              <a:rPr lang="hu-HU" sz="1600" b="1" dirty="0" smtClean="0"/>
              <a:t>.</a:t>
            </a:r>
            <a:endParaRPr lang="hu-HU" sz="1600" b="1" dirty="0"/>
          </a:p>
        </p:txBody>
      </p:sp>
      <p:sp>
        <p:nvSpPr>
          <p:cNvPr id="112" name="Szövegdoboz 111"/>
          <p:cNvSpPr txBox="1"/>
          <p:nvPr/>
        </p:nvSpPr>
        <p:spPr>
          <a:xfrm>
            <a:off x="5814574" y="2266754"/>
            <a:ext cx="35618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1600" b="1" dirty="0" smtClean="0"/>
              <a:t>3.</a:t>
            </a:r>
            <a:endParaRPr lang="hu-HU" sz="1600" b="1" dirty="0"/>
          </a:p>
        </p:txBody>
      </p:sp>
      <p:cxnSp>
        <p:nvCxnSpPr>
          <p:cNvPr id="113" name="Egyenes összekötő nyíllal 112"/>
          <p:cNvCxnSpPr/>
          <p:nvPr/>
        </p:nvCxnSpPr>
        <p:spPr>
          <a:xfrm flipV="1">
            <a:off x="6264015" y="2316664"/>
            <a:ext cx="145883" cy="23873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78607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4486493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2371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255757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Fordulj </a:t>
            </a:r>
            <a:r>
              <a:rPr lang="hu-HU" sz="1050" b="1" dirty="0" smtClean="0">
                <a:solidFill>
                  <a:schemeClr val="accent3"/>
                </a:solidFill>
              </a:rPr>
              <a:t>balra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Húzz vonalat </a:t>
            </a:r>
            <a:r>
              <a:rPr lang="hu-HU" sz="1050" b="1" dirty="0" smtClean="0">
                <a:solidFill>
                  <a:schemeClr val="accent3"/>
                </a:solidFill>
              </a:rPr>
              <a:t>hátra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75" name="Egyenes összekötő 74"/>
          <p:cNvCxnSpPr/>
          <p:nvPr/>
        </p:nvCxnSpPr>
        <p:spPr>
          <a:xfrm>
            <a:off x="7957275" y="2708999"/>
            <a:ext cx="411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gyenes összekötő 75"/>
          <p:cNvCxnSpPr/>
          <p:nvPr/>
        </p:nvCxnSpPr>
        <p:spPr>
          <a:xfrm rot="3600000">
            <a:off x="7410267" y="229590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gyenes összekötő 76"/>
          <p:cNvCxnSpPr/>
          <p:nvPr/>
        </p:nvCxnSpPr>
        <p:spPr>
          <a:xfrm flipV="1">
            <a:off x="8170215" y="2729092"/>
            <a:ext cx="193730" cy="31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gyenes összekötő 77"/>
          <p:cNvCxnSpPr/>
          <p:nvPr/>
        </p:nvCxnSpPr>
        <p:spPr>
          <a:xfrm rot="-60000">
            <a:off x="4932903" y="3777025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gyenes összekötő 78"/>
          <p:cNvCxnSpPr/>
          <p:nvPr/>
        </p:nvCxnSpPr>
        <p:spPr>
          <a:xfrm>
            <a:off x="7961746" y="2705950"/>
            <a:ext cx="190051" cy="353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gyenes összekötő 79"/>
          <p:cNvCxnSpPr/>
          <p:nvPr/>
        </p:nvCxnSpPr>
        <p:spPr>
          <a:xfrm rot="-3600000">
            <a:off x="7114414" y="161559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 rot="-3660000">
            <a:off x="4747592" y="3423141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 rot="3540000">
            <a:off x="5142959" y="3427670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rot="-60000">
            <a:off x="5344545" y="3066768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rot="-3660000">
            <a:off x="5159234" y="2712884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 rot="3540000">
            <a:off x="5554601" y="2717413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 rot="-60000">
            <a:off x="5737629" y="3768638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 rot="-3660000">
            <a:off x="5552318" y="3414754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 rot="3540000">
            <a:off x="5947685" y="3419283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 rot="-60000">
            <a:off x="7347081" y="3766341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 rot="-3660000">
            <a:off x="7161770" y="3412457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 rot="3540000">
            <a:off x="7557137" y="3416986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/>
          <p:nvPr/>
        </p:nvCxnSpPr>
        <p:spPr>
          <a:xfrm rot="-60000">
            <a:off x="7758723" y="3056084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45"/>
          <p:cNvCxnSpPr/>
          <p:nvPr/>
        </p:nvCxnSpPr>
        <p:spPr>
          <a:xfrm rot="-3660000">
            <a:off x="7573412" y="2702200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gyenes összekötő 46"/>
          <p:cNvCxnSpPr/>
          <p:nvPr/>
        </p:nvCxnSpPr>
        <p:spPr>
          <a:xfrm rot="3540000">
            <a:off x="7968779" y="2706729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gyenes összekötő 47"/>
          <p:cNvCxnSpPr/>
          <p:nvPr/>
        </p:nvCxnSpPr>
        <p:spPr>
          <a:xfrm rot="-60000">
            <a:off x="8151807" y="3757954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gyenes összekötő 48"/>
          <p:cNvCxnSpPr/>
          <p:nvPr/>
        </p:nvCxnSpPr>
        <p:spPr>
          <a:xfrm rot="-3660000">
            <a:off x="7966496" y="3404070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gyenes összekötő 49"/>
          <p:cNvCxnSpPr/>
          <p:nvPr/>
        </p:nvCxnSpPr>
        <p:spPr>
          <a:xfrm rot="3540000">
            <a:off x="8361863" y="3408599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gyenes összekötő 50"/>
          <p:cNvCxnSpPr/>
          <p:nvPr/>
        </p:nvCxnSpPr>
        <p:spPr>
          <a:xfrm>
            <a:off x="7555239" y="3398655"/>
            <a:ext cx="411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gyenes összekötő 51"/>
          <p:cNvCxnSpPr/>
          <p:nvPr/>
        </p:nvCxnSpPr>
        <p:spPr>
          <a:xfrm>
            <a:off x="8357652" y="3398655"/>
            <a:ext cx="411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gyenes összekötő 52"/>
          <p:cNvCxnSpPr/>
          <p:nvPr/>
        </p:nvCxnSpPr>
        <p:spPr>
          <a:xfrm>
            <a:off x="7566754" y="3398618"/>
            <a:ext cx="190051" cy="353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gyenes összekötő 53"/>
          <p:cNvCxnSpPr/>
          <p:nvPr/>
        </p:nvCxnSpPr>
        <p:spPr>
          <a:xfrm>
            <a:off x="8373857" y="3404499"/>
            <a:ext cx="190051" cy="353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gyenes összekötő 54"/>
          <p:cNvCxnSpPr/>
          <p:nvPr/>
        </p:nvCxnSpPr>
        <p:spPr>
          <a:xfrm flipV="1">
            <a:off x="7756601" y="3413409"/>
            <a:ext cx="193730" cy="31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gyenes összekötő 55"/>
          <p:cNvCxnSpPr/>
          <p:nvPr/>
        </p:nvCxnSpPr>
        <p:spPr>
          <a:xfrm flipV="1">
            <a:off x="8567483" y="3435305"/>
            <a:ext cx="193730" cy="31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gyenes összekötő 56"/>
          <p:cNvCxnSpPr/>
          <p:nvPr/>
        </p:nvCxnSpPr>
        <p:spPr>
          <a:xfrm>
            <a:off x="6751060" y="1325585"/>
            <a:ext cx="411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gyenes összekötő 57"/>
          <p:cNvCxnSpPr/>
          <p:nvPr/>
        </p:nvCxnSpPr>
        <p:spPr>
          <a:xfrm flipV="1">
            <a:off x="6964000" y="1345678"/>
            <a:ext cx="193730" cy="31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gyenes összekötő 58"/>
          <p:cNvCxnSpPr/>
          <p:nvPr/>
        </p:nvCxnSpPr>
        <p:spPr>
          <a:xfrm>
            <a:off x="6755531" y="1322536"/>
            <a:ext cx="190051" cy="353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gyenes összekötő 59"/>
          <p:cNvCxnSpPr/>
          <p:nvPr/>
        </p:nvCxnSpPr>
        <p:spPr>
          <a:xfrm rot="-60000">
            <a:off x="6140866" y="2382927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gyenes összekötő 60"/>
          <p:cNvCxnSpPr/>
          <p:nvPr/>
        </p:nvCxnSpPr>
        <p:spPr>
          <a:xfrm rot="-3660000">
            <a:off x="5955555" y="2029043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gyenes összekötő 61"/>
          <p:cNvCxnSpPr/>
          <p:nvPr/>
        </p:nvCxnSpPr>
        <p:spPr>
          <a:xfrm rot="3540000">
            <a:off x="6350922" y="2033572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gyenes összekötő 62"/>
          <p:cNvCxnSpPr/>
          <p:nvPr/>
        </p:nvCxnSpPr>
        <p:spPr>
          <a:xfrm rot="-60000">
            <a:off x="6552508" y="1672670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gyenes összekötő 63"/>
          <p:cNvCxnSpPr/>
          <p:nvPr/>
        </p:nvCxnSpPr>
        <p:spPr>
          <a:xfrm rot="-3660000">
            <a:off x="6367197" y="1318786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gyenes összekötő 64"/>
          <p:cNvCxnSpPr/>
          <p:nvPr/>
        </p:nvCxnSpPr>
        <p:spPr>
          <a:xfrm rot="3540000">
            <a:off x="6762564" y="1323315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gyenes összekötő 65"/>
          <p:cNvCxnSpPr/>
          <p:nvPr/>
        </p:nvCxnSpPr>
        <p:spPr>
          <a:xfrm rot="-60000">
            <a:off x="6945592" y="2374540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gyenes összekötő 66"/>
          <p:cNvCxnSpPr/>
          <p:nvPr/>
        </p:nvCxnSpPr>
        <p:spPr>
          <a:xfrm rot="-3660000">
            <a:off x="6760281" y="2020656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gyenes összekötő 67"/>
          <p:cNvCxnSpPr/>
          <p:nvPr/>
        </p:nvCxnSpPr>
        <p:spPr>
          <a:xfrm rot="3540000">
            <a:off x="7155648" y="2025185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gyenes összekötő 68"/>
          <p:cNvCxnSpPr/>
          <p:nvPr/>
        </p:nvCxnSpPr>
        <p:spPr>
          <a:xfrm>
            <a:off x="6339486" y="2029064"/>
            <a:ext cx="411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gyenes összekötő 69"/>
          <p:cNvCxnSpPr/>
          <p:nvPr/>
        </p:nvCxnSpPr>
        <p:spPr>
          <a:xfrm>
            <a:off x="7159702" y="2028381"/>
            <a:ext cx="411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gyenes összekötő 70"/>
          <p:cNvCxnSpPr/>
          <p:nvPr/>
        </p:nvCxnSpPr>
        <p:spPr>
          <a:xfrm>
            <a:off x="6346923" y="2028381"/>
            <a:ext cx="190051" cy="353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gyenes összekötő 71"/>
          <p:cNvCxnSpPr/>
          <p:nvPr/>
        </p:nvCxnSpPr>
        <p:spPr>
          <a:xfrm>
            <a:off x="7167642" y="2021085"/>
            <a:ext cx="190051" cy="353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gyenes összekötő 72"/>
          <p:cNvCxnSpPr/>
          <p:nvPr/>
        </p:nvCxnSpPr>
        <p:spPr>
          <a:xfrm flipV="1">
            <a:off x="6550386" y="2029995"/>
            <a:ext cx="193730" cy="31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gyenes összekötő 73"/>
          <p:cNvCxnSpPr/>
          <p:nvPr/>
        </p:nvCxnSpPr>
        <p:spPr>
          <a:xfrm flipV="1">
            <a:off x="7361268" y="2051891"/>
            <a:ext cx="193730" cy="31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gyenes összekötő 80"/>
          <p:cNvCxnSpPr/>
          <p:nvPr/>
        </p:nvCxnSpPr>
        <p:spPr>
          <a:xfrm rot="3600000">
            <a:off x="7016402" y="159826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gyenes összekötő 81"/>
          <p:cNvCxnSpPr/>
          <p:nvPr/>
        </p:nvCxnSpPr>
        <p:spPr>
          <a:xfrm rot="3600000">
            <a:off x="6807291" y="125596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gyenes összekötő 82"/>
          <p:cNvCxnSpPr/>
          <p:nvPr/>
        </p:nvCxnSpPr>
        <p:spPr>
          <a:xfrm rot="3600000">
            <a:off x="6591469" y="160418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gyenes összekötő 83"/>
          <p:cNvCxnSpPr/>
          <p:nvPr/>
        </p:nvCxnSpPr>
        <p:spPr>
          <a:xfrm rot="-3600000">
            <a:off x="6294413" y="229191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gyenes összekötő 84"/>
          <p:cNvCxnSpPr/>
          <p:nvPr/>
        </p:nvCxnSpPr>
        <p:spPr>
          <a:xfrm rot="-3600000">
            <a:off x="7309740" y="193772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gyenes összekötő 85"/>
          <p:cNvCxnSpPr/>
          <p:nvPr/>
        </p:nvCxnSpPr>
        <p:spPr>
          <a:xfrm rot="-3600000">
            <a:off x="7112889" y="228786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Egyenes összekötő 86"/>
          <p:cNvCxnSpPr/>
          <p:nvPr/>
        </p:nvCxnSpPr>
        <p:spPr>
          <a:xfrm rot="-3600000">
            <a:off x="7501802" y="228751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Egyenes összekötő 87"/>
          <p:cNvCxnSpPr/>
          <p:nvPr/>
        </p:nvCxnSpPr>
        <p:spPr>
          <a:xfrm>
            <a:off x="7052789" y="219436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gyenes összekötő 88"/>
          <p:cNvCxnSpPr/>
          <p:nvPr/>
        </p:nvCxnSpPr>
        <p:spPr>
          <a:xfrm>
            <a:off x="7048101" y="150548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Egyenes összekötő 89"/>
          <p:cNvCxnSpPr/>
          <p:nvPr/>
        </p:nvCxnSpPr>
        <p:spPr>
          <a:xfrm>
            <a:off x="6647546" y="150752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gyenes összekötő 90"/>
          <p:cNvCxnSpPr/>
          <p:nvPr/>
        </p:nvCxnSpPr>
        <p:spPr>
          <a:xfrm>
            <a:off x="6838320" y="115770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gyenes összekötő 91"/>
          <p:cNvCxnSpPr/>
          <p:nvPr/>
        </p:nvCxnSpPr>
        <p:spPr>
          <a:xfrm>
            <a:off x="7457653" y="219523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gyenes összekötő 92"/>
          <p:cNvCxnSpPr/>
          <p:nvPr/>
        </p:nvCxnSpPr>
        <p:spPr>
          <a:xfrm>
            <a:off x="6629138" y="221790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gyenes összekötő 93"/>
          <p:cNvCxnSpPr/>
          <p:nvPr/>
        </p:nvCxnSpPr>
        <p:spPr>
          <a:xfrm>
            <a:off x="6235823" y="221712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gyenes összekötő 94"/>
          <p:cNvCxnSpPr/>
          <p:nvPr/>
        </p:nvCxnSpPr>
        <p:spPr>
          <a:xfrm>
            <a:off x="7252128" y="186104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gyenes összekötő 95"/>
          <p:cNvCxnSpPr/>
          <p:nvPr/>
        </p:nvCxnSpPr>
        <p:spPr>
          <a:xfrm>
            <a:off x="6437389" y="186808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gyenes összekötő 96"/>
          <p:cNvCxnSpPr/>
          <p:nvPr/>
        </p:nvCxnSpPr>
        <p:spPr>
          <a:xfrm rot="3600000">
            <a:off x="7004989" y="228271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gyenes összekötő 97"/>
          <p:cNvCxnSpPr/>
          <p:nvPr/>
        </p:nvCxnSpPr>
        <p:spPr>
          <a:xfrm rot="3600000">
            <a:off x="7215897" y="195961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gyenes összekötő 98"/>
          <p:cNvCxnSpPr/>
          <p:nvPr/>
        </p:nvCxnSpPr>
        <p:spPr>
          <a:xfrm rot="3600000">
            <a:off x="6597134" y="230379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Egyenes összekötő 99"/>
          <p:cNvCxnSpPr/>
          <p:nvPr/>
        </p:nvCxnSpPr>
        <p:spPr>
          <a:xfrm rot="3600000">
            <a:off x="6204476" y="229651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gyenes összekötő 100"/>
          <p:cNvCxnSpPr/>
          <p:nvPr/>
        </p:nvCxnSpPr>
        <p:spPr>
          <a:xfrm rot="3600000">
            <a:off x="6402119" y="195322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gyenes összekötő 101"/>
          <p:cNvCxnSpPr/>
          <p:nvPr/>
        </p:nvCxnSpPr>
        <p:spPr>
          <a:xfrm rot="-3600000">
            <a:off x="6695412" y="230045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gyenes összekötő 102"/>
          <p:cNvCxnSpPr/>
          <p:nvPr/>
        </p:nvCxnSpPr>
        <p:spPr>
          <a:xfrm rot="-3600000">
            <a:off x="6484918" y="195322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gyenes összekötő 103"/>
          <p:cNvCxnSpPr/>
          <p:nvPr/>
        </p:nvCxnSpPr>
        <p:spPr>
          <a:xfrm rot="-3600000">
            <a:off x="6702044" y="159369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gyenes összekötő 104"/>
          <p:cNvCxnSpPr/>
          <p:nvPr/>
        </p:nvCxnSpPr>
        <p:spPr>
          <a:xfrm rot="-3600000">
            <a:off x="6917473" y="124973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 txBox="1">
            <a:spLocks/>
          </p:cNvSpPr>
          <p:nvPr/>
        </p:nvSpPr>
        <p:spPr>
          <a:xfrm>
            <a:off x="560266" y="328429"/>
            <a:ext cx="8543925" cy="4502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 smtClean="0"/>
              <a:t>Fraktálok - függvények 5 f.</a:t>
            </a:r>
            <a:endParaRPr lang="hu-HU" dirty="0"/>
          </a:p>
        </p:txBody>
      </p:sp>
      <p:sp>
        <p:nvSpPr>
          <p:cNvPr id="107" name="Tartalom helye 3"/>
          <p:cNvSpPr txBox="1">
            <a:spLocks/>
          </p:cNvSpPr>
          <p:nvPr/>
        </p:nvSpPr>
        <p:spPr>
          <a:xfrm>
            <a:off x="681036" y="972433"/>
            <a:ext cx="3324892" cy="2084361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err="1" smtClean="0"/>
              <a:t>Titkosítsd</a:t>
            </a:r>
            <a:r>
              <a:rPr lang="hu-HU" sz="1200" dirty="0" smtClean="0"/>
              <a:t> kódolással a jobb oldalon látható rajzot!</a:t>
            </a:r>
          </a:p>
          <a:p>
            <a:r>
              <a:rPr lang="hu-HU" sz="1200" dirty="0" smtClean="0"/>
              <a:t>A kódok a rajzolás lépéseit mutassák az alábbi nyilak </a:t>
            </a:r>
            <a:r>
              <a:rPr lang="hu-HU" sz="1200" dirty="0" err="1" smtClean="0"/>
              <a:t>segtségével</a:t>
            </a:r>
            <a:r>
              <a:rPr lang="hu-HU" sz="1200" dirty="0" smtClean="0"/>
              <a:t>! A kódolást a rajz fekete nyíllal jelölt pontján és a nyíl irányában kezdd, és nyilakkal jelöld az ábra alatti sorokban, hogy előre vagy hátra kell húzni vonalat a következő rácspontig, vagy el kell fordulni jobbra vagy balra a következő rácsvonalig! Keress ismétlődéseket! Használj függvényeket a hasonló alakzatok kódolásához!</a:t>
            </a:r>
          </a:p>
          <a:p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1385336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7811191"/>
              </p:ext>
            </p:extLst>
          </p:nvPr>
        </p:nvGraphicFramePr>
        <p:xfrm>
          <a:off x="681037" y="4760590"/>
          <a:ext cx="8543925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1. nyíl: Szint1: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Háromszög(8):</a:t>
                      </a:r>
                      <a:r>
                        <a:rPr lang="hu-HU" sz="1600" baseline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8* 8*8*4*4*4*4*</a:t>
                      </a: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 2. nyíl: Szint2: Háromszög(4)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4* 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Háromszög(4) 4*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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Háromszög(4)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 3. nyíl: Szint3: Háromszög(2)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2* 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Háromszög(2) 2*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 </a:t>
                      </a:r>
                      <a:r>
                        <a:rPr lang="hu-HU" sz="1600" dirty="0" smtClean="0">
                          <a:solidFill>
                            <a:schemeClr val="tx1"/>
                          </a:solidFill>
                        </a:rPr>
                        <a:t>Háromszög(2) </a:t>
                      </a:r>
                    </a:p>
                  </a:txBody>
                  <a:tcP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00255757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Fordulj </a:t>
            </a:r>
            <a:r>
              <a:rPr lang="hu-HU" sz="1050" b="1" dirty="0" smtClean="0">
                <a:solidFill>
                  <a:schemeClr val="accent3"/>
                </a:solidFill>
              </a:rPr>
              <a:t>balra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Húzz vonalat </a:t>
            </a:r>
            <a:r>
              <a:rPr lang="hu-HU" sz="1050" b="1" dirty="0" smtClean="0">
                <a:solidFill>
                  <a:schemeClr val="accent3"/>
                </a:solidFill>
              </a:rPr>
              <a:t>hátra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75" name="Egyenes összekötő 74"/>
          <p:cNvCxnSpPr/>
          <p:nvPr/>
        </p:nvCxnSpPr>
        <p:spPr>
          <a:xfrm>
            <a:off x="7957275" y="2708999"/>
            <a:ext cx="411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Egyenes összekötő 75"/>
          <p:cNvCxnSpPr/>
          <p:nvPr/>
        </p:nvCxnSpPr>
        <p:spPr>
          <a:xfrm rot="3600000">
            <a:off x="7410267" y="229590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Egyenes összekötő 76"/>
          <p:cNvCxnSpPr/>
          <p:nvPr/>
        </p:nvCxnSpPr>
        <p:spPr>
          <a:xfrm flipV="1">
            <a:off x="8170215" y="2729092"/>
            <a:ext cx="193730" cy="31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Egyenes összekötő 77"/>
          <p:cNvCxnSpPr/>
          <p:nvPr/>
        </p:nvCxnSpPr>
        <p:spPr>
          <a:xfrm rot="-60000">
            <a:off x="4932903" y="3777025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gyenes összekötő 78"/>
          <p:cNvCxnSpPr/>
          <p:nvPr/>
        </p:nvCxnSpPr>
        <p:spPr>
          <a:xfrm>
            <a:off x="7961746" y="2705950"/>
            <a:ext cx="190051" cy="353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Egyenes összekötő 79"/>
          <p:cNvCxnSpPr/>
          <p:nvPr/>
        </p:nvCxnSpPr>
        <p:spPr>
          <a:xfrm rot="-3600000">
            <a:off x="7114414" y="161559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 rot="-3660000">
            <a:off x="4747592" y="3423141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 rot="3540000">
            <a:off x="5142959" y="3427670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rot="-60000">
            <a:off x="5344545" y="3066768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rot="-3660000">
            <a:off x="5159234" y="2712884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 rot="3540000">
            <a:off x="5554601" y="2717413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 rot="-60000">
            <a:off x="5737629" y="3768638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 rot="-3660000">
            <a:off x="5552318" y="3414754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 rot="3540000">
            <a:off x="5947685" y="3419283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 rot="-60000">
            <a:off x="7347081" y="3766341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 rot="-3660000">
            <a:off x="7161770" y="3412457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 rot="3540000">
            <a:off x="7557137" y="3416986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/>
          <p:nvPr/>
        </p:nvCxnSpPr>
        <p:spPr>
          <a:xfrm rot="-60000">
            <a:off x="7758723" y="3056084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45"/>
          <p:cNvCxnSpPr/>
          <p:nvPr/>
        </p:nvCxnSpPr>
        <p:spPr>
          <a:xfrm rot="-3660000">
            <a:off x="7573412" y="2702200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gyenes összekötő 46"/>
          <p:cNvCxnSpPr/>
          <p:nvPr/>
        </p:nvCxnSpPr>
        <p:spPr>
          <a:xfrm rot="3540000">
            <a:off x="7968779" y="2706729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gyenes összekötő 47"/>
          <p:cNvCxnSpPr/>
          <p:nvPr/>
        </p:nvCxnSpPr>
        <p:spPr>
          <a:xfrm rot="-60000">
            <a:off x="8151807" y="3757954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gyenes összekötő 48"/>
          <p:cNvCxnSpPr/>
          <p:nvPr/>
        </p:nvCxnSpPr>
        <p:spPr>
          <a:xfrm rot="-3660000">
            <a:off x="7966496" y="3404070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gyenes összekötő 49"/>
          <p:cNvCxnSpPr/>
          <p:nvPr/>
        </p:nvCxnSpPr>
        <p:spPr>
          <a:xfrm rot="3540000">
            <a:off x="8361863" y="3408599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gyenes összekötő 50"/>
          <p:cNvCxnSpPr/>
          <p:nvPr/>
        </p:nvCxnSpPr>
        <p:spPr>
          <a:xfrm>
            <a:off x="7555239" y="3398655"/>
            <a:ext cx="411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gyenes összekötő 51"/>
          <p:cNvCxnSpPr/>
          <p:nvPr/>
        </p:nvCxnSpPr>
        <p:spPr>
          <a:xfrm>
            <a:off x="8357652" y="3398655"/>
            <a:ext cx="411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gyenes összekötő 52"/>
          <p:cNvCxnSpPr/>
          <p:nvPr/>
        </p:nvCxnSpPr>
        <p:spPr>
          <a:xfrm>
            <a:off x="7566754" y="3398618"/>
            <a:ext cx="190051" cy="353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gyenes összekötő 53"/>
          <p:cNvCxnSpPr/>
          <p:nvPr/>
        </p:nvCxnSpPr>
        <p:spPr>
          <a:xfrm>
            <a:off x="8373857" y="3404499"/>
            <a:ext cx="190051" cy="353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gyenes összekötő 54"/>
          <p:cNvCxnSpPr/>
          <p:nvPr/>
        </p:nvCxnSpPr>
        <p:spPr>
          <a:xfrm flipV="1">
            <a:off x="7756601" y="3413409"/>
            <a:ext cx="193730" cy="31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gyenes összekötő 55"/>
          <p:cNvCxnSpPr/>
          <p:nvPr/>
        </p:nvCxnSpPr>
        <p:spPr>
          <a:xfrm flipV="1">
            <a:off x="8567483" y="3435305"/>
            <a:ext cx="193730" cy="31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gyenes összekötő 56"/>
          <p:cNvCxnSpPr/>
          <p:nvPr/>
        </p:nvCxnSpPr>
        <p:spPr>
          <a:xfrm>
            <a:off x="6751060" y="1325585"/>
            <a:ext cx="411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gyenes összekötő 57"/>
          <p:cNvCxnSpPr/>
          <p:nvPr/>
        </p:nvCxnSpPr>
        <p:spPr>
          <a:xfrm flipV="1">
            <a:off x="6964000" y="1345678"/>
            <a:ext cx="193730" cy="31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gyenes összekötő 58"/>
          <p:cNvCxnSpPr/>
          <p:nvPr/>
        </p:nvCxnSpPr>
        <p:spPr>
          <a:xfrm>
            <a:off x="6755531" y="1322536"/>
            <a:ext cx="190051" cy="353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gyenes összekötő 59"/>
          <p:cNvCxnSpPr/>
          <p:nvPr/>
        </p:nvCxnSpPr>
        <p:spPr>
          <a:xfrm rot="-60000">
            <a:off x="6140866" y="2382927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gyenes összekötő 60"/>
          <p:cNvCxnSpPr/>
          <p:nvPr/>
        </p:nvCxnSpPr>
        <p:spPr>
          <a:xfrm rot="-3660000">
            <a:off x="5955555" y="2029043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gyenes összekötő 61"/>
          <p:cNvCxnSpPr/>
          <p:nvPr/>
        </p:nvCxnSpPr>
        <p:spPr>
          <a:xfrm rot="3540000">
            <a:off x="6350922" y="2033572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gyenes összekötő 62"/>
          <p:cNvCxnSpPr/>
          <p:nvPr/>
        </p:nvCxnSpPr>
        <p:spPr>
          <a:xfrm rot="-60000">
            <a:off x="6552508" y="1672670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gyenes összekötő 63"/>
          <p:cNvCxnSpPr/>
          <p:nvPr/>
        </p:nvCxnSpPr>
        <p:spPr>
          <a:xfrm rot="-3660000">
            <a:off x="6367197" y="1318786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gyenes összekötő 64"/>
          <p:cNvCxnSpPr/>
          <p:nvPr/>
        </p:nvCxnSpPr>
        <p:spPr>
          <a:xfrm rot="3540000">
            <a:off x="6762564" y="1323315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gyenes összekötő 65"/>
          <p:cNvCxnSpPr/>
          <p:nvPr/>
        </p:nvCxnSpPr>
        <p:spPr>
          <a:xfrm rot="-60000">
            <a:off x="6945592" y="2374540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gyenes összekötő 66"/>
          <p:cNvCxnSpPr/>
          <p:nvPr/>
        </p:nvCxnSpPr>
        <p:spPr>
          <a:xfrm rot="-3660000">
            <a:off x="6760281" y="2020656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gyenes összekötő 67"/>
          <p:cNvCxnSpPr/>
          <p:nvPr/>
        </p:nvCxnSpPr>
        <p:spPr>
          <a:xfrm rot="3540000">
            <a:off x="7155648" y="2025185"/>
            <a:ext cx="804706" cy="816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gyenes összekötő 68"/>
          <p:cNvCxnSpPr/>
          <p:nvPr/>
        </p:nvCxnSpPr>
        <p:spPr>
          <a:xfrm>
            <a:off x="6339486" y="2029064"/>
            <a:ext cx="411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gyenes összekötő 69"/>
          <p:cNvCxnSpPr/>
          <p:nvPr/>
        </p:nvCxnSpPr>
        <p:spPr>
          <a:xfrm>
            <a:off x="7159702" y="2028381"/>
            <a:ext cx="411574" cy="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gyenes összekötő 70"/>
          <p:cNvCxnSpPr/>
          <p:nvPr/>
        </p:nvCxnSpPr>
        <p:spPr>
          <a:xfrm>
            <a:off x="6346923" y="2028381"/>
            <a:ext cx="190051" cy="353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gyenes összekötő 71"/>
          <p:cNvCxnSpPr/>
          <p:nvPr/>
        </p:nvCxnSpPr>
        <p:spPr>
          <a:xfrm>
            <a:off x="7167642" y="2021085"/>
            <a:ext cx="190051" cy="353905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gyenes összekötő 72"/>
          <p:cNvCxnSpPr/>
          <p:nvPr/>
        </p:nvCxnSpPr>
        <p:spPr>
          <a:xfrm flipV="1">
            <a:off x="6550386" y="2029995"/>
            <a:ext cx="193730" cy="31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gyenes összekötő 73"/>
          <p:cNvCxnSpPr/>
          <p:nvPr/>
        </p:nvCxnSpPr>
        <p:spPr>
          <a:xfrm flipV="1">
            <a:off x="7361268" y="2051891"/>
            <a:ext cx="193730" cy="319156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gyenes összekötő 80"/>
          <p:cNvCxnSpPr/>
          <p:nvPr/>
        </p:nvCxnSpPr>
        <p:spPr>
          <a:xfrm rot="3600000">
            <a:off x="7016402" y="159826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gyenes összekötő 81"/>
          <p:cNvCxnSpPr/>
          <p:nvPr/>
        </p:nvCxnSpPr>
        <p:spPr>
          <a:xfrm rot="3600000">
            <a:off x="6807291" y="125596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gyenes összekötő 82"/>
          <p:cNvCxnSpPr/>
          <p:nvPr/>
        </p:nvCxnSpPr>
        <p:spPr>
          <a:xfrm rot="3600000">
            <a:off x="6591469" y="160418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gyenes összekötő 83"/>
          <p:cNvCxnSpPr/>
          <p:nvPr/>
        </p:nvCxnSpPr>
        <p:spPr>
          <a:xfrm rot="-3600000">
            <a:off x="6294413" y="229191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gyenes összekötő 84"/>
          <p:cNvCxnSpPr/>
          <p:nvPr/>
        </p:nvCxnSpPr>
        <p:spPr>
          <a:xfrm rot="-3600000">
            <a:off x="7309740" y="193772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gyenes összekötő 85"/>
          <p:cNvCxnSpPr/>
          <p:nvPr/>
        </p:nvCxnSpPr>
        <p:spPr>
          <a:xfrm rot="-3600000">
            <a:off x="7112889" y="228786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Egyenes összekötő 86"/>
          <p:cNvCxnSpPr/>
          <p:nvPr/>
        </p:nvCxnSpPr>
        <p:spPr>
          <a:xfrm rot="-3600000">
            <a:off x="7501802" y="228751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8" name="Egyenes összekötő 87"/>
          <p:cNvCxnSpPr/>
          <p:nvPr/>
        </p:nvCxnSpPr>
        <p:spPr>
          <a:xfrm>
            <a:off x="7052789" y="219436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Egyenes összekötő 88"/>
          <p:cNvCxnSpPr/>
          <p:nvPr/>
        </p:nvCxnSpPr>
        <p:spPr>
          <a:xfrm>
            <a:off x="7048101" y="150548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Egyenes összekötő 89"/>
          <p:cNvCxnSpPr/>
          <p:nvPr/>
        </p:nvCxnSpPr>
        <p:spPr>
          <a:xfrm>
            <a:off x="6647546" y="150752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Egyenes összekötő 90"/>
          <p:cNvCxnSpPr/>
          <p:nvPr/>
        </p:nvCxnSpPr>
        <p:spPr>
          <a:xfrm>
            <a:off x="6838320" y="115770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Egyenes összekötő 91"/>
          <p:cNvCxnSpPr/>
          <p:nvPr/>
        </p:nvCxnSpPr>
        <p:spPr>
          <a:xfrm>
            <a:off x="7457653" y="219523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Egyenes összekötő 92"/>
          <p:cNvCxnSpPr/>
          <p:nvPr/>
        </p:nvCxnSpPr>
        <p:spPr>
          <a:xfrm>
            <a:off x="6629138" y="221790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Egyenes összekötő 93"/>
          <p:cNvCxnSpPr/>
          <p:nvPr/>
        </p:nvCxnSpPr>
        <p:spPr>
          <a:xfrm>
            <a:off x="6235823" y="221712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Egyenes összekötő 94"/>
          <p:cNvCxnSpPr/>
          <p:nvPr/>
        </p:nvCxnSpPr>
        <p:spPr>
          <a:xfrm>
            <a:off x="7252128" y="186104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Egyenes összekötő 95"/>
          <p:cNvCxnSpPr/>
          <p:nvPr/>
        </p:nvCxnSpPr>
        <p:spPr>
          <a:xfrm>
            <a:off x="6437389" y="186808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Egyenes összekötő 96"/>
          <p:cNvCxnSpPr/>
          <p:nvPr/>
        </p:nvCxnSpPr>
        <p:spPr>
          <a:xfrm rot="3600000">
            <a:off x="7004989" y="228271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Egyenes összekötő 97"/>
          <p:cNvCxnSpPr/>
          <p:nvPr/>
        </p:nvCxnSpPr>
        <p:spPr>
          <a:xfrm rot="3600000">
            <a:off x="7215897" y="195961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Egyenes összekötő 98"/>
          <p:cNvCxnSpPr/>
          <p:nvPr/>
        </p:nvCxnSpPr>
        <p:spPr>
          <a:xfrm rot="3600000">
            <a:off x="6597134" y="230379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Egyenes összekötő 99"/>
          <p:cNvCxnSpPr/>
          <p:nvPr/>
        </p:nvCxnSpPr>
        <p:spPr>
          <a:xfrm rot="3600000">
            <a:off x="6204476" y="229651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Egyenes összekötő 100"/>
          <p:cNvCxnSpPr/>
          <p:nvPr/>
        </p:nvCxnSpPr>
        <p:spPr>
          <a:xfrm rot="3600000">
            <a:off x="6402119" y="195322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gyenes összekötő 101"/>
          <p:cNvCxnSpPr/>
          <p:nvPr/>
        </p:nvCxnSpPr>
        <p:spPr>
          <a:xfrm rot="-3600000">
            <a:off x="6695412" y="230045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" name="Egyenes összekötő 102"/>
          <p:cNvCxnSpPr/>
          <p:nvPr/>
        </p:nvCxnSpPr>
        <p:spPr>
          <a:xfrm rot="-3600000">
            <a:off x="6484918" y="195322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gyenes összekötő 103"/>
          <p:cNvCxnSpPr/>
          <p:nvPr/>
        </p:nvCxnSpPr>
        <p:spPr>
          <a:xfrm rot="-3600000">
            <a:off x="6702044" y="159369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" name="Egyenes összekötő 104"/>
          <p:cNvCxnSpPr/>
          <p:nvPr/>
        </p:nvCxnSpPr>
        <p:spPr>
          <a:xfrm rot="-3600000">
            <a:off x="6917473" y="124973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 txBox="1">
            <a:spLocks/>
          </p:cNvSpPr>
          <p:nvPr/>
        </p:nvSpPr>
        <p:spPr>
          <a:xfrm>
            <a:off x="560266" y="328429"/>
            <a:ext cx="8543925" cy="4502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400" b="1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hu-HU" dirty="0">
                <a:solidFill>
                  <a:srgbClr val="DC8E02"/>
                </a:solidFill>
              </a:rPr>
              <a:t>Fraktálok - </a:t>
            </a:r>
            <a:r>
              <a:rPr lang="hu-HU" dirty="0" smtClean="0">
                <a:solidFill>
                  <a:srgbClr val="DC8E02"/>
                </a:solidFill>
              </a:rPr>
              <a:t>függvények 5. </a:t>
            </a:r>
            <a:r>
              <a:rPr lang="hu-HU" dirty="0">
                <a:solidFill>
                  <a:srgbClr val="DC8E02"/>
                </a:solidFill>
              </a:rPr>
              <a:t>megoldás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19277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Fraktálok - eljárások 1.c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83944" y="1111287"/>
            <a:ext cx="3082488" cy="3353406"/>
          </a:xfrm>
          <a:prstGeom prst="rect">
            <a:avLst/>
          </a:prstGeom>
        </p:spPr>
      </p:pic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Fordulj </a:t>
            </a:r>
            <a:r>
              <a:rPr lang="hu-HU" sz="1400" b="1" dirty="0" smtClean="0">
                <a:solidFill>
                  <a:schemeClr val="accent3"/>
                </a:solidFill>
              </a:rPr>
              <a:t>balra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Húzz vonalat </a:t>
            </a:r>
            <a:r>
              <a:rPr lang="hu-HU" sz="1400" b="1" dirty="0" smtClean="0">
                <a:solidFill>
                  <a:schemeClr val="accent3"/>
                </a:solidFill>
              </a:rPr>
              <a:t>hátra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cxnSp>
        <p:nvCxnSpPr>
          <p:cNvPr id="17" name="Egyenes összekötő 16"/>
          <p:cNvCxnSpPr/>
          <p:nvPr/>
        </p:nvCxnSpPr>
        <p:spPr>
          <a:xfrm>
            <a:off x="7722304" y="1777042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>
            <a:off x="7130036" y="210873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7515270" y="2787990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8130621" y="2451878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7130036" y="2108736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7929338" y="278799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7929338" y="214521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7130036" y="278799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rot="-3600000">
            <a:off x="7048144" y="2624313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rot="-3600000">
            <a:off x="7443460" y="194192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8025782" y="228936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-3600000">
            <a:off x="7636078" y="296187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artalom helye 3"/>
          <p:cNvSpPr txBox="1">
            <a:spLocks/>
          </p:cNvSpPr>
          <p:nvPr/>
        </p:nvSpPr>
        <p:spPr>
          <a:xfrm>
            <a:off x="681036" y="972433"/>
            <a:ext cx="5290106" cy="1302027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err="1" smtClean="0"/>
              <a:t>Titkosítsd</a:t>
            </a:r>
            <a:r>
              <a:rPr lang="hu-HU" sz="1200" dirty="0" smtClean="0"/>
              <a:t> kódolással a jobb oldalon látható rajzot!</a:t>
            </a:r>
          </a:p>
          <a:p>
            <a:r>
              <a:rPr lang="hu-HU" sz="1200" dirty="0" smtClean="0"/>
              <a:t>A kódok a rajzolás lépéseit mutassák az alábbi nyilak </a:t>
            </a:r>
            <a:r>
              <a:rPr lang="hu-HU" sz="1200" dirty="0" smtClean="0"/>
              <a:t>segítségével</a:t>
            </a:r>
            <a:r>
              <a:rPr lang="hu-HU" sz="1200" dirty="0" smtClean="0"/>
              <a:t>! A kódolást a rajz fekete nyíllal jelölt pontján és a nyíl irányában kezdd, és nyilakkal jelöld az ábra alatti sorokban, hogy előre vagy hátra kell húzni vonalat a következő rácspontig, vagy el kell fordulni jobbra vagy balra a következő rácsvonalig! Keress ismétlődéseket! Ha tudod, </a:t>
            </a:r>
            <a:r>
              <a:rPr lang="hu-HU" sz="1200" dirty="0" err="1" smtClean="0"/>
              <a:t>rövidítsd</a:t>
            </a:r>
            <a:r>
              <a:rPr lang="hu-HU" sz="1200" dirty="0" smtClean="0"/>
              <a:t> a kódot!</a:t>
            </a:r>
          </a:p>
          <a:p>
            <a:endParaRPr lang="hu-HU" sz="1200" dirty="0"/>
          </a:p>
        </p:txBody>
      </p:sp>
      <p:cxnSp>
        <p:nvCxnSpPr>
          <p:cNvPr id="32" name="Egyenes összekötő nyíllal 31"/>
          <p:cNvCxnSpPr/>
          <p:nvPr/>
        </p:nvCxnSpPr>
        <p:spPr>
          <a:xfrm flipV="1">
            <a:off x="7142936" y="2583230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25389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DC8E02"/>
                </a:solidFill>
              </a:rPr>
              <a:t>Fraktálok - eljárások 1. megoldás</a:t>
            </a:r>
            <a:endParaRPr lang="hu-HU" dirty="0">
              <a:solidFill>
                <a:srgbClr val="DC8E02"/>
              </a:solidFill>
            </a:endParaRPr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/>
          </p:nvPr>
        </p:nvGraphicFramePr>
        <p:xfrm>
          <a:off x="681037" y="4760590"/>
          <a:ext cx="8543925" cy="1529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     </a:t>
                      </a:r>
                      <a:endParaRPr lang="hu-HU" sz="1600" dirty="0" smtClean="0"/>
                    </a:p>
                    <a:p>
                      <a:endParaRPr lang="hu-HU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b="1" dirty="0" smtClean="0"/>
                        <a:t>Rövidítve:   6*(</a:t>
                      </a:r>
                      <a:r>
                        <a:rPr lang="hu-HU" sz="1600" b="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</a:t>
                      </a:r>
                      <a:r>
                        <a:rPr lang="hu-HU" sz="1600" b="1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)</a:t>
                      </a:r>
                      <a:endParaRPr lang="hu-HU" sz="1600" b="1" dirty="0" smtClean="0"/>
                    </a:p>
                    <a:p>
                      <a:endParaRPr lang="hu-HU" sz="1600" b="1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sz="1600" b="1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pic>
        <p:nvPicPr>
          <p:cNvPr id="6" name="Tartalom helye 2"/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8839" b="33464"/>
          <a:stretch/>
        </p:blipFill>
        <p:spPr>
          <a:xfrm>
            <a:off x="6183944" y="1111287"/>
            <a:ext cx="3082488" cy="3353406"/>
          </a:xfrm>
          <a:prstGeom prst="rect">
            <a:avLst/>
          </a:prstGeom>
        </p:spPr>
      </p:pic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9692" y="229880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681037" y="2933875"/>
            <a:ext cx="432000" cy="4356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9349" y="3481234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096578"/>
            <a:ext cx="432000" cy="432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493502" y="2274460"/>
            <a:ext cx="2506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504036" y="2890065"/>
            <a:ext cx="24957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Fordulj </a:t>
            </a:r>
            <a:r>
              <a:rPr lang="hu-HU" sz="1400" b="1" dirty="0" smtClean="0">
                <a:solidFill>
                  <a:schemeClr val="accent3"/>
                </a:solidFill>
              </a:rPr>
              <a:t>balra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rácsvonalig!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504037" y="3481234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504037" y="4050968"/>
            <a:ext cx="24957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400" b="1" dirty="0">
                <a:solidFill>
                  <a:schemeClr val="accent3"/>
                </a:solidFill>
              </a:rPr>
              <a:t>Húzz vonalat </a:t>
            </a:r>
            <a:r>
              <a:rPr lang="hu-HU" sz="1400" b="1" dirty="0" smtClean="0">
                <a:solidFill>
                  <a:schemeClr val="accent3"/>
                </a:solidFill>
              </a:rPr>
              <a:t>hátra </a:t>
            </a:r>
            <a:r>
              <a:rPr lang="hu-HU" sz="1400" b="1" dirty="0">
                <a:solidFill>
                  <a:schemeClr val="accent3"/>
                </a:solidFill>
              </a:rPr>
              <a:t>a következő </a:t>
            </a:r>
            <a:r>
              <a:rPr lang="hu-HU" sz="1400" b="1" dirty="0" smtClean="0">
                <a:solidFill>
                  <a:schemeClr val="accent3"/>
                </a:solidFill>
              </a:rPr>
              <a:t>rácspontig!</a:t>
            </a:r>
            <a:endParaRPr lang="hu-HU" sz="1400" b="1" dirty="0">
              <a:solidFill>
                <a:schemeClr val="accent3"/>
              </a:solidFill>
            </a:endParaRPr>
          </a:p>
        </p:txBody>
      </p:sp>
      <p:cxnSp>
        <p:nvCxnSpPr>
          <p:cNvPr id="17" name="Egyenes összekötő 16"/>
          <p:cNvCxnSpPr/>
          <p:nvPr/>
        </p:nvCxnSpPr>
        <p:spPr>
          <a:xfrm>
            <a:off x="7722304" y="1777042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Egyenes összekötő 17"/>
          <p:cNvCxnSpPr/>
          <p:nvPr/>
        </p:nvCxnSpPr>
        <p:spPr>
          <a:xfrm>
            <a:off x="7130036" y="2108736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18"/>
          <p:cNvCxnSpPr/>
          <p:nvPr/>
        </p:nvCxnSpPr>
        <p:spPr>
          <a:xfrm>
            <a:off x="7515270" y="2787990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Egyenes összekötő 19"/>
          <p:cNvCxnSpPr/>
          <p:nvPr/>
        </p:nvCxnSpPr>
        <p:spPr>
          <a:xfrm>
            <a:off x="8130621" y="2451878"/>
            <a:ext cx="207034" cy="37003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Egyenes összekötő 20"/>
          <p:cNvCxnSpPr/>
          <p:nvPr/>
        </p:nvCxnSpPr>
        <p:spPr>
          <a:xfrm>
            <a:off x="7130036" y="2108736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Egyenes összekötő 23"/>
          <p:cNvCxnSpPr/>
          <p:nvPr/>
        </p:nvCxnSpPr>
        <p:spPr>
          <a:xfrm>
            <a:off x="7929338" y="278799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gyenes összekötő 24"/>
          <p:cNvCxnSpPr/>
          <p:nvPr/>
        </p:nvCxnSpPr>
        <p:spPr>
          <a:xfrm>
            <a:off x="7929338" y="214521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Egyenes összekötő 25"/>
          <p:cNvCxnSpPr/>
          <p:nvPr/>
        </p:nvCxnSpPr>
        <p:spPr>
          <a:xfrm>
            <a:off x="7130036" y="2787990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Egyenes összekötő 26"/>
          <p:cNvCxnSpPr/>
          <p:nvPr/>
        </p:nvCxnSpPr>
        <p:spPr>
          <a:xfrm rot="-3600000">
            <a:off x="7048144" y="2624313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27"/>
          <p:cNvCxnSpPr/>
          <p:nvPr/>
        </p:nvCxnSpPr>
        <p:spPr>
          <a:xfrm rot="-3600000">
            <a:off x="7443460" y="1941924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Egyenes összekötő 28"/>
          <p:cNvCxnSpPr/>
          <p:nvPr/>
        </p:nvCxnSpPr>
        <p:spPr>
          <a:xfrm rot="-3600000">
            <a:off x="8025782" y="2289361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gyenes összekötő 29"/>
          <p:cNvCxnSpPr/>
          <p:nvPr/>
        </p:nvCxnSpPr>
        <p:spPr>
          <a:xfrm rot="-3600000">
            <a:off x="7636078" y="2961878"/>
            <a:ext cx="385234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Egyenes összekötő nyíllal 31"/>
          <p:cNvCxnSpPr/>
          <p:nvPr/>
        </p:nvCxnSpPr>
        <p:spPr>
          <a:xfrm flipV="1">
            <a:off x="7142936" y="2583230"/>
            <a:ext cx="117815" cy="19143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9027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Fraktálok - eljárások 2 a.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72634573"/>
              </p:ext>
            </p:extLst>
          </p:nvPr>
        </p:nvGraphicFramePr>
        <p:xfrm>
          <a:off x="681037" y="4760590"/>
          <a:ext cx="8543925" cy="1193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</a:t>
                      </a: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Fordulj </a:t>
            </a:r>
            <a:r>
              <a:rPr lang="hu-HU" sz="1050" b="1" dirty="0" smtClean="0">
                <a:solidFill>
                  <a:schemeClr val="accent3"/>
                </a:solidFill>
              </a:rPr>
              <a:t>balra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Húzz vonalat </a:t>
            </a:r>
            <a:r>
              <a:rPr lang="hu-HU" sz="1050" b="1" dirty="0" smtClean="0">
                <a:solidFill>
                  <a:schemeClr val="accent3"/>
                </a:solidFill>
              </a:rPr>
              <a:t>hátra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31" name="Tartalom helye 3"/>
          <p:cNvSpPr txBox="1">
            <a:spLocks/>
          </p:cNvSpPr>
          <p:nvPr/>
        </p:nvSpPr>
        <p:spPr>
          <a:xfrm>
            <a:off x="560266" y="865299"/>
            <a:ext cx="3318745" cy="2145320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smtClean="0"/>
              <a:t>A lenti kódsor egy rajzot rejt. Keress ismétlődő szakaszokat a kódsorban, és adj nevet az </a:t>
            </a:r>
            <a:r>
              <a:rPr lang="hu-HU" sz="1200" dirty="0" err="1" smtClean="0"/>
              <a:t>ismélődő</a:t>
            </a:r>
            <a:r>
              <a:rPr lang="hu-HU" sz="1200" dirty="0" smtClean="0"/>
              <a:t> szakasznak (alakzat)! Az alakzatok használatával </a:t>
            </a:r>
            <a:r>
              <a:rPr lang="hu-HU" sz="1200" dirty="0" err="1" smtClean="0"/>
              <a:t>rövidítsd</a:t>
            </a:r>
            <a:r>
              <a:rPr lang="hu-HU" sz="1200" dirty="0" smtClean="0"/>
              <a:t> le a kódot! A rövidített kódot írd le a következő sorba!</a:t>
            </a:r>
          </a:p>
          <a:p>
            <a:r>
              <a:rPr lang="hu-HU" sz="1200" dirty="0" smtClean="0"/>
              <a:t>A kijelölt ponttól a fekete nyíl irányában indulva rajzold meg a kódsor mögé rejtett ábrát! Rajzolás közben csak a rácsvonalak mentén haladhatsz, 1 </a:t>
            </a:r>
            <a:r>
              <a:rPr lang="hu-HU" sz="1200" dirty="0">
                <a:sym typeface="Wingdings" panose="05000000000000000000" pitchFamily="2" charset="2"/>
              </a:rPr>
              <a:t> vagy </a:t>
            </a:r>
            <a:r>
              <a:rPr lang="hu-HU" sz="1200" dirty="0" smtClean="0">
                <a:sym typeface="Wingdings" panose="05000000000000000000" pitchFamily="2" charset="2"/>
              </a:rPr>
              <a:t> </a:t>
            </a:r>
            <a:r>
              <a:rPr lang="hu-HU" sz="1200" dirty="0" smtClean="0"/>
              <a:t>nyíl 1 lépést jelent, 1 </a:t>
            </a:r>
            <a:r>
              <a:rPr lang="hu-HU" sz="1200" dirty="0">
                <a:sym typeface="Wingdings" panose="05000000000000000000" pitchFamily="2" charset="2"/>
              </a:rPr>
              <a:t> vagy  nyíl pedig azt jelenti, hogy jobbra vagy balra fordulj el a következő rácsvonalig, és ott folytasd a </a:t>
            </a:r>
            <a:r>
              <a:rPr lang="hu-HU" sz="1200" dirty="0" smtClean="0">
                <a:sym typeface="Wingdings" panose="05000000000000000000" pitchFamily="2" charset="2"/>
              </a:rPr>
              <a:t>rajzolást!</a:t>
            </a:r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28" name="Egyenes összekötő nyíllal 27"/>
          <p:cNvCxnSpPr/>
          <p:nvPr/>
        </p:nvCxnSpPr>
        <p:spPr>
          <a:xfrm flipH="1" flipV="1">
            <a:off x="6066476" y="2567254"/>
            <a:ext cx="89622" cy="15057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37115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Fraktálok - eljárások 2 b.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9027258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ág: </a:t>
                      </a:r>
                      <a:endParaRPr lang="hu-HU" sz="1600" dirty="0" smtClean="0"/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6*(ág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)  </a:t>
                      </a:r>
                      <a:endParaRPr lang="hu-HU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6517727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Fordulj </a:t>
            </a:r>
            <a:r>
              <a:rPr lang="hu-HU" sz="1050" b="1" dirty="0" smtClean="0">
                <a:solidFill>
                  <a:schemeClr val="accent3"/>
                </a:solidFill>
              </a:rPr>
              <a:t>balra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Húzz vonalat </a:t>
            </a:r>
            <a:r>
              <a:rPr lang="hu-HU" sz="1050" b="1" dirty="0" smtClean="0">
                <a:solidFill>
                  <a:schemeClr val="accent3"/>
                </a:solidFill>
              </a:rPr>
              <a:t>hátra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31" name="Tartalom helye 3"/>
          <p:cNvSpPr txBox="1">
            <a:spLocks/>
          </p:cNvSpPr>
          <p:nvPr/>
        </p:nvSpPr>
        <p:spPr>
          <a:xfrm>
            <a:off x="560266" y="865299"/>
            <a:ext cx="3318745" cy="1701955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smtClean="0"/>
              <a:t>A lenti kódsor egy rajzot rejt</a:t>
            </a:r>
          </a:p>
          <a:p>
            <a:r>
              <a:rPr lang="hu-HU" sz="1200" dirty="0" smtClean="0"/>
              <a:t>A kijelölt ponttól a fekete nyíl irányában indulva rajzold meg a kódsor mögé rejtett ábrát! Rajzolás közben csak a rácsvonalak mentén haladhatsz, 1 </a:t>
            </a:r>
            <a:r>
              <a:rPr lang="hu-HU" sz="1200" dirty="0">
                <a:sym typeface="Wingdings" panose="05000000000000000000" pitchFamily="2" charset="2"/>
              </a:rPr>
              <a:t> vagy </a:t>
            </a:r>
            <a:r>
              <a:rPr lang="hu-HU" sz="1200" dirty="0" smtClean="0">
                <a:sym typeface="Wingdings" panose="05000000000000000000" pitchFamily="2" charset="2"/>
              </a:rPr>
              <a:t> </a:t>
            </a:r>
            <a:r>
              <a:rPr lang="hu-HU" sz="1200" dirty="0" smtClean="0"/>
              <a:t>nyíl 1 lépést jelent, 1 </a:t>
            </a:r>
            <a:r>
              <a:rPr lang="hu-HU" sz="1200" dirty="0">
                <a:sym typeface="Wingdings" panose="05000000000000000000" pitchFamily="2" charset="2"/>
              </a:rPr>
              <a:t> vagy  nyíl pedig azt jelenti, hogy jobbra vagy balra fordulj el a következő rácsvonalig, és ott folytasd a </a:t>
            </a:r>
            <a:r>
              <a:rPr lang="hu-HU" sz="1200" dirty="0" smtClean="0">
                <a:sym typeface="Wingdings" panose="05000000000000000000" pitchFamily="2" charset="2"/>
              </a:rPr>
              <a:t>rajzolást!</a:t>
            </a:r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28" name="Egyenes összekötő nyíllal 27"/>
          <p:cNvCxnSpPr/>
          <p:nvPr/>
        </p:nvCxnSpPr>
        <p:spPr>
          <a:xfrm flipH="1" flipV="1">
            <a:off x="6066476" y="2567254"/>
            <a:ext cx="89622" cy="15057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147369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Fraktálok - eljárások 2 c.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63703213"/>
              </p:ext>
            </p:extLst>
          </p:nvPr>
        </p:nvGraphicFramePr>
        <p:xfrm>
          <a:off x="681037" y="4760590"/>
          <a:ext cx="8543925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 smtClean="0"/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600" dirty="0" smtClean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5242176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hu-HU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Fordulj </a:t>
            </a:r>
            <a:r>
              <a:rPr lang="hu-HU" sz="1050" b="1" dirty="0" smtClean="0">
                <a:solidFill>
                  <a:schemeClr val="accent3"/>
                </a:solidFill>
              </a:rPr>
              <a:t>balra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Húzz vonalat </a:t>
            </a:r>
            <a:r>
              <a:rPr lang="hu-HU" sz="1050" b="1" dirty="0" smtClean="0">
                <a:solidFill>
                  <a:schemeClr val="accent3"/>
                </a:solidFill>
              </a:rPr>
              <a:t>hátra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29" name="Egyenes összekötő 28"/>
          <p:cNvCxnSpPr/>
          <p:nvPr/>
        </p:nvCxnSpPr>
        <p:spPr>
          <a:xfrm rot="-3600000">
            <a:off x="6593645" y="174908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 rot="-3600000">
            <a:off x="7508209" y="227903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 rot="-3600000">
            <a:off x="6892452" y="192851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rot="-3600000">
            <a:off x="7197635" y="211455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rot="-3600000">
            <a:off x="6386572" y="212057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 rot="3600000">
            <a:off x="7508209" y="245637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 rot="3600000">
            <a:off x="7311655" y="211297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 rot="3600000">
            <a:off x="6885615" y="209934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 rot="3600000">
            <a:off x="6381800" y="193976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 rot="3600000">
            <a:off x="6690451" y="175927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>
            <a:off x="7458140" y="254177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>
            <a:off x="7455013" y="218675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/>
          <p:nvPr/>
        </p:nvCxnSpPr>
        <p:spPr>
          <a:xfrm>
            <a:off x="7045360" y="219065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45"/>
          <p:cNvCxnSpPr/>
          <p:nvPr/>
        </p:nvCxnSpPr>
        <p:spPr>
          <a:xfrm>
            <a:off x="6434997" y="185145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gyenes összekötő 46"/>
          <p:cNvCxnSpPr/>
          <p:nvPr/>
        </p:nvCxnSpPr>
        <p:spPr>
          <a:xfrm>
            <a:off x="6844856" y="184613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gyenes összekötő 47"/>
          <p:cNvCxnSpPr/>
          <p:nvPr/>
        </p:nvCxnSpPr>
        <p:spPr>
          <a:xfrm>
            <a:off x="6246218" y="323637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gyenes összekötő 48"/>
          <p:cNvCxnSpPr/>
          <p:nvPr/>
        </p:nvCxnSpPr>
        <p:spPr>
          <a:xfrm rot="3600000">
            <a:off x="5996352" y="333273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gyenes összekötő 49"/>
          <p:cNvCxnSpPr/>
          <p:nvPr/>
        </p:nvCxnSpPr>
        <p:spPr>
          <a:xfrm rot="-3600000">
            <a:off x="6095310" y="332216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gyenes összekötő 50"/>
          <p:cNvCxnSpPr/>
          <p:nvPr/>
        </p:nvCxnSpPr>
        <p:spPr>
          <a:xfrm>
            <a:off x="5831864" y="323817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gyenes összekötő 51"/>
          <p:cNvCxnSpPr/>
          <p:nvPr/>
        </p:nvCxnSpPr>
        <p:spPr>
          <a:xfrm rot="3600000">
            <a:off x="5785909" y="296826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gyenes összekötő 52"/>
          <p:cNvCxnSpPr/>
          <p:nvPr/>
        </p:nvCxnSpPr>
        <p:spPr>
          <a:xfrm rot="-3600000">
            <a:off x="5779276" y="314897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gyenes összekötő 53"/>
          <p:cNvCxnSpPr/>
          <p:nvPr/>
        </p:nvCxnSpPr>
        <p:spPr>
          <a:xfrm>
            <a:off x="5832471" y="288292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gyenes összekötő 54"/>
          <p:cNvCxnSpPr/>
          <p:nvPr/>
        </p:nvCxnSpPr>
        <p:spPr>
          <a:xfrm rot="3600000">
            <a:off x="6399206" y="332967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gyenes összekötő 55"/>
          <p:cNvCxnSpPr/>
          <p:nvPr/>
        </p:nvCxnSpPr>
        <p:spPr>
          <a:xfrm rot="-3600000">
            <a:off x="6388102" y="349312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gyenes összekötő 56"/>
          <p:cNvCxnSpPr/>
          <p:nvPr/>
        </p:nvCxnSpPr>
        <p:spPr>
          <a:xfrm>
            <a:off x="7037890" y="323379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gyenes összekötő 57"/>
          <p:cNvCxnSpPr/>
          <p:nvPr/>
        </p:nvCxnSpPr>
        <p:spPr>
          <a:xfrm rot="3600000">
            <a:off x="7197635" y="333296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gyenes összekötő 58"/>
          <p:cNvCxnSpPr/>
          <p:nvPr/>
        </p:nvCxnSpPr>
        <p:spPr>
          <a:xfrm rot="-3600000">
            <a:off x="7295268" y="333296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gyenes összekötő 59"/>
          <p:cNvCxnSpPr/>
          <p:nvPr/>
        </p:nvCxnSpPr>
        <p:spPr>
          <a:xfrm>
            <a:off x="7455013" y="323619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gyenes összekötő 60"/>
          <p:cNvCxnSpPr/>
          <p:nvPr/>
        </p:nvCxnSpPr>
        <p:spPr>
          <a:xfrm rot="3600000">
            <a:off x="7511078" y="313222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gyenes összekötő 61"/>
          <p:cNvCxnSpPr/>
          <p:nvPr/>
        </p:nvCxnSpPr>
        <p:spPr>
          <a:xfrm rot="-3600000">
            <a:off x="5998261" y="279317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gyenes összekötő 62"/>
          <p:cNvCxnSpPr/>
          <p:nvPr/>
        </p:nvCxnSpPr>
        <p:spPr>
          <a:xfrm>
            <a:off x="6234217" y="219641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gyenes összekötő 63"/>
          <p:cNvCxnSpPr/>
          <p:nvPr/>
        </p:nvCxnSpPr>
        <p:spPr>
          <a:xfrm rot="3600000">
            <a:off x="6097387" y="210794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gyenes összekötő 64"/>
          <p:cNvCxnSpPr/>
          <p:nvPr/>
        </p:nvCxnSpPr>
        <p:spPr>
          <a:xfrm rot="-3600000">
            <a:off x="5998261" y="210971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gyenes összekötő 65"/>
          <p:cNvCxnSpPr/>
          <p:nvPr/>
        </p:nvCxnSpPr>
        <p:spPr>
          <a:xfrm>
            <a:off x="7456380" y="288499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gyenes összekötő 66"/>
          <p:cNvCxnSpPr/>
          <p:nvPr/>
        </p:nvCxnSpPr>
        <p:spPr>
          <a:xfrm rot="3600000">
            <a:off x="5996352" y="263335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gyenes összekötő 67"/>
          <p:cNvCxnSpPr/>
          <p:nvPr/>
        </p:nvCxnSpPr>
        <p:spPr>
          <a:xfrm rot="-3600000">
            <a:off x="5772483" y="246489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gyenes összekötő 68"/>
          <p:cNvCxnSpPr/>
          <p:nvPr/>
        </p:nvCxnSpPr>
        <p:spPr>
          <a:xfrm>
            <a:off x="5853536" y="219478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gyenes összekötő 69"/>
          <p:cNvCxnSpPr/>
          <p:nvPr/>
        </p:nvCxnSpPr>
        <p:spPr>
          <a:xfrm rot="3600000">
            <a:off x="5785909" y="227903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gyenes összekötő 70"/>
          <p:cNvCxnSpPr/>
          <p:nvPr/>
        </p:nvCxnSpPr>
        <p:spPr>
          <a:xfrm rot="-3600000">
            <a:off x="7511078" y="296827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gyenes összekötő 71"/>
          <p:cNvCxnSpPr/>
          <p:nvPr/>
        </p:nvCxnSpPr>
        <p:spPr>
          <a:xfrm>
            <a:off x="5832471" y="255791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gyenes összekötő 72"/>
          <p:cNvCxnSpPr/>
          <p:nvPr/>
        </p:nvCxnSpPr>
        <p:spPr>
          <a:xfrm rot="3600000">
            <a:off x="7304690" y="279806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gyenes összekötő 73"/>
          <p:cNvCxnSpPr/>
          <p:nvPr/>
        </p:nvCxnSpPr>
        <p:spPr>
          <a:xfrm rot="-3600000">
            <a:off x="7304185" y="262405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gyenes összekötő 80"/>
          <p:cNvCxnSpPr/>
          <p:nvPr/>
        </p:nvCxnSpPr>
        <p:spPr>
          <a:xfrm>
            <a:off x="6846976" y="357231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gyenes összekötő 81"/>
          <p:cNvCxnSpPr/>
          <p:nvPr/>
        </p:nvCxnSpPr>
        <p:spPr>
          <a:xfrm rot="3600000">
            <a:off x="6904168" y="348726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gyenes összekötő 82"/>
          <p:cNvCxnSpPr/>
          <p:nvPr/>
        </p:nvCxnSpPr>
        <p:spPr>
          <a:xfrm rot="-3600000">
            <a:off x="6913222" y="330581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gyenes összekötő 83"/>
          <p:cNvCxnSpPr/>
          <p:nvPr/>
        </p:nvCxnSpPr>
        <p:spPr>
          <a:xfrm>
            <a:off x="6459158" y="357953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gyenes összekötő 84"/>
          <p:cNvCxnSpPr/>
          <p:nvPr/>
        </p:nvCxnSpPr>
        <p:spPr>
          <a:xfrm rot="3600000">
            <a:off x="6593645" y="366721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gyenes összekötő 85"/>
          <p:cNvCxnSpPr/>
          <p:nvPr/>
        </p:nvCxnSpPr>
        <p:spPr>
          <a:xfrm rot="-3600000">
            <a:off x="6702573" y="366721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nyíllal 27"/>
          <p:cNvCxnSpPr/>
          <p:nvPr/>
        </p:nvCxnSpPr>
        <p:spPr>
          <a:xfrm flipH="1" flipV="1">
            <a:off x="6066476" y="2567254"/>
            <a:ext cx="89622" cy="15057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Tartalom helye 3"/>
          <p:cNvSpPr txBox="1">
            <a:spLocks/>
          </p:cNvSpPr>
          <p:nvPr/>
        </p:nvSpPr>
        <p:spPr>
          <a:xfrm>
            <a:off x="681036" y="972433"/>
            <a:ext cx="3324892" cy="2084361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err="1" smtClean="0"/>
              <a:t>Titkosítsd</a:t>
            </a:r>
            <a:r>
              <a:rPr lang="hu-HU" sz="1200" dirty="0" smtClean="0"/>
              <a:t> kódolással a jobb oldalon látható rajzot!</a:t>
            </a:r>
          </a:p>
          <a:p>
            <a:r>
              <a:rPr lang="hu-HU" sz="1200" dirty="0" smtClean="0"/>
              <a:t>A kódok a rajzolás lépéseit mutassák az alábbi nyilak </a:t>
            </a:r>
            <a:r>
              <a:rPr lang="hu-HU" sz="1200" dirty="0" err="1" smtClean="0"/>
              <a:t>segtségével</a:t>
            </a:r>
            <a:r>
              <a:rPr lang="hu-HU" sz="1200" dirty="0" smtClean="0"/>
              <a:t>! A kódolást a rajz fekete nyíllal jelölt pontján és a nyíl irányában kezdd, és nyilakkal jelöld az ábra alatti sorokban, hogy előre vagy hátra kell húzni vonalat a következő rácspontig, vagy el kell fordulni jobbra vagy balra a következő rácsvonalig! Keress ismétlődéseket! Ha tudod, </a:t>
            </a:r>
            <a:r>
              <a:rPr lang="hu-HU" sz="1200" dirty="0" err="1" smtClean="0"/>
              <a:t>rövidítsd</a:t>
            </a:r>
            <a:r>
              <a:rPr lang="hu-HU" sz="1200" dirty="0" smtClean="0"/>
              <a:t> a kódot!</a:t>
            </a:r>
          </a:p>
          <a:p>
            <a:endParaRPr lang="hu-HU" sz="1200" dirty="0"/>
          </a:p>
        </p:txBody>
      </p:sp>
    </p:spTree>
    <p:extLst>
      <p:ext uri="{BB962C8B-B14F-4D97-AF65-F5344CB8AC3E}">
        <p14:creationId xmlns:p14="http://schemas.microsoft.com/office/powerpoint/2010/main" val="29107881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solidFill>
                  <a:srgbClr val="DC8E02"/>
                </a:solidFill>
              </a:rPr>
              <a:t>Fraktálok - eljárások 2. </a:t>
            </a:r>
            <a:r>
              <a:rPr lang="hu-HU" dirty="0">
                <a:solidFill>
                  <a:srgbClr val="DC8E02"/>
                </a:solidFill>
              </a:rPr>
              <a:t>megoldás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5937382"/>
              </p:ext>
            </p:extLst>
          </p:nvPr>
        </p:nvGraphicFramePr>
        <p:xfrm>
          <a:off x="681037" y="4760590"/>
          <a:ext cx="8543925" cy="1437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</a:t>
                      </a: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ág: </a:t>
                      </a:r>
                      <a:endParaRPr lang="hu-HU" sz="1600" dirty="0" smtClean="0"/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6*(ág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)  </a:t>
                      </a:r>
                      <a:endParaRPr lang="hu-HU" sz="18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Fordulj </a:t>
            </a:r>
            <a:r>
              <a:rPr lang="hu-HU" sz="1050" b="1" dirty="0" smtClean="0">
                <a:solidFill>
                  <a:schemeClr val="accent3"/>
                </a:solidFill>
              </a:rPr>
              <a:t>balra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Húzz vonalat </a:t>
            </a:r>
            <a:r>
              <a:rPr lang="hu-HU" sz="1050" b="1" dirty="0" smtClean="0">
                <a:solidFill>
                  <a:schemeClr val="accent3"/>
                </a:solidFill>
              </a:rPr>
              <a:t>hátra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29" name="Egyenes összekötő 28"/>
          <p:cNvCxnSpPr/>
          <p:nvPr/>
        </p:nvCxnSpPr>
        <p:spPr>
          <a:xfrm rot="-3600000">
            <a:off x="6593645" y="174908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Egyenes összekötő 33"/>
          <p:cNvCxnSpPr/>
          <p:nvPr/>
        </p:nvCxnSpPr>
        <p:spPr>
          <a:xfrm rot="-3600000">
            <a:off x="7508209" y="227903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Egyenes összekötő 34"/>
          <p:cNvCxnSpPr/>
          <p:nvPr/>
        </p:nvCxnSpPr>
        <p:spPr>
          <a:xfrm rot="-3600000">
            <a:off x="6892452" y="192851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Egyenes összekötő 35"/>
          <p:cNvCxnSpPr/>
          <p:nvPr/>
        </p:nvCxnSpPr>
        <p:spPr>
          <a:xfrm rot="-3600000">
            <a:off x="7197635" y="211455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Egyenes összekötő 36"/>
          <p:cNvCxnSpPr/>
          <p:nvPr/>
        </p:nvCxnSpPr>
        <p:spPr>
          <a:xfrm rot="-3600000">
            <a:off x="6386572" y="212057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gyenes összekötő 37"/>
          <p:cNvCxnSpPr/>
          <p:nvPr/>
        </p:nvCxnSpPr>
        <p:spPr>
          <a:xfrm rot="3600000">
            <a:off x="7508209" y="245637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Egyenes összekötő 38"/>
          <p:cNvCxnSpPr/>
          <p:nvPr/>
        </p:nvCxnSpPr>
        <p:spPr>
          <a:xfrm rot="3600000">
            <a:off x="7311655" y="211297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gyenes összekötő 39"/>
          <p:cNvCxnSpPr/>
          <p:nvPr/>
        </p:nvCxnSpPr>
        <p:spPr>
          <a:xfrm rot="3600000">
            <a:off x="6885615" y="209934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gyenes összekötő 40"/>
          <p:cNvCxnSpPr/>
          <p:nvPr/>
        </p:nvCxnSpPr>
        <p:spPr>
          <a:xfrm rot="3600000">
            <a:off x="6381800" y="193976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Egyenes összekötő 41"/>
          <p:cNvCxnSpPr/>
          <p:nvPr/>
        </p:nvCxnSpPr>
        <p:spPr>
          <a:xfrm rot="3600000">
            <a:off x="6690451" y="175927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Egyenes összekötő 42"/>
          <p:cNvCxnSpPr/>
          <p:nvPr/>
        </p:nvCxnSpPr>
        <p:spPr>
          <a:xfrm>
            <a:off x="7458140" y="254177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Egyenes összekötő 43"/>
          <p:cNvCxnSpPr/>
          <p:nvPr/>
        </p:nvCxnSpPr>
        <p:spPr>
          <a:xfrm>
            <a:off x="7455013" y="218675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Egyenes összekötő 44"/>
          <p:cNvCxnSpPr/>
          <p:nvPr/>
        </p:nvCxnSpPr>
        <p:spPr>
          <a:xfrm>
            <a:off x="7045360" y="2190652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Egyenes összekötő 45"/>
          <p:cNvCxnSpPr/>
          <p:nvPr/>
        </p:nvCxnSpPr>
        <p:spPr>
          <a:xfrm>
            <a:off x="6434997" y="185145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Egyenes összekötő 46"/>
          <p:cNvCxnSpPr/>
          <p:nvPr/>
        </p:nvCxnSpPr>
        <p:spPr>
          <a:xfrm>
            <a:off x="6844856" y="184613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gyenes összekötő 47"/>
          <p:cNvCxnSpPr/>
          <p:nvPr/>
        </p:nvCxnSpPr>
        <p:spPr>
          <a:xfrm>
            <a:off x="6246218" y="323637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gyenes összekötő 48"/>
          <p:cNvCxnSpPr/>
          <p:nvPr/>
        </p:nvCxnSpPr>
        <p:spPr>
          <a:xfrm rot="3600000">
            <a:off x="5996352" y="333273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Egyenes összekötő 49"/>
          <p:cNvCxnSpPr/>
          <p:nvPr/>
        </p:nvCxnSpPr>
        <p:spPr>
          <a:xfrm rot="-3600000">
            <a:off x="6095310" y="332216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Egyenes összekötő 50"/>
          <p:cNvCxnSpPr/>
          <p:nvPr/>
        </p:nvCxnSpPr>
        <p:spPr>
          <a:xfrm>
            <a:off x="5831864" y="323817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Egyenes összekötő 51"/>
          <p:cNvCxnSpPr/>
          <p:nvPr/>
        </p:nvCxnSpPr>
        <p:spPr>
          <a:xfrm rot="3600000">
            <a:off x="5785909" y="296826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gyenes összekötő 52"/>
          <p:cNvCxnSpPr/>
          <p:nvPr/>
        </p:nvCxnSpPr>
        <p:spPr>
          <a:xfrm rot="-3600000">
            <a:off x="5779276" y="314897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Egyenes összekötő 53"/>
          <p:cNvCxnSpPr/>
          <p:nvPr/>
        </p:nvCxnSpPr>
        <p:spPr>
          <a:xfrm>
            <a:off x="5832471" y="288292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gyenes összekötő 54"/>
          <p:cNvCxnSpPr/>
          <p:nvPr/>
        </p:nvCxnSpPr>
        <p:spPr>
          <a:xfrm rot="3600000">
            <a:off x="6399206" y="332967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Egyenes összekötő 55"/>
          <p:cNvCxnSpPr/>
          <p:nvPr/>
        </p:nvCxnSpPr>
        <p:spPr>
          <a:xfrm rot="-3600000">
            <a:off x="6388102" y="349312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gyenes összekötő 56"/>
          <p:cNvCxnSpPr/>
          <p:nvPr/>
        </p:nvCxnSpPr>
        <p:spPr>
          <a:xfrm>
            <a:off x="7037890" y="323379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Egyenes összekötő 57"/>
          <p:cNvCxnSpPr/>
          <p:nvPr/>
        </p:nvCxnSpPr>
        <p:spPr>
          <a:xfrm rot="3600000">
            <a:off x="7197635" y="333296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gyenes összekötő 58"/>
          <p:cNvCxnSpPr/>
          <p:nvPr/>
        </p:nvCxnSpPr>
        <p:spPr>
          <a:xfrm rot="-3600000">
            <a:off x="7295268" y="333296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gyenes összekötő 59"/>
          <p:cNvCxnSpPr/>
          <p:nvPr/>
        </p:nvCxnSpPr>
        <p:spPr>
          <a:xfrm>
            <a:off x="7455013" y="3236197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gyenes összekötő 60"/>
          <p:cNvCxnSpPr/>
          <p:nvPr/>
        </p:nvCxnSpPr>
        <p:spPr>
          <a:xfrm rot="3600000">
            <a:off x="7511078" y="313222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gyenes összekötő 61"/>
          <p:cNvCxnSpPr/>
          <p:nvPr/>
        </p:nvCxnSpPr>
        <p:spPr>
          <a:xfrm rot="-3600000">
            <a:off x="5998261" y="279317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Egyenes összekötő 62"/>
          <p:cNvCxnSpPr/>
          <p:nvPr/>
        </p:nvCxnSpPr>
        <p:spPr>
          <a:xfrm>
            <a:off x="6234217" y="219641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gyenes összekötő 63"/>
          <p:cNvCxnSpPr/>
          <p:nvPr/>
        </p:nvCxnSpPr>
        <p:spPr>
          <a:xfrm rot="3600000">
            <a:off x="6097387" y="210794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Egyenes összekötő 64"/>
          <p:cNvCxnSpPr/>
          <p:nvPr/>
        </p:nvCxnSpPr>
        <p:spPr>
          <a:xfrm rot="-3600000">
            <a:off x="5998261" y="210971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gyenes összekötő 65"/>
          <p:cNvCxnSpPr/>
          <p:nvPr/>
        </p:nvCxnSpPr>
        <p:spPr>
          <a:xfrm>
            <a:off x="7456380" y="288499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Egyenes összekötő 66"/>
          <p:cNvCxnSpPr/>
          <p:nvPr/>
        </p:nvCxnSpPr>
        <p:spPr>
          <a:xfrm rot="3600000">
            <a:off x="5996352" y="263335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gyenes összekötő 67"/>
          <p:cNvCxnSpPr/>
          <p:nvPr/>
        </p:nvCxnSpPr>
        <p:spPr>
          <a:xfrm rot="-3600000">
            <a:off x="5772483" y="2464896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Egyenes összekötő 68"/>
          <p:cNvCxnSpPr/>
          <p:nvPr/>
        </p:nvCxnSpPr>
        <p:spPr>
          <a:xfrm>
            <a:off x="5853536" y="219478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Egyenes összekötő 69"/>
          <p:cNvCxnSpPr/>
          <p:nvPr/>
        </p:nvCxnSpPr>
        <p:spPr>
          <a:xfrm rot="3600000">
            <a:off x="5785909" y="2279034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gyenes összekötő 70"/>
          <p:cNvCxnSpPr/>
          <p:nvPr/>
        </p:nvCxnSpPr>
        <p:spPr>
          <a:xfrm rot="-3600000">
            <a:off x="7511078" y="296827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Egyenes összekötő 71"/>
          <p:cNvCxnSpPr/>
          <p:nvPr/>
        </p:nvCxnSpPr>
        <p:spPr>
          <a:xfrm>
            <a:off x="5832471" y="255791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Egyenes összekötő 72"/>
          <p:cNvCxnSpPr/>
          <p:nvPr/>
        </p:nvCxnSpPr>
        <p:spPr>
          <a:xfrm rot="3600000">
            <a:off x="7304690" y="2798060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Egyenes összekötő 73"/>
          <p:cNvCxnSpPr/>
          <p:nvPr/>
        </p:nvCxnSpPr>
        <p:spPr>
          <a:xfrm rot="-3600000">
            <a:off x="7304185" y="262405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gyenes összekötő 80"/>
          <p:cNvCxnSpPr/>
          <p:nvPr/>
        </p:nvCxnSpPr>
        <p:spPr>
          <a:xfrm>
            <a:off x="6846976" y="357231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Egyenes összekötő 81"/>
          <p:cNvCxnSpPr/>
          <p:nvPr/>
        </p:nvCxnSpPr>
        <p:spPr>
          <a:xfrm rot="3600000">
            <a:off x="6904168" y="3487263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Egyenes összekötő 82"/>
          <p:cNvCxnSpPr/>
          <p:nvPr/>
        </p:nvCxnSpPr>
        <p:spPr>
          <a:xfrm rot="-3600000">
            <a:off x="6913222" y="3305819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Egyenes összekötő 83"/>
          <p:cNvCxnSpPr/>
          <p:nvPr/>
        </p:nvCxnSpPr>
        <p:spPr>
          <a:xfrm>
            <a:off x="6459158" y="3579538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Egyenes összekötő 84"/>
          <p:cNvCxnSpPr/>
          <p:nvPr/>
        </p:nvCxnSpPr>
        <p:spPr>
          <a:xfrm rot="3600000">
            <a:off x="6593645" y="366721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Egyenes összekötő 85"/>
          <p:cNvCxnSpPr/>
          <p:nvPr/>
        </p:nvCxnSpPr>
        <p:spPr>
          <a:xfrm rot="-3600000">
            <a:off x="6702573" y="3667211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gyenes összekötő nyíllal 27"/>
          <p:cNvCxnSpPr/>
          <p:nvPr/>
        </p:nvCxnSpPr>
        <p:spPr>
          <a:xfrm flipH="1" flipV="1">
            <a:off x="6066476" y="2567254"/>
            <a:ext cx="89622" cy="150573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90995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58F2BE5-4F6F-D45C-1D48-4B4B7B58B9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Fraktálok - eljárások 3 a.</a:t>
            </a: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id="{D351D075-1614-601E-9EB3-F87A39F7BF7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37327384"/>
              </p:ext>
            </p:extLst>
          </p:nvPr>
        </p:nvGraphicFramePr>
        <p:xfrm>
          <a:off x="681037" y="4760590"/>
          <a:ext cx="8543925" cy="132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43925">
                  <a:extLst>
                    <a:ext uri="{9D8B030D-6E8A-4147-A177-3AD203B41FA5}">
                      <a16:colId xmlns:a16="http://schemas.microsoft.com/office/drawing/2014/main" val="288124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sz="16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1.    </a:t>
                      </a:r>
                      <a:endParaRPr lang="hu-HU" sz="1600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1919491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2. </a:t>
                      </a:r>
                      <a:r>
                        <a:rPr lang="hu-HU" sz="1800" dirty="0" smtClean="0">
                          <a:solidFill>
                            <a:schemeClr val="tx1"/>
                          </a:solidFill>
                          <a:sym typeface="Wingdings" panose="05000000000000000000" pitchFamily="2" charset="2"/>
                        </a:rPr>
                        <a:t>   </a:t>
                      </a:r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856272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hu-HU" dirty="0"/>
                    </a:p>
                  </a:txBody>
                  <a:tcPr>
                    <a:lnT w="12700" cap="flat" cmpd="sng" algn="ctr">
                      <a:solidFill>
                        <a:srgbClr val="F6F5F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3794865"/>
                  </a:ext>
                </a:extLst>
              </a:tr>
            </a:tbl>
          </a:graphicData>
        </a:graphic>
      </p:graphicFrame>
      <p:sp>
        <p:nvSpPr>
          <p:cNvPr id="7" name="Téglalap 6">
            <a:extLst>
              <a:ext uri="{FF2B5EF4-FFF2-40B4-BE49-F238E27FC236}">
                <a16:creationId xmlns:a16="http://schemas.microsoft.com/office/drawing/2014/main" id="{7F541EFA-6832-B3E5-3AF8-11E958A76BF5}"/>
              </a:ext>
            </a:extLst>
          </p:cNvPr>
          <p:cNvSpPr/>
          <p:nvPr/>
        </p:nvSpPr>
        <p:spPr>
          <a:xfrm>
            <a:off x="718421" y="318421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</a:t>
            </a:r>
            <a:endParaRPr lang="hu-HU" sz="1400" dirty="0"/>
          </a:p>
        </p:txBody>
      </p:sp>
      <p:sp>
        <p:nvSpPr>
          <p:cNvPr id="8" name="Téglalap 7">
            <a:extLst>
              <a:ext uri="{FF2B5EF4-FFF2-40B4-BE49-F238E27FC236}">
                <a16:creationId xmlns:a16="http://schemas.microsoft.com/office/drawing/2014/main" id="{624308D8-538F-63E0-0E42-30135A76E50F}"/>
              </a:ext>
            </a:extLst>
          </p:cNvPr>
          <p:cNvSpPr/>
          <p:nvPr/>
        </p:nvSpPr>
        <p:spPr>
          <a:xfrm>
            <a:off x="719285" y="3514227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</a:t>
            </a:r>
            <a:endParaRPr lang="hu-HU" sz="1400" dirty="0"/>
          </a:p>
        </p:txBody>
      </p:sp>
      <p:sp>
        <p:nvSpPr>
          <p:cNvPr id="9" name="Téglalap 8">
            <a:extLst>
              <a:ext uri="{FF2B5EF4-FFF2-40B4-BE49-F238E27FC236}">
                <a16:creationId xmlns:a16="http://schemas.microsoft.com/office/drawing/2014/main" id="{083EE540-1A8C-4AFA-F012-28CB9CBF026E}"/>
              </a:ext>
            </a:extLst>
          </p:cNvPr>
          <p:cNvSpPr/>
          <p:nvPr/>
        </p:nvSpPr>
        <p:spPr>
          <a:xfrm>
            <a:off x="718421" y="3843430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</a:t>
            </a:r>
            <a:endParaRPr lang="hu-HU" sz="1400" dirty="0"/>
          </a:p>
        </p:txBody>
      </p:sp>
      <p:sp>
        <p:nvSpPr>
          <p:cNvPr id="10" name="Téglalap 9">
            <a:extLst>
              <a:ext uri="{FF2B5EF4-FFF2-40B4-BE49-F238E27FC236}">
                <a16:creationId xmlns:a16="http://schemas.microsoft.com/office/drawing/2014/main" id="{4D07C7AA-7764-1240-480E-B8B70A80F225}"/>
              </a:ext>
            </a:extLst>
          </p:cNvPr>
          <p:cNvSpPr/>
          <p:nvPr/>
        </p:nvSpPr>
        <p:spPr>
          <a:xfrm>
            <a:off x="719349" y="4174262"/>
            <a:ext cx="288000" cy="28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1400" dirty="0">
                <a:solidFill>
                  <a:schemeClr val="tx1"/>
                </a:solidFill>
                <a:sym typeface="Wingdings" panose="05000000000000000000" pitchFamily="2" charset="2"/>
              </a:rPr>
              <a:t></a:t>
            </a:r>
            <a:endParaRPr lang="hu-HU" sz="1400" dirty="0"/>
          </a:p>
        </p:txBody>
      </p:sp>
      <p:sp>
        <p:nvSpPr>
          <p:cNvPr id="11" name="Szövegdoboz 10">
            <a:extLst>
              <a:ext uri="{FF2B5EF4-FFF2-40B4-BE49-F238E27FC236}">
                <a16:creationId xmlns:a16="http://schemas.microsoft.com/office/drawing/2014/main" id="{C9D04AA9-55D6-4875-3166-8DD5DE2ED73E}"/>
              </a:ext>
            </a:extLst>
          </p:cNvPr>
          <p:cNvSpPr txBox="1"/>
          <p:nvPr/>
        </p:nvSpPr>
        <p:spPr>
          <a:xfrm>
            <a:off x="1072384" y="3201252"/>
            <a:ext cx="299615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Fordulj jobbra a következő 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2" name="Szövegdoboz 11">
            <a:extLst>
              <a:ext uri="{FF2B5EF4-FFF2-40B4-BE49-F238E27FC236}">
                <a16:creationId xmlns:a16="http://schemas.microsoft.com/office/drawing/2014/main" id="{288EA361-D221-E0B1-B13C-E844C78502B1}"/>
              </a:ext>
            </a:extLst>
          </p:cNvPr>
          <p:cNvSpPr txBox="1"/>
          <p:nvPr/>
        </p:nvSpPr>
        <p:spPr>
          <a:xfrm>
            <a:off x="1078681" y="3531269"/>
            <a:ext cx="2983564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Fordulj </a:t>
            </a:r>
            <a:r>
              <a:rPr lang="hu-HU" sz="1050" b="1" dirty="0" smtClean="0">
                <a:solidFill>
                  <a:schemeClr val="accent3"/>
                </a:solidFill>
              </a:rPr>
              <a:t>balra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rácsvonalig!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3" name="Szövegdoboz 12">
            <a:extLst>
              <a:ext uri="{FF2B5EF4-FFF2-40B4-BE49-F238E27FC236}">
                <a16:creationId xmlns:a16="http://schemas.microsoft.com/office/drawing/2014/main" id="{45656B03-110D-A612-C078-2C62EBB3EDD5}"/>
              </a:ext>
            </a:extLst>
          </p:cNvPr>
          <p:cNvSpPr txBox="1"/>
          <p:nvPr/>
        </p:nvSpPr>
        <p:spPr>
          <a:xfrm>
            <a:off x="1078682" y="3860472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 smtClean="0">
                <a:solidFill>
                  <a:schemeClr val="accent3"/>
                </a:solidFill>
              </a:rPr>
              <a:t>Húzz vonalat előre a következő 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14" name="Szövegdoboz 13">
            <a:extLst>
              <a:ext uri="{FF2B5EF4-FFF2-40B4-BE49-F238E27FC236}">
                <a16:creationId xmlns:a16="http://schemas.microsoft.com/office/drawing/2014/main" id="{E40A537E-F6BC-D38F-A551-3AFA221E18EB}"/>
              </a:ext>
            </a:extLst>
          </p:cNvPr>
          <p:cNvSpPr txBox="1"/>
          <p:nvPr/>
        </p:nvSpPr>
        <p:spPr>
          <a:xfrm>
            <a:off x="1078682" y="4191304"/>
            <a:ext cx="2983563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050" b="1" dirty="0">
                <a:solidFill>
                  <a:schemeClr val="accent3"/>
                </a:solidFill>
              </a:rPr>
              <a:t>Húzz vonalat </a:t>
            </a:r>
            <a:r>
              <a:rPr lang="hu-HU" sz="1050" b="1" dirty="0" smtClean="0">
                <a:solidFill>
                  <a:schemeClr val="accent3"/>
                </a:solidFill>
              </a:rPr>
              <a:t>hátra </a:t>
            </a:r>
            <a:r>
              <a:rPr lang="hu-HU" sz="1050" b="1" dirty="0">
                <a:solidFill>
                  <a:schemeClr val="accent3"/>
                </a:solidFill>
              </a:rPr>
              <a:t>a következő </a:t>
            </a:r>
            <a:r>
              <a:rPr lang="hu-HU" sz="1050" b="1" dirty="0" smtClean="0">
                <a:solidFill>
                  <a:schemeClr val="accent3"/>
                </a:solidFill>
              </a:rPr>
              <a:t>rácspontig!</a:t>
            </a:r>
            <a:endParaRPr lang="hu-HU" sz="1050" b="1" dirty="0">
              <a:solidFill>
                <a:schemeClr val="accent3"/>
              </a:solidFill>
            </a:endParaRPr>
          </a:p>
        </p:txBody>
      </p:sp>
      <p:sp>
        <p:nvSpPr>
          <p:cNvPr id="31" name="Tartalom helye 3"/>
          <p:cNvSpPr txBox="1">
            <a:spLocks/>
          </p:cNvSpPr>
          <p:nvPr/>
        </p:nvSpPr>
        <p:spPr>
          <a:xfrm>
            <a:off x="560266" y="865299"/>
            <a:ext cx="3318745" cy="2145320"/>
          </a:xfrm>
          <a:prstGeom prst="rect">
            <a:avLst/>
          </a:prstGeom>
          <a:ln>
            <a:solidFill>
              <a:srgbClr val="2C68FF"/>
            </a:solidFill>
          </a:ln>
        </p:spPr>
        <p:txBody>
          <a:bodyPr vert="horz" lIns="91440" tIns="45720" rIns="91440" bIns="45720" rtlCol="0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u-HU" sz="1200" dirty="0" smtClean="0"/>
              <a:t>A lenti 2 kódsor egy-egy rajzot rejt. Keress ismétlődő szakaszokat a kódsorban, és </a:t>
            </a:r>
            <a:r>
              <a:rPr lang="hu-HU" sz="1200" dirty="0" err="1" smtClean="0"/>
              <a:t>rövidítsd</a:t>
            </a:r>
            <a:r>
              <a:rPr lang="hu-HU" sz="1200" dirty="0" smtClean="0"/>
              <a:t> le a kódot! A rövidített kódot írd le a következő sorba!</a:t>
            </a:r>
          </a:p>
          <a:p>
            <a:r>
              <a:rPr lang="hu-HU" sz="1200" dirty="0" smtClean="0"/>
              <a:t>A kijelölt ponttól a fekete nyíl irányában indulva rajzold meg a kódsor mögé rejtett ábrát! Rajzolás közben csak a rácsvonalak mentén haladhatsz, 1 </a:t>
            </a:r>
            <a:r>
              <a:rPr lang="hu-HU" sz="1200" dirty="0">
                <a:sym typeface="Wingdings" panose="05000000000000000000" pitchFamily="2" charset="2"/>
              </a:rPr>
              <a:t> vagy </a:t>
            </a:r>
            <a:r>
              <a:rPr lang="hu-HU" sz="1200" dirty="0" smtClean="0">
                <a:sym typeface="Wingdings" panose="05000000000000000000" pitchFamily="2" charset="2"/>
              </a:rPr>
              <a:t> </a:t>
            </a:r>
            <a:r>
              <a:rPr lang="hu-HU" sz="1200" dirty="0" smtClean="0"/>
              <a:t>nyíl 1 lépést jelent, 1 </a:t>
            </a:r>
            <a:r>
              <a:rPr lang="hu-HU" sz="1200" dirty="0">
                <a:sym typeface="Wingdings" panose="05000000000000000000" pitchFamily="2" charset="2"/>
              </a:rPr>
              <a:t> vagy  nyíl pedig azt jelenti, hogy jobbra vagy balra fordulj el a következő rácsvonalig, és ott folytasd a </a:t>
            </a:r>
            <a:r>
              <a:rPr lang="hu-HU" sz="1200" dirty="0" smtClean="0">
                <a:sym typeface="Wingdings" panose="05000000000000000000" pitchFamily="2" charset="2"/>
              </a:rPr>
              <a:t>rajzolást!</a:t>
            </a:r>
          </a:p>
        </p:txBody>
      </p:sp>
      <p:grpSp>
        <p:nvGrpSpPr>
          <p:cNvPr id="5" name="Csoportba foglalás 4"/>
          <p:cNvGrpSpPr/>
          <p:nvPr/>
        </p:nvGrpSpPr>
        <p:grpSpPr>
          <a:xfrm>
            <a:off x="4234737" y="815390"/>
            <a:ext cx="5246527" cy="3839473"/>
            <a:chOff x="4088087" y="1001791"/>
            <a:chExt cx="5246527" cy="3839473"/>
          </a:xfrm>
        </p:grpSpPr>
        <p:pic>
          <p:nvPicPr>
            <p:cNvPr id="3" name="Kép 2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11351" y="1001791"/>
              <a:ext cx="2623263" cy="2623263"/>
            </a:xfrm>
            <a:prstGeom prst="rect">
              <a:avLst/>
            </a:prstGeom>
          </p:spPr>
        </p:pic>
        <p:pic>
          <p:nvPicPr>
            <p:cNvPr id="16" name="Kép 15"/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88087" y="1004428"/>
              <a:ext cx="2623263" cy="2623263"/>
            </a:xfrm>
            <a:prstGeom prst="rect">
              <a:avLst/>
            </a:prstGeom>
          </p:spPr>
        </p:pic>
        <p:pic>
          <p:nvPicPr>
            <p:cNvPr id="17" name="Kép 16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645"/>
            <a:stretch/>
          </p:blipFill>
          <p:spPr>
            <a:xfrm>
              <a:off x="6711351" y="2392340"/>
              <a:ext cx="2623263" cy="2448923"/>
            </a:xfrm>
            <a:prstGeom prst="rect">
              <a:avLst/>
            </a:prstGeom>
          </p:spPr>
        </p:pic>
        <p:pic>
          <p:nvPicPr>
            <p:cNvPr id="18" name="Kép 17"/>
            <p:cNvPicPr>
              <a:picLocks noChangeAspect="1"/>
            </p:cNvPicPr>
            <p:nvPr/>
          </p:nvPicPr>
          <p:blipFill rotWithShape="1"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6418"/>
            <a:stretch/>
          </p:blipFill>
          <p:spPr>
            <a:xfrm>
              <a:off x="4088087" y="2386352"/>
              <a:ext cx="2623263" cy="2454912"/>
            </a:xfrm>
            <a:prstGeom prst="rect">
              <a:avLst/>
            </a:prstGeom>
          </p:spPr>
        </p:pic>
      </p:grpSp>
      <p:cxnSp>
        <p:nvCxnSpPr>
          <p:cNvPr id="75" name="Egyenes összekötő 74"/>
          <p:cNvCxnSpPr/>
          <p:nvPr/>
        </p:nvCxnSpPr>
        <p:spPr>
          <a:xfrm>
            <a:off x="4136426" y="3427315"/>
            <a:ext cx="212940" cy="92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Egyenes összekötő nyíllal 18"/>
          <p:cNvCxnSpPr/>
          <p:nvPr/>
        </p:nvCxnSpPr>
        <p:spPr>
          <a:xfrm>
            <a:off x="4107843" y="4462262"/>
            <a:ext cx="241522" cy="7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6" name="Egyenes összekötő nyíllal 155"/>
          <p:cNvCxnSpPr/>
          <p:nvPr/>
        </p:nvCxnSpPr>
        <p:spPr>
          <a:xfrm>
            <a:off x="4078092" y="3429454"/>
            <a:ext cx="241522" cy="726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Szövegdoboz 19"/>
          <p:cNvSpPr txBox="1"/>
          <p:nvPr/>
        </p:nvSpPr>
        <p:spPr>
          <a:xfrm flipH="1">
            <a:off x="4031540" y="4208747"/>
            <a:ext cx="333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b="1" dirty="0" smtClean="0"/>
              <a:t>1.</a:t>
            </a:r>
            <a:endParaRPr lang="hu-HU" sz="1200" b="1" dirty="0"/>
          </a:p>
        </p:txBody>
      </p:sp>
      <p:sp>
        <p:nvSpPr>
          <p:cNvPr id="157" name="Szövegdoboz 156"/>
          <p:cNvSpPr txBox="1"/>
          <p:nvPr/>
        </p:nvSpPr>
        <p:spPr>
          <a:xfrm flipH="1">
            <a:off x="4053558" y="3177819"/>
            <a:ext cx="33368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1200" b="1" dirty="0"/>
              <a:t>2</a:t>
            </a:r>
            <a:r>
              <a:rPr lang="hu-HU" sz="1200" b="1" dirty="0" smtClean="0"/>
              <a:t>.</a:t>
            </a:r>
            <a:endParaRPr lang="hu-HU" sz="1200" b="1" dirty="0"/>
          </a:p>
        </p:txBody>
      </p:sp>
    </p:spTree>
    <p:extLst>
      <p:ext uri="{BB962C8B-B14F-4D97-AF65-F5344CB8AC3E}">
        <p14:creationId xmlns:p14="http://schemas.microsoft.com/office/powerpoint/2010/main" val="979849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éma">
  <a:themeElements>
    <a:clrScheme name="2. egyéni sé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71921"/>
      </a:accent1>
      <a:accent2>
        <a:srgbClr val="00AEEF"/>
      </a:accent2>
      <a:accent3>
        <a:srgbClr val="006DB1"/>
      </a:accent3>
      <a:accent4>
        <a:srgbClr val="FFC40D"/>
      </a:accent4>
      <a:accent5>
        <a:srgbClr val="6CAD3B"/>
      </a:accent5>
      <a:accent6>
        <a:srgbClr val="939598"/>
      </a:accent6>
      <a:hlink>
        <a:srgbClr val="00AEEF"/>
      </a:hlink>
      <a:folHlink>
        <a:srgbClr val="006DB1"/>
      </a:folHlink>
    </a:clrScheme>
    <a:fontScheme name="3. egyéni séma">
      <a:majorFont>
        <a:latin typeface="Trebuchet MS"/>
        <a:ea typeface=""/>
        <a:cs typeface=""/>
      </a:majorFont>
      <a:minorFont>
        <a:latin typeface="Helvetica"/>
        <a:ea typeface=""/>
        <a:cs typeface=""/>
      </a:minorFont>
    </a:fontScheme>
    <a:fmtScheme name="Office-té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1367</TotalTime>
  <Words>2759</Words>
  <Application>Microsoft Office PowerPoint</Application>
  <PresentationFormat>A4 (210x297 mm)</PresentationFormat>
  <Paragraphs>305</Paragraphs>
  <Slides>24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24</vt:i4>
      </vt:variant>
    </vt:vector>
  </HeadingPairs>
  <TitlesOfParts>
    <vt:vector size="29" baseType="lpstr">
      <vt:lpstr>Arial</vt:lpstr>
      <vt:lpstr>Helvetica</vt:lpstr>
      <vt:lpstr>Trebuchet MS</vt:lpstr>
      <vt:lpstr>Wingdings</vt:lpstr>
      <vt:lpstr>Office-téma</vt:lpstr>
      <vt:lpstr>Fraktálok - eljárások 1a.</vt:lpstr>
      <vt:lpstr>Fraktálok - eljárások 1b.</vt:lpstr>
      <vt:lpstr>Fraktálok - eljárások 1.c</vt:lpstr>
      <vt:lpstr>Fraktálok - eljárások 1. megoldás</vt:lpstr>
      <vt:lpstr>Fraktálok - eljárások 2 a.</vt:lpstr>
      <vt:lpstr>Fraktálok - eljárások 2 b.</vt:lpstr>
      <vt:lpstr>Fraktálok - eljárások 2 c.</vt:lpstr>
      <vt:lpstr>Fraktálok - eljárások 2. megoldás</vt:lpstr>
      <vt:lpstr>Fraktálok - eljárások 3 a.</vt:lpstr>
      <vt:lpstr>Fraktálok - eljárások 3 b.</vt:lpstr>
      <vt:lpstr>Fraktálok - eljárások 3 c.</vt:lpstr>
      <vt:lpstr>Fraktálok - eljárások 3. megoldás</vt:lpstr>
      <vt:lpstr>Fraktálok - eljárások 4 a.</vt:lpstr>
      <vt:lpstr>Fraktálok - eljárások 4 b.</vt:lpstr>
      <vt:lpstr>Fraktálok - eljárások 4 c.</vt:lpstr>
      <vt:lpstr>Fraktálok - eljárások 4 d.</vt:lpstr>
      <vt:lpstr>Fraktálok - eljárások 4. megoldás</vt:lpstr>
      <vt:lpstr>Fraktálok - függvények 5 a.</vt:lpstr>
      <vt:lpstr>Fraktálok - függvények 5 b.</vt:lpstr>
      <vt:lpstr>Fraktálok - függvények 5 c.</vt:lpstr>
      <vt:lpstr>Fraktálok - függvények 5 d.</vt:lpstr>
      <vt:lpstr>PowerPoint-bemutató</vt:lpstr>
      <vt:lpstr>PowerPoint-bemutató</vt:lpstr>
      <vt:lpstr>PowerPoint-bemutató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Kügerl Johanna</dc:creator>
  <cp:lastModifiedBy>Windows-felhasználó</cp:lastModifiedBy>
  <cp:revision>83</cp:revision>
  <cp:lastPrinted>2023-06-28T12:47:42Z</cp:lastPrinted>
  <dcterms:created xsi:type="dcterms:W3CDTF">2023-05-16T14:11:30Z</dcterms:created>
  <dcterms:modified xsi:type="dcterms:W3CDTF">2023-07-16T11:06:05Z</dcterms:modified>
</cp:coreProperties>
</file>