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69" r:id="rId3"/>
    <p:sldId id="270" r:id="rId4"/>
    <p:sldId id="275" r:id="rId5"/>
    <p:sldId id="276" r:id="rId6"/>
    <p:sldId id="277" r:id="rId7"/>
    <p:sldId id="280" r:id="rId8"/>
    <p:sldId id="279" r:id="rId9"/>
    <p:sldId id="278" r:id="rId10"/>
    <p:sldId id="285" r:id="rId11"/>
    <p:sldId id="286" r:id="rId12"/>
    <p:sldId id="284" r:id="rId13"/>
    <p:sldId id="288" r:id="rId14"/>
    <p:sldId id="264" r:id="rId15"/>
    <p:sldId id="289" r:id="rId16"/>
    <p:sldId id="266" r:id="rId17"/>
    <p:sldId id="291" r:id="rId18"/>
    <p:sldId id="292" r:id="rId19"/>
    <p:sldId id="268" r:id="rId20"/>
    <p:sldId id="299" r:id="rId21"/>
    <p:sldId id="297" r:id="rId22"/>
    <p:sldId id="298" r:id="rId23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8E02"/>
    <a:srgbClr val="F6F5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9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9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33625753-A491-4450-88F6-C5053B0487E0}" type="datetimeFigureOut">
              <a:rPr lang="hu-HU" smtClean="0"/>
              <a:t>2023. 07. 16.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CA506263-2072-484D-BEDD-B27A71C5C1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7874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33625753-A491-4450-88F6-C5053B0487E0}" type="datetimeFigureOut">
              <a:rPr lang="hu-HU" smtClean="0"/>
              <a:t>2023. 07. 16.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CA506263-2072-484D-BEDD-B27A71C5C1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67280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33625753-A491-4450-88F6-C5053B0487E0}" type="datetimeFigureOut">
              <a:rPr lang="hu-HU" smtClean="0"/>
              <a:t>2023. 07. 16.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CA506263-2072-484D-BEDD-B27A71C5C1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87505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sz="1600">
                <a:solidFill>
                  <a:schemeClr val="accent3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hu-HU" dirty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33625753-A491-4450-88F6-C5053B0487E0}" type="datetimeFigureOut">
              <a:rPr lang="hu-HU" smtClean="0"/>
              <a:t>2023. 07. 16.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CA506263-2072-484D-BEDD-B27A71C5C1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8837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33625753-A491-4450-88F6-C5053B0487E0}" type="datetimeFigureOut">
              <a:rPr lang="hu-HU" smtClean="0"/>
              <a:t>2023. 07. 16.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CA506263-2072-484D-BEDD-B27A71C5C1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90272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33625753-A491-4450-88F6-C5053B0487E0}" type="datetimeFigureOut">
              <a:rPr lang="hu-HU" smtClean="0"/>
              <a:t>2023. 07. 16.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CA506263-2072-484D-BEDD-B27A71C5C1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76205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33625753-A491-4450-88F6-C5053B0487E0}" type="datetimeFigureOut">
              <a:rPr lang="hu-HU" smtClean="0"/>
              <a:t>2023. 07. 16.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CA506263-2072-484D-BEDD-B27A71C5C1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88149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33625753-A491-4450-88F6-C5053B0487E0}" type="datetimeFigureOut">
              <a:rPr lang="hu-HU" smtClean="0"/>
              <a:t>2023. 07. 16.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CA506263-2072-484D-BEDD-B27A71C5C1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3611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33625753-A491-4450-88F6-C5053B0487E0}" type="datetimeFigureOut">
              <a:rPr lang="hu-HU" smtClean="0"/>
              <a:t>2023. 07. 16.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CA506263-2072-484D-BEDD-B27A71C5C1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73708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33625753-A491-4450-88F6-C5053B0487E0}" type="datetimeFigureOut">
              <a:rPr lang="hu-HU" smtClean="0"/>
              <a:t>2023. 07. 16.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CA506263-2072-484D-BEDD-B27A71C5C1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74141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33625753-A491-4450-88F6-C5053B0487E0}" type="datetimeFigureOut">
              <a:rPr lang="hu-HU" smtClean="0"/>
              <a:t>2023. 07. 16.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CA506263-2072-484D-BEDD-B27A71C5C1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85439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>
            <a:extLst>
              <a:ext uri="{FF2B5EF4-FFF2-40B4-BE49-F238E27FC236}">
                <a16:creationId xmlns:a16="http://schemas.microsoft.com/office/drawing/2014/main" id="{31C27C0D-4B84-5FCC-B7D3-905807207242}"/>
              </a:ext>
            </a:extLst>
          </p:cNvPr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6F5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8"/>
            <a:ext cx="8543925" cy="4502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829896"/>
            <a:ext cx="8543925" cy="13077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hu-HU" dirty="0"/>
              <a:t>Mintaszöveg szerkesztése</a:t>
            </a:r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85BD626E-AEA6-FAE0-5F99-B0DFAD8311BB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6440" y="6229897"/>
            <a:ext cx="1193120" cy="398973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9EA289B5-E923-BC26-41BD-5D82930AE34C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038" y="6261415"/>
            <a:ext cx="1342805" cy="305183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8A060C78-2B59-31F5-51B1-2DEFB8BC3F00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25" y="6254445"/>
            <a:ext cx="1740637" cy="374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214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18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Kódolt rajzok 1.</a:t>
            </a:r>
            <a:endParaRPr lang="hu-HU" dirty="0"/>
          </a:p>
        </p:txBody>
      </p:sp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2520336"/>
              </p:ext>
            </p:extLst>
          </p:nvPr>
        </p:nvGraphicFramePr>
        <p:xfrm>
          <a:off x="681037" y="4760590"/>
          <a:ext cx="8543925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     </a:t>
                      </a:r>
                      <a:endParaRPr lang="hu-HU" sz="1600" dirty="0" smtClean="0"/>
                    </a:p>
                    <a:p>
                      <a:endParaRPr lang="hu-H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627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794865"/>
                  </a:ext>
                </a:extLst>
              </a:tr>
            </a:tbl>
          </a:graphicData>
        </a:graphic>
      </p:graphicFrame>
      <p:pic>
        <p:nvPicPr>
          <p:cNvPr id="6" name="Tartalom helye 2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9" b="33464"/>
          <a:stretch/>
        </p:blipFill>
        <p:spPr>
          <a:xfrm>
            <a:off x="6183944" y="1111287"/>
            <a:ext cx="3082488" cy="3353406"/>
          </a:xfrm>
          <a:prstGeom prst="rect">
            <a:avLst/>
          </a:prstGeom>
        </p:spPr>
      </p:pic>
      <p:sp>
        <p:nvSpPr>
          <p:cNvPr id="7" name="Téglalap 6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dirty="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dirty="0"/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493502" y="2274460"/>
            <a:ext cx="250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 smtClean="0">
                <a:solidFill>
                  <a:schemeClr val="accent3"/>
                </a:solidFill>
              </a:rPr>
              <a:t>Fordulj jobbra a következő rácsvonalig!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chemeClr val="accent3"/>
                </a:solidFill>
              </a:rPr>
              <a:t>Fordulj </a:t>
            </a:r>
            <a:r>
              <a:rPr lang="hu-HU" sz="1400" b="1" dirty="0" smtClean="0">
                <a:solidFill>
                  <a:schemeClr val="accent3"/>
                </a:solidFill>
              </a:rPr>
              <a:t>balra </a:t>
            </a:r>
            <a:r>
              <a:rPr lang="hu-HU" sz="1400" b="1" dirty="0">
                <a:solidFill>
                  <a:schemeClr val="accent3"/>
                </a:solidFill>
              </a:rPr>
              <a:t>a következő </a:t>
            </a:r>
            <a:r>
              <a:rPr lang="hu-HU" sz="1400" b="1" dirty="0" smtClean="0">
                <a:solidFill>
                  <a:schemeClr val="accent3"/>
                </a:solidFill>
              </a:rPr>
              <a:t>rácsvonalig!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 smtClean="0">
                <a:solidFill>
                  <a:schemeClr val="accent3"/>
                </a:solidFill>
              </a:rPr>
              <a:t>Húzz vonalat előre a következő rácspontig!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chemeClr val="accent3"/>
                </a:solidFill>
              </a:rPr>
              <a:t>Húzz vonalat </a:t>
            </a:r>
            <a:r>
              <a:rPr lang="hu-HU" sz="1400" b="1" dirty="0" smtClean="0">
                <a:solidFill>
                  <a:schemeClr val="accent3"/>
                </a:solidFill>
              </a:rPr>
              <a:t>hátra </a:t>
            </a:r>
            <a:r>
              <a:rPr lang="hu-HU" sz="1400" b="1" dirty="0">
                <a:solidFill>
                  <a:schemeClr val="accent3"/>
                </a:solidFill>
              </a:rPr>
              <a:t>a következő </a:t>
            </a:r>
            <a:r>
              <a:rPr lang="hu-HU" sz="1400" b="1" dirty="0" smtClean="0">
                <a:solidFill>
                  <a:schemeClr val="accent3"/>
                </a:solidFill>
              </a:rPr>
              <a:t>rácspontig!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31" name="Tartalom helye 3"/>
          <p:cNvSpPr txBox="1">
            <a:spLocks/>
          </p:cNvSpPr>
          <p:nvPr/>
        </p:nvSpPr>
        <p:spPr>
          <a:xfrm>
            <a:off x="681036" y="972433"/>
            <a:ext cx="5290106" cy="1255513"/>
          </a:xfrm>
          <a:prstGeom prst="rect">
            <a:avLst/>
          </a:prstGeom>
          <a:ln>
            <a:solidFill>
              <a:srgbClr val="2C68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200" dirty="0" smtClean="0"/>
              <a:t>A lenti kódsor egy rajzot rejt. Keress ismétlődő szakaszokat a kódsorban, és </a:t>
            </a:r>
            <a:r>
              <a:rPr lang="hu-HU" sz="1200" dirty="0" err="1" smtClean="0"/>
              <a:t>rövidítsd</a:t>
            </a:r>
            <a:r>
              <a:rPr lang="hu-HU" sz="1200" dirty="0" smtClean="0"/>
              <a:t> le a kódot! A rövidített kódot írd le a következő sorba!</a:t>
            </a:r>
          </a:p>
          <a:p>
            <a:r>
              <a:rPr lang="hu-HU" sz="1200" dirty="0" smtClean="0"/>
              <a:t>A kijelölt ponttól a fekete nyíl irányában indulva rajzold meg a kódsor mögé rejtett ábrát! Rajzolás közben csak a rácsvonalak mentén haladhatsz, 1 </a:t>
            </a:r>
            <a:r>
              <a:rPr lang="hu-HU" sz="1200" dirty="0">
                <a:sym typeface="Wingdings" panose="05000000000000000000" pitchFamily="2" charset="2"/>
              </a:rPr>
              <a:t> vagy </a:t>
            </a:r>
            <a:r>
              <a:rPr lang="hu-HU" sz="1200" dirty="0" smtClean="0">
                <a:sym typeface="Wingdings" panose="05000000000000000000" pitchFamily="2" charset="2"/>
              </a:rPr>
              <a:t> </a:t>
            </a:r>
            <a:r>
              <a:rPr lang="hu-HU" sz="1200" dirty="0" smtClean="0"/>
              <a:t>nyíl 1 lépést jelent, 1 </a:t>
            </a:r>
            <a:r>
              <a:rPr lang="hu-HU" sz="1200" dirty="0">
                <a:sym typeface="Wingdings" panose="05000000000000000000" pitchFamily="2" charset="2"/>
              </a:rPr>
              <a:t> vagy  nyíl pedig azt jelenti, hogy jobbra vagy balra fordulj el a következő rácsvonalig, és ott folytasd a </a:t>
            </a:r>
            <a:r>
              <a:rPr lang="hu-HU" sz="1200" dirty="0" smtClean="0">
                <a:sym typeface="Wingdings" panose="05000000000000000000" pitchFamily="2" charset="2"/>
              </a:rPr>
              <a:t>rajzolást!</a:t>
            </a:r>
          </a:p>
        </p:txBody>
      </p:sp>
      <p:cxnSp>
        <p:nvCxnSpPr>
          <p:cNvPr id="32" name="Egyenes összekötő nyíllal 31"/>
          <p:cNvCxnSpPr/>
          <p:nvPr/>
        </p:nvCxnSpPr>
        <p:spPr>
          <a:xfrm flipV="1">
            <a:off x="7142936" y="2583230"/>
            <a:ext cx="117815" cy="19143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3711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8941038"/>
              </p:ext>
            </p:extLst>
          </p:nvPr>
        </p:nvGraphicFramePr>
        <p:xfrm>
          <a:off x="681037" y="4760590"/>
          <a:ext cx="8543925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</a:t>
                      </a:r>
                      <a:endParaRPr lang="hu-HU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hu-H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627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794865"/>
                  </a:ext>
                </a:extLst>
              </a:tr>
            </a:tbl>
          </a:graphicData>
        </a:graphic>
      </p:graphicFrame>
      <p:pic>
        <p:nvPicPr>
          <p:cNvPr id="6" name="Tartalom helye 2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9" b="33464"/>
          <a:stretch/>
        </p:blipFill>
        <p:spPr>
          <a:xfrm>
            <a:off x="6142474" y="1111287"/>
            <a:ext cx="3082488" cy="3353406"/>
          </a:xfrm>
          <a:prstGeom prst="rect">
            <a:avLst/>
          </a:prstGeom>
        </p:spPr>
      </p:pic>
      <p:cxnSp>
        <p:nvCxnSpPr>
          <p:cNvPr id="32" name="Egyenes összekötő nyíllal 31"/>
          <p:cNvCxnSpPr/>
          <p:nvPr/>
        </p:nvCxnSpPr>
        <p:spPr>
          <a:xfrm flipV="1">
            <a:off x="7301874" y="2931338"/>
            <a:ext cx="137981" cy="17490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églalap 38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dirty="0"/>
          </a:p>
        </p:txBody>
      </p:sp>
      <p:sp>
        <p:nvSpPr>
          <p:cNvPr id="40" name="Téglalap 39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/>
          </a:p>
        </p:txBody>
      </p:sp>
      <p:sp>
        <p:nvSpPr>
          <p:cNvPr id="41" name="Téglalap 40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dirty="0"/>
          </a:p>
        </p:txBody>
      </p:sp>
      <p:sp>
        <p:nvSpPr>
          <p:cNvPr id="42" name="Téglalap 41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dirty="0"/>
          </a:p>
        </p:txBody>
      </p:sp>
      <p:sp>
        <p:nvSpPr>
          <p:cNvPr id="43" name="Szövegdoboz 42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493502" y="2274460"/>
            <a:ext cx="250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 smtClean="0">
                <a:solidFill>
                  <a:schemeClr val="accent3"/>
                </a:solidFill>
              </a:rPr>
              <a:t>Fordulj jobbra a következő rácsvonalig!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44" name="Szövegdoboz 43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chemeClr val="accent3"/>
                </a:solidFill>
              </a:rPr>
              <a:t>Fordulj </a:t>
            </a:r>
            <a:r>
              <a:rPr lang="hu-HU" sz="1400" b="1" dirty="0" smtClean="0">
                <a:solidFill>
                  <a:schemeClr val="accent3"/>
                </a:solidFill>
              </a:rPr>
              <a:t>balra </a:t>
            </a:r>
            <a:r>
              <a:rPr lang="hu-HU" sz="1400" b="1" dirty="0">
                <a:solidFill>
                  <a:schemeClr val="accent3"/>
                </a:solidFill>
              </a:rPr>
              <a:t>a következő </a:t>
            </a:r>
            <a:r>
              <a:rPr lang="hu-HU" sz="1400" b="1" dirty="0" smtClean="0">
                <a:solidFill>
                  <a:schemeClr val="accent3"/>
                </a:solidFill>
              </a:rPr>
              <a:t>rácsvonalig!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45" name="Szövegdoboz 44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 smtClean="0">
                <a:solidFill>
                  <a:schemeClr val="accent3"/>
                </a:solidFill>
              </a:rPr>
              <a:t>Húzz vonalat előre a következő rácspontig!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46" name="Szövegdoboz 45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chemeClr val="accent3"/>
                </a:solidFill>
              </a:rPr>
              <a:t>Húzz vonalat </a:t>
            </a:r>
            <a:r>
              <a:rPr lang="hu-HU" sz="1400" b="1" dirty="0" smtClean="0">
                <a:solidFill>
                  <a:schemeClr val="accent3"/>
                </a:solidFill>
              </a:rPr>
              <a:t>hátra </a:t>
            </a:r>
            <a:r>
              <a:rPr lang="hu-HU" sz="1400" b="1" dirty="0">
                <a:solidFill>
                  <a:schemeClr val="accent3"/>
                </a:solidFill>
              </a:rPr>
              <a:t>a következő </a:t>
            </a:r>
            <a:r>
              <a:rPr lang="hu-HU" sz="1400" b="1" dirty="0" smtClean="0">
                <a:solidFill>
                  <a:schemeClr val="accent3"/>
                </a:solidFill>
              </a:rPr>
              <a:t>rácspontig!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47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8"/>
            <a:ext cx="8543925" cy="450262"/>
          </a:xfrm>
        </p:spPr>
        <p:txBody>
          <a:bodyPr/>
          <a:lstStyle/>
          <a:p>
            <a:r>
              <a:rPr lang="hu-HU" dirty="0"/>
              <a:t>Kódolt rajzok </a:t>
            </a:r>
            <a:r>
              <a:rPr lang="hu-HU" dirty="0" smtClean="0"/>
              <a:t>4b.</a:t>
            </a:r>
            <a:endParaRPr lang="hu-HU" dirty="0"/>
          </a:p>
        </p:txBody>
      </p:sp>
      <p:sp>
        <p:nvSpPr>
          <p:cNvPr id="49" name="Tartalom helye 3"/>
          <p:cNvSpPr txBox="1">
            <a:spLocks/>
          </p:cNvSpPr>
          <p:nvPr/>
        </p:nvSpPr>
        <p:spPr>
          <a:xfrm>
            <a:off x="681036" y="972433"/>
            <a:ext cx="5290106" cy="1255513"/>
          </a:xfrm>
          <a:prstGeom prst="rect">
            <a:avLst/>
          </a:prstGeom>
          <a:ln>
            <a:solidFill>
              <a:srgbClr val="2C68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200" dirty="0" smtClean="0"/>
              <a:t>A lenti kódsor egy rajzot rejt. Keress ismétlődő szakaszokat a kódsorban, és </a:t>
            </a:r>
            <a:r>
              <a:rPr lang="hu-HU" sz="1200" dirty="0" err="1" smtClean="0"/>
              <a:t>rövidítsd</a:t>
            </a:r>
            <a:r>
              <a:rPr lang="hu-HU" sz="1200" dirty="0" smtClean="0"/>
              <a:t> le a kódot! A rövidített kódot írd le a következő sorba!</a:t>
            </a:r>
          </a:p>
          <a:p>
            <a:r>
              <a:rPr lang="hu-HU" sz="1200" dirty="0" smtClean="0"/>
              <a:t>A kijelölt ponttól a fekete nyíl irányában indulva rajzold meg a kódsor mögé rejtett ábrát! Rajzolás közben csak a rácsvonalak mentén haladhatsz, 1 </a:t>
            </a:r>
            <a:r>
              <a:rPr lang="hu-HU" sz="1200" dirty="0">
                <a:sym typeface="Wingdings" panose="05000000000000000000" pitchFamily="2" charset="2"/>
              </a:rPr>
              <a:t> vagy </a:t>
            </a:r>
            <a:r>
              <a:rPr lang="hu-HU" sz="1200" dirty="0" smtClean="0">
                <a:sym typeface="Wingdings" panose="05000000000000000000" pitchFamily="2" charset="2"/>
              </a:rPr>
              <a:t> </a:t>
            </a:r>
            <a:r>
              <a:rPr lang="hu-HU" sz="1200" dirty="0" smtClean="0"/>
              <a:t>nyíl 1 lépést jelent, 1 </a:t>
            </a:r>
            <a:r>
              <a:rPr lang="hu-HU" sz="1200" dirty="0">
                <a:sym typeface="Wingdings" panose="05000000000000000000" pitchFamily="2" charset="2"/>
              </a:rPr>
              <a:t> vagy  nyíl pedig azt jelenti, hogy jobbra vagy balra fordulj el a következő rácsvonalig, és ott folytasd a </a:t>
            </a:r>
            <a:r>
              <a:rPr lang="hu-HU" sz="1200" dirty="0" smtClean="0">
                <a:sym typeface="Wingdings" panose="05000000000000000000" pitchFamily="2" charset="2"/>
              </a:rPr>
              <a:t>rajzolást!</a:t>
            </a:r>
          </a:p>
        </p:txBody>
      </p:sp>
    </p:spTree>
    <p:extLst>
      <p:ext uri="{BB962C8B-B14F-4D97-AF65-F5344CB8AC3E}">
        <p14:creationId xmlns:p14="http://schemas.microsoft.com/office/powerpoint/2010/main" val="8273637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660463"/>
              </p:ext>
            </p:extLst>
          </p:nvPr>
        </p:nvGraphicFramePr>
        <p:xfrm>
          <a:off x="681037" y="4760590"/>
          <a:ext cx="854392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hu-H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627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794865"/>
                  </a:ext>
                </a:extLst>
              </a:tr>
            </a:tbl>
          </a:graphicData>
        </a:graphic>
      </p:graphicFrame>
      <p:pic>
        <p:nvPicPr>
          <p:cNvPr id="6" name="Tartalom helye 2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9" b="33464"/>
          <a:stretch/>
        </p:blipFill>
        <p:spPr>
          <a:xfrm>
            <a:off x="6142474" y="1111287"/>
            <a:ext cx="3082488" cy="3353406"/>
          </a:xfrm>
          <a:prstGeom prst="rect">
            <a:avLst/>
          </a:prstGeom>
        </p:spPr>
      </p:pic>
      <p:cxnSp>
        <p:nvCxnSpPr>
          <p:cNvPr id="18" name="Egyenes összekötő 17"/>
          <p:cNvCxnSpPr/>
          <p:nvPr/>
        </p:nvCxnSpPr>
        <p:spPr>
          <a:xfrm>
            <a:off x="6729930" y="3420643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/>
        </p:nvCxnSpPr>
        <p:spPr>
          <a:xfrm>
            <a:off x="7307787" y="3118211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20"/>
          <p:cNvCxnSpPr/>
          <p:nvPr/>
        </p:nvCxnSpPr>
        <p:spPr>
          <a:xfrm>
            <a:off x="7891491" y="2800344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23"/>
          <p:cNvCxnSpPr/>
          <p:nvPr/>
        </p:nvCxnSpPr>
        <p:spPr>
          <a:xfrm>
            <a:off x="6939155" y="3127791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gyenes összekötő 24"/>
          <p:cNvCxnSpPr/>
          <p:nvPr/>
        </p:nvCxnSpPr>
        <p:spPr>
          <a:xfrm rot="-60000">
            <a:off x="7298484" y="2455062"/>
            <a:ext cx="800041" cy="2587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gyenes összekötő 25"/>
          <p:cNvCxnSpPr/>
          <p:nvPr/>
        </p:nvCxnSpPr>
        <p:spPr>
          <a:xfrm>
            <a:off x="7510438" y="3488247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gyenes összekötő 26"/>
          <p:cNvCxnSpPr/>
          <p:nvPr/>
        </p:nvCxnSpPr>
        <p:spPr>
          <a:xfrm rot="-3600000">
            <a:off x="7228081" y="3634672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gyenes összekötő 27"/>
          <p:cNvCxnSpPr/>
          <p:nvPr/>
        </p:nvCxnSpPr>
        <p:spPr>
          <a:xfrm flipV="1">
            <a:off x="7314995" y="2489566"/>
            <a:ext cx="368723" cy="62002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gyenes összekötő 28"/>
          <p:cNvCxnSpPr/>
          <p:nvPr/>
        </p:nvCxnSpPr>
        <p:spPr>
          <a:xfrm rot="-3600000">
            <a:off x="6650229" y="3303229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29"/>
          <p:cNvCxnSpPr/>
          <p:nvPr/>
        </p:nvCxnSpPr>
        <p:spPr>
          <a:xfrm rot="-3600000">
            <a:off x="8004408" y="2954625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gyenes összekötő nyíllal 31"/>
          <p:cNvCxnSpPr/>
          <p:nvPr/>
        </p:nvCxnSpPr>
        <p:spPr>
          <a:xfrm flipV="1">
            <a:off x="7301874" y="2931338"/>
            <a:ext cx="137981" cy="17490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gyenes összekötő 30"/>
          <p:cNvCxnSpPr/>
          <p:nvPr/>
        </p:nvCxnSpPr>
        <p:spPr>
          <a:xfrm>
            <a:off x="6939155" y="3787691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gyenes összekötő 32"/>
          <p:cNvCxnSpPr/>
          <p:nvPr/>
        </p:nvCxnSpPr>
        <p:spPr>
          <a:xfrm>
            <a:off x="7891491" y="3428136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gyenes összekötő 33"/>
          <p:cNvCxnSpPr/>
          <p:nvPr/>
        </p:nvCxnSpPr>
        <p:spPr>
          <a:xfrm>
            <a:off x="8469348" y="3125704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gyenes összekötő 34"/>
          <p:cNvCxnSpPr/>
          <p:nvPr/>
        </p:nvCxnSpPr>
        <p:spPr>
          <a:xfrm>
            <a:off x="8100716" y="3135284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gyenes összekötő 35"/>
          <p:cNvCxnSpPr/>
          <p:nvPr/>
        </p:nvCxnSpPr>
        <p:spPr>
          <a:xfrm rot="-3600000">
            <a:off x="8389642" y="3642165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gyenes összekötő 36"/>
          <p:cNvCxnSpPr/>
          <p:nvPr/>
        </p:nvCxnSpPr>
        <p:spPr>
          <a:xfrm rot="-3600000">
            <a:off x="7811790" y="3310722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gyenes összekötő 37"/>
          <p:cNvCxnSpPr/>
          <p:nvPr/>
        </p:nvCxnSpPr>
        <p:spPr>
          <a:xfrm>
            <a:off x="8100716" y="3795184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églalap 38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dirty="0"/>
          </a:p>
        </p:txBody>
      </p:sp>
      <p:sp>
        <p:nvSpPr>
          <p:cNvPr id="40" name="Téglalap 39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/>
          </a:p>
        </p:txBody>
      </p:sp>
      <p:sp>
        <p:nvSpPr>
          <p:cNvPr id="41" name="Téglalap 40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dirty="0"/>
          </a:p>
        </p:txBody>
      </p:sp>
      <p:sp>
        <p:nvSpPr>
          <p:cNvPr id="42" name="Téglalap 41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dirty="0"/>
          </a:p>
        </p:txBody>
      </p:sp>
      <p:sp>
        <p:nvSpPr>
          <p:cNvPr id="43" name="Szövegdoboz 42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493502" y="2274460"/>
            <a:ext cx="250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 smtClean="0">
                <a:solidFill>
                  <a:schemeClr val="accent3"/>
                </a:solidFill>
              </a:rPr>
              <a:t>Fordulj jobbra a következő rácsvonalig!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44" name="Szövegdoboz 43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chemeClr val="accent3"/>
                </a:solidFill>
              </a:rPr>
              <a:t>Fordulj </a:t>
            </a:r>
            <a:r>
              <a:rPr lang="hu-HU" sz="1400" b="1" dirty="0" smtClean="0">
                <a:solidFill>
                  <a:schemeClr val="accent3"/>
                </a:solidFill>
              </a:rPr>
              <a:t>balra </a:t>
            </a:r>
            <a:r>
              <a:rPr lang="hu-HU" sz="1400" b="1" dirty="0">
                <a:solidFill>
                  <a:schemeClr val="accent3"/>
                </a:solidFill>
              </a:rPr>
              <a:t>a következő </a:t>
            </a:r>
            <a:r>
              <a:rPr lang="hu-HU" sz="1400" b="1" dirty="0" smtClean="0">
                <a:solidFill>
                  <a:schemeClr val="accent3"/>
                </a:solidFill>
              </a:rPr>
              <a:t>rácsvonalig!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45" name="Szövegdoboz 44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 smtClean="0">
                <a:solidFill>
                  <a:schemeClr val="accent3"/>
                </a:solidFill>
              </a:rPr>
              <a:t>Húzz vonalat előre a következő rácspontig!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46" name="Szövegdoboz 45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chemeClr val="accent3"/>
                </a:solidFill>
              </a:rPr>
              <a:t>Húzz vonalat </a:t>
            </a:r>
            <a:r>
              <a:rPr lang="hu-HU" sz="1400" b="1" dirty="0" smtClean="0">
                <a:solidFill>
                  <a:schemeClr val="accent3"/>
                </a:solidFill>
              </a:rPr>
              <a:t>hátra </a:t>
            </a:r>
            <a:r>
              <a:rPr lang="hu-HU" sz="1400" b="1" dirty="0">
                <a:solidFill>
                  <a:schemeClr val="accent3"/>
                </a:solidFill>
              </a:rPr>
              <a:t>a következő </a:t>
            </a:r>
            <a:r>
              <a:rPr lang="hu-HU" sz="1400" b="1" dirty="0" smtClean="0">
                <a:solidFill>
                  <a:schemeClr val="accent3"/>
                </a:solidFill>
              </a:rPr>
              <a:t>rácspontig!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47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8"/>
            <a:ext cx="8543925" cy="450262"/>
          </a:xfrm>
        </p:spPr>
        <p:txBody>
          <a:bodyPr/>
          <a:lstStyle/>
          <a:p>
            <a:r>
              <a:rPr lang="hu-HU" dirty="0"/>
              <a:t>Kódold a rajzot! 4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48" name="Tartalom helye 3"/>
          <p:cNvSpPr txBox="1">
            <a:spLocks/>
          </p:cNvSpPr>
          <p:nvPr/>
        </p:nvSpPr>
        <p:spPr>
          <a:xfrm>
            <a:off x="681036" y="972433"/>
            <a:ext cx="5290106" cy="1302027"/>
          </a:xfrm>
          <a:prstGeom prst="rect">
            <a:avLst/>
          </a:prstGeom>
          <a:ln>
            <a:solidFill>
              <a:srgbClr val="2C68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200" dirty="0" err="1"/>
              <a:t>Titkosítsd</a:t>
            </a:r>
            <a:r>
              <a:rPr lang="hu-HU" sz="1200" dirty="0"/>
              <a:t> kódolással a jobb oldalon látható rajzot!</a:t>
            </a:r>
          </a:p>
          <a:p>
            <a:r>
              <a:rPr lang="hu-HU" sz="1200" dirty="0"/>
              <a:t>A kódok a rajzolás lépéseit mutassák az alábbi nyilak </a:t>
            </a:r>
            <a:r>
              <a:rPr lang="hu-HU" sz="1200" dirty="0" err="1"/>
              <a:t>segtségével</a:t>
            </a:r>
            <a:r>
              <a:rPr lang="hu-HU" sz="1200" dirty="0"/>
              <a:t>! A kódolást a rajz fekete nyíllal jelölt pontján és a nyíl irányában kezdd, és nyilakkal jelöld az ábra alatti sorokban, hogy előre vagy hátra kell húzni vonalat a következő rácspontig, vagy el kell fordulni jobbra vagy balra a következő rácsvonalig! Keress ismétlődéseket! Ha tudod, </a:t>
            </a:r>
            <a:r>
              <a:rPr lang="hu-HU" sz="1200" dirty="0" err="1"/>
              <a:t>rövidítsd</a:t>
            </a:r>
            <a:r>
              <a:rPr lang="hu-HU" sz="1200" dirty="0"/>
              <a:t> a kódot!</a:t>
            </a:r>
          </a:p>
          <a:p>
            <a:endParaRPr lang="hu-HU" sz="1200" dirty="0"/>
          </a:p>
        </p:txBody>
      </p:sp>
    </p:spTree>
    <p:extLst>
      <p:ext uri="{BB962C8B-B14F-4D97-AF65-F5344CB8AC3E}">
        <p14:creationId xmlns:p14="http://schemas.microsoft.com/office/powerpoint/2010/main" val="23215083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8941038"/>
              </p:ext>
            </p:extLst>
          </p:nvPr>
        </p:nvGraphicFramePr>
        <p:xfrm>
          <a:off x="681037" y="4760590"/>
          <a:ext cx="8543925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</a:t>
                      </a:r>
                      <a:endParaRPr lang="hu-HU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hu-H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627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794865"/>
                  </a:ext>
                </a:extLst>
              </a:tr>
            </a:tbl>
          </a:graphicData>
        </a:graphic>
      </p:graphicFrame>
      <p:pic>
        <p:nvPicPr>
          <p:cNvPr id="6" name="Tartalom helye 2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9" b="33464"/>
          <a:stretch/>
        </p:blipFill>
        <p:spPr>
          <a:xfrm>
            <a:off x="6142474" y="1111287"/>
            <a:ext cx="3082488" cy="3353406"/>
          </a:xfrm>
          <a:prstGeom prst="rect">
            <a:avLst/>
          </a:prstGeom>
        </p:spPr>
      </p:pic>
      <p:cxnSp>
        <p:nvCxnSpPr>
          <p:cNvPr id="18" name="Egyenes összekötő 17"/>
          <p:cNvCxnSpPr/>
          <p:nvPr/>
        </p:nvCxnSpPr>
        <p:spPr>
          <a:xfrm>
            <a:off x="6729930" y="3420643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/>
        </p:nvCxnSpPr>
        <p:spPr>
          <a:xfrm>
            <a:off x="7307787" y="3118211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20"/>
          <p:cNvCxnSpPr/>
          <p:nvPr/>
        </p:nvCxnSpPr>
        <p:spPr>
          <a:xfrm>
            <a:off x="7891491" y="2800344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23"/>
          <p:cNvCxnSpPr/>
          <p:nvPr/>
        </p:nvCxnSpPr>
        <p:spPr>
          <a:xfrm>
            <a:off x="6939155" y="3127791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gyenes összekötő 24"/>
          <p:cNvCxnSpPr/>
          <p:nvPr/>
        </p:nvCxnSpPr>
        <p:spPr>
          <a:xfrm rot="-60000">
            <a:off x="7298484" y="2455062"/>
            <a:ext cx="800041" cy="2587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gyenes összekötő 25"/>
          <p:cNvCxnSpPr/>
          <p:nvPr/>
        </p:nvCxnSpPr>
        <p:spPr>
          <a:xfrm>
            <a:off x="7510438" y="3488247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gyenes összekötő 26"/>
          <p:cNvCxnSpPr/>
          <p:nvPr/>
        </p:nvCxnSpPr>
        <p:spPr>
          <a:xfrm rot="-3600000">
            <a:off x="7228081" y="3634672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gyenes összekötő 27"/>
          <p:cNvCxnSpPr/>
          <p:nvPr/>
        </p:nvCxnSpPr>
        <p:spPr>
          <a:xfrm flipV="1">
            <a:off x="7314995" y="2489566"/>
            <a:ext cx="368723" cy="62002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gyenes összekötő 28"/>
          <p:cNvCxnSpPr/>
          <p:nvPr/>
        </p:nvCxnSpPr>
        <p:spPr>
          <a:xfrm rot="-3600000">
            <a:off x="6650229" y="3303229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29"/>
          <p:cNvCxnSpPr/>
          <p:nvPr/>
        </p:nvCxnSpPr>
        <p:spPr>
          <a:xfrm rot="-3600000">
            <a:off x="8004408" y="2954625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gyenes összekötő nyíllal 31"/>
          <p:cNvCxnSpPr/>
          <p:nvPr/>
        </p:nvCxnSpPr>
        <p:spPr>
          <a:xfrm flipV="1">
            <a:off x="7301874" y="2931338"/>
            <a:ext cx="137981" cy="17490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gyenes összekötő 30"/>
          <p:cNvCxnSpPr/>
          <p:nvPr/>
        </p:nvCxnSpPr>
        <p:spPr>
          <a:xfrm>
            <a:off x="6939155" y="3787691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gyenes összekötő 32"/>
          <p:cNvCxnSpPr/>
          <p:nvPr/>
        </p:nvCxnSpPr>
        <p:spPr>
          <a:xfrm>
            <a:off x="7891491" y="3428136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gyenes összekötő 33"/>
          <p:cNvCxnSpPr/>
          <p:nvPr/>
        </p:nvCxnSpPr>
        <p:spPr>
          <a:xfrm>
            <a:off x="8469348" y="3125704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gyenes összekötő 34"/>
          <p:cNvCxnSpPr/>
          <p:nvPr/>
        </p:nvCxnSpPr>
        <p:spPr>
          <a:xfrm>
            <a:off x="8100716" y="3135284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gyenes összekötő 35"/>
          <p:cNvCxnSpPr/>
          <p:nvPr/>
        </p:nvCxnSpPr>
        <p:spPr>
          <a:xfrm rot="-3600000">
            <a:off x="8389642" y="3642165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gyenes összekötő 36"/>
          <p:cNvCxnSpPr/>
          <p:nvPr/>
        </p:nvCxnSpPr>
        <p:spPr>
          <a:xfrm rot="-3600000">
            <a:off x="7811790" y="3310722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gyenes összekötő 37"/>
          <p:cNvCxnSpPr/>
          <p:nvPr/>
        </p:nvCxnSpPr>
        <p:spPr>
          <a:xfrm>
            <a:off x="8100716" y="3795184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églalap 38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dirty="0"/>
          </a:p>
        </p:txBody>
      </p:sp>
      <p:sp>
        <p:nvSpPr>
          <p:cNvPr id="40" name="Téglalap 39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/>
          </a:p>
        </p:txBody>
      </p:sp>
      <p:sp>
        <p:nvSpPr>
          <p:cNvPr id="41" name="Téglalap 40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dirty="0"/>
          </a:p>
        </p:txBody>
      </p:sp>
      <p:sp>
        <p:nvSpPr>
          <p:cNvPr id="42" name="Téglalap 41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dirty="0"/>
          </a:p>
        </p:txBody>
      </p:sp>
      <p:sp>
        <p:nvSpPr>
          <p:cNvPr id="43" name="Szövegdoboz 42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493502" y="2274460"/>
            <a:ext cx="250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 smtClean="0">
                <a:solidFill>
                  <a:schemeClr val="accent3"/>
                </a:solidFill>
              </a:rPr>
              <a:t>Fordulj jobbra a következő rácsvonalig!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44" name="Szövegdoboz 43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chemeClr val="accent3"/>
                </a:solidFill>
              </a:rPr>
              <a:t>Fordulj </a:t>
            </a:r>
            <a:r>
              <a:rPr lang="hu-HU" sz="1400" b="1" dirty="0" smtClean="0">
                <a:solidFill>
                  <a:schemeClr val="accent3"/>
                </a:solidFill>
              </a:rPr>
              <a:t>balra </a:t>
            </a:r>
            <a:r>
              <a:rPr lang="hu-HU" sz="1400" b="1" dirty="0">
                <a:solidFill>
                  <a:schemeClr val="accent3"/>
                </a:solidFill>
              </a:rPr>
              <a:t>a következő </a:t>
            </a:r>
            <a:r>
              <a:rPr lang="hu-HU" sz="1400" b="1" dirty="0" smtClean="0">
                <a:solidFill>
                  <a:schemeClr val="accent3"/>
                </a:solidFill>
              </a:rPr>
              <a:t>rácsvonalig!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45" name="Szövegdoboz 44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 smtClean="0">
                <a:solidFill>
                  <a:schemeClr val="accent3"/>
                </a:solidFill>
              </a:rPr>
              <a:t>Húzz vonalat előre a következő rácspontig!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46" name="Szövegdoboz 45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chemeClr val="accent3"/>
                </a:solidFill>
              </a:rPr>
              <a:t>Húzz vonalat </a:t>
            </a:r>
            <a:r>
              <a:rPr lang="hu-HU" sz="1400" b="1" dirty="0" smtClean="0">
                <a:solidFill>
                  <a:schemeClr val="accent3"/>
                </a:solidFill>
              </a:rPr>
              <a:t>hátra </a:t>
            </a:r>
            <a:r>
              <a:rPr lang="hu-HU" sz="1400" b="1" dirty="0">
                <a:solidFill>
                  <a:schemeClr val="accent3"/>
                </a:solidFill>
              </a:rPr>
              <a:t>a következő </a:t>
            </a:r>
            <a:r>
              <a:rPr lang="hu-HU" sz="1400" b="1" dirty="0" smtClean="0">
                <a:solidFill>
                  <a:schemeClr val="accent3"/>
                </a:solidFill>
              </a:rPr>
              <a:t>rácspontig!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49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8"/>
            <a:ext cx="8543925" cy="450262"/>
          </a:xfrm>
        </p:spPr>
        <p:txBody>
          <a:bodyPr/>
          <a:lstStyle/>
          <a:p>
            <a:r>
              <a:rPr lang="hu-HU" dirty="0">
                <a:solidFill>
                  <a:srgbClr val="DC8E02"/>
                </a:solidFill>
              </a:rPr>
              <a:t>Kódolt rajzok – Kódold a rajzot </a:t>
            </a:r>
            <a:r>
              <a:rPr lang="hu-HU" dirty="0" smtClean="0">
                <a:solidFill>
                  <a:srgbClr val="DC8E02"/>
                </a:solidFill>
              </a:rPr>
              <a:t>4. </a:t>
            </a:r>
            <a:r>
              <a:rPr lang="hu-HU" dirty="0">
                <a:solidFill>
                  <a:srgbClr val="DC8E02"/>
                </a:solidFill>
              </a:rPr>
              <a:t>megoldás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79177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6192806"/>
              </p:ext>
            </p:extLst>
          </p:nvPr>
        </p:nvGraphicFramePr>
        <p:xfrm>
          <a:off x="681037" y="4760590"/>
          <a:ext cx="8543925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     </a:t>
                      </a:r>
                      <a:endParaRPr lang="hu-HU" sz="16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</a:t>
                      </a:r>
                      <a:endParaRPr lang="hu-H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627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794865"/>
                  </a:ext>
                </a:extLst>
              </a:tr>
            </a:tbl>
          </a:graphicData>
        </a:graphic>
      </p:graphicFrame>
      <p:pic>
        <p:nvPicPr>
          <p:cNvPr id="6" name="Tartalom helye 2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9" b="33464"/>
          <a:stretch/>
        </p:blipFill>
        <p:spPr>
          <a:xfrm>
            <a:off x="6142474" y="1111287"/>
            <a:ext cx="3082488" cy="3353406"/>
          </a:xfrm>
          <a:prstGeom prst="rect">
            <a:avLst/>
          </a:prstGeom>
        </p:spPr>
      </p:pic>
      <p:cxnSp>
        <p:nvCxnSpPr>
          <p:cNvPr id="32" name="Egyenes összekötő nyíllal 31"/>
          <p:cNvCxnSpPr/>
          <p:nvPr/>
        </p:nvCxnSpPr>
        <p:spPr>
          <a:xfrm flipV="1">
            <a:off x="6339183" y="3260007"/>
            <a:ext cx="117815" cy="19143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llipszis 22"/>
          <p:cNvSpPr/>
          <p:nvPr/>
        </p:nvSpPr>
        <p:spPr>
          <a:xfrm>
            <a:off x="6858838" y="3067989"/>
            <a:ext cx="100394" cy="10039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4" name="Téglalap 33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dirty="0"/>
          </a:p>
        </p:txBody>
      </p:sp>
      <p:sp>
        <p:nvSpPr>
          <p:cNvPr id="35" name="Téglalap 34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/>
          </a:p>
        </p:txBody>
      </p:sp>
      <p:sp>
        <p:nvSpPr>
          <p:cNvPr id="36" name="Téglalap 35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dirty="0"/>
          </a:p>
        </p:txBody>
      </p:sp>
      <p:sp>
        <p:nvSpPr>
          <p:cNvPr id="37" name="Téglalap 36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dirty="0"/>
          </a:p>
        </p:txBody>
      </p:sp>
      <p:sp>
        <p:nvSpPr>
          <p:cNvPr id="46" name="Szövegdoboz 45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493502" y="2274460"/>
            <a:ext cx="250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 smtClean="0">
                <a:solidFill>
                  <a:schemeClr val="accent3"/>
                </a:solidFill>
              </a:rPr>
              <a:t>Fordulj jobbra a következő rácsvonalig!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47" name="Szövegdoboz 46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chemeClr val="accent3"/>
                </a:solidFill>
              </a:rPr>
              <a:t>Fordulj </a:t>
            </a:r>
            <a:r>
              <a:rPr lang="hu-HU" sz="1400" b="1" dirty="0" smtClean="0">
                <a:solidFill>
                  <a:schemeClr val="accent3"/>
                </a:solidFill>
              </a:rPr>
              <a:t>balra </a:t>
            </a:r>
            <a:r>
              <a:rPr lang="hu-HU" sz="1400" b="1" dirty="0">
                <a:solidFill>
                  <a:schemeClr val="accent3"/>
                </a:solidFill>
              </a:rPr>
              <a:t>a következő </a:t>
            </a:r>
            <a:r>
              <a:rPr lang="hu-HU" sz="1400" b="1" dirty="0" smtClean="0">
                <a:solidFill>
                  <a:schemeClr val="accent3"/>
                </a:solidFill>
              </a:rPr>
              <a:t>rácsvonalig!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48" name="Szövegdoboz 47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 smtClean="0">
                <a:solidFill>
                  <a:schemeClr val="accent3"/>
                </a:solidFill>
              </a:rPr>
              <a:t>Húzz vonalat előre a következő rácspontig!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49" name="Szövegdoboz 48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chemeClr val="accent3"/>
                </a:solidFill>
              </a:rPr>
              <a:t>Húzz vonalat </a:t>
            </a:r>
            <a:r>
              <a:rPr lang="hu-HU" sz="1400" b="1" dirty="0" smtClean="0">
                <a:solidFill>
                  <a:schemeClr val="accent3"/>
                </a:solidFill>
              </a:rPr>
              <a:t>hátra </a:t>
            </a:r>
            <a:r>
              <a:rPr lang="hu-HU" sz="1400" b="1" dirty="0">
                <a:solidFill>
                  <a:schemeClr val="accent3"/>
                </a:solidFill>
              </a:rPr>
              <a:t>a következő </a:t>
            </a:r>
            <a:r>
              <a:rPr lang="hu-HU" sz="1400" b="1" dirty="0" smtClean="0">
                <a:solidFill>
                  <a:schemeClr val="accent3"/>
                </a:solidFill>
              </a:rPr>
              <a:t>rácspontig!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50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8"/>
            <a:ext cx="8543925" cy="450262"/>
          </a:xfrm>
        </p:spPr>
        <p:txBody>
          <a:bodyPr/>
          <a:lstStyle/>
          <a:p>
            <a:r>
              <a:rPr lang="hu-HU" dirty="0"/>
              <a:t>Kódolt rajzok </a:t>
            </a:r>
            <a:r>
              <a:rPr lang="hu-HU" dirty="0" smtClean="0"/>
              <a:t>5b.</a:t>
            </a:r>
            <a:endParaRPr lang="hu-HU" dirty="0"/>
          </a:p>
        </p:txBody>
      </p:sp>
      <p:sp>
        <p:nvSpPr>
          <p:cNvPr id="52" name="Tartalom helye 3"/>
          <p:cNvSpPr txBox="1">
            <a:spLocks/>
          </p:cNvSpPr>
          <p:nvPr/>
        </p:nvSpPr>
        <p:spPr>
          <a:xfrm>
            <a:off x="681036" y="972433"/>
            <a:ext cx="5290106" cy="1255513"/>
          </a:xfrm>
          <a:prstGeom prst="rect">
            <a:avLst/>
          </a:prstGeom>
          <a:ln>
            <a:solidFill>
              <a:srgbClr val="2C68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200" dirty="0" smtClean="0"/>
              <a:t>A lenti kódsor egy rajzot rejt. Keress ismétlődő szakaszokat a kódsorban, és </a:t>
            </a:r>
            <a:r>
              <a:rPr lang="hu-HU" sz="1200" dirty="0" err="1" smtClean="0"/>
              <a:t>rövidítsd</a:t>
            </a:r>
            <a:r>
              <a:rPr lang="hu-HU" sz="1200" dirty="0" smtClean="0"/>
              <a:t> le a kódot! A rövidített kódot írd le a következő sorba!</a:t>
            </a:r>
          </a:p>
          <a:p>
            <a:r>
              <a:rPr lang="hu-HU" sz="1200" dirty="0" smtClean="0"/>
              <a:t>A kijelölt ponttól a fekete nyíl irányában indulva rajzold meg a kódsor mögé rejtett ábrát! Rajzolás közben csak a rácsvonalak mentén haladhatsz, 1 </a:t>
            </a:r>
            <a:r>
              <a:rPr lang="hu-HU" sz="1200" dirty="0">
                <a:sym typeface="Wingdings" panose="05000000000000000000" pitchFamily="2" charset="2"/>
              </a:rPr>
              <a:t> vagy </a:t>
            </a:r>
            <a:r>
              <a:rPr lang="hu-HU" sz="1200" dirty="0" smtClean="0">
                <a:sym typeface="Wingdings" panose="05000000000000000000" pitchFamily="2" charset="2"/>
              </a:rPr>
              <a:t> </a:t>
            </a:r>
            <a:r>
              <a:rPr lang="hu-HU" sz="1200" dirty="0" smtClean="0"/>
              <a:t>nyíl 1 lépést jelent, 1 </a:t>
            </a:r>
            <a:r>
              <a:rPr lang="hu-HU" sz="1200" dirty="0">
                <a:sym typeface="Wingdings" panose="05000000000000000000" pitchFamily="2" charset="2"/>
              </a:rPr>
              <a:t> vagy  nyíl pedig azt jelenti, hogy jobbra vagy balra fordulj el a következő rácsvonalig, és ott folytasd a </a:t>
            </a:r>
            <a:r>
              <a:rPr lang="hu-HU" sz="1200" dirty="0" smtClean="0">
                <a:sym typeface="Wingdings" panose="05000000000000000000" pitchFamily="2" charset="2"/>
              </a:rPr>
              <a:t>rajzolást!</a:t>
            </a:r>
          </a:p>
        </p:txBody>
      </p:sp>
    </p:spTree>
    <p:extLst>
      <p:ext uri="{BB962C8B-B14F-4D97-AF65-F5344CB8AC3E}">
        <p14:creationId xmlns:p14="http://schemas.microsoft.com/office/powerpoint/2010/main" val="42366206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7708922"/>
              </p:ext>
            </p:extLst>
          </p:nvPr>
        </p:nvGraphicFramePr>
        <p:xfrm>
          <a:off x="681037" y="4760590"/>
          <a:ext cx="854392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627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794865"/>
                  </a:ext>
                </a:extLst>
              </a:tr>
            </a:tbl>
          </a:graphicData>
        </a:graphic>
      </p:graphicFrame>
      <p:pic>
        <p:nvPicPr>
          <p:cNvPr id="6" name="Tartalom helye 2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9" b="33464"/>
          <a:stretch/>
        </p:blipFill>
        <p:spPr>
          <a:xfrm>
            <a:off x="6142474" y="1111287"/>
            <a:ext cx="3082488" cy="3353406"/>
          </a:xfrm>
          <a:prstGeom prst="rect">
            <a:avLst/>
          </a:prstGeom>
        </p:spPr>
      </p:pic>
      <p:cxnSp>
        <p:nvCxnSpPr>
          <p:cNvPr id="17" name="Egyenes összekötő 16"/>
          <p:cNvCxnSpPr/>
          <p:nvPr/>
        </p:nvCxnSpPr>
        <p:spPr>
          <a:xfrm>
            <a:off x="6898953" y="2454059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/>
        </p:nvCxnSpPr>
        <p:spPr>
          <a:xfrm>
            <a:off x="6725013" y="3463431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23"/>
          <p:cNvCxnSpPr/>
          <p:nvPr/>
        </p:nvCxnSpPr>
        <p:spPr>
          <a:xfrm>
            <a:off x="6333926" y="3460072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gyenes összekötő 24"/>
          <p:cNvCxnSpPr/>
          <p:nvPr/>
        </p:nvCxnSpPr>
        <p:spPr>
          <a:xfrm>
            <a:off x="6720753" y="4142728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gyenes összekötő 25"/>
          <p:cNvCxnSpPr/>
          <p:nvPr/>
        </p:nvCxnSpPr>
        <p:spPr>
          <a:xfrm flipV="1">
            <a:off x="6932047" y="3791121"/>
            <a:ext cx="1920877" cy="570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gyenes összekötő 26"/>
          <p:cNvCxnSpPr/>
          <p:nvPr/>
        </p:nvCxnSpPr>
        <p:spPr>
          <a:xfrm rot="-3600000">
            <a:off x="7016479" y="3957372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gyenes összekötő 27"/>
          <p:cNvCxnSpPr/>
          <p:nvPr/>
        </p:nvCxnSpPr>
        <p:spPr>
          <a:xfrm rot="-3600000">
            <a:off x="6620109" y="2618941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gyenes összekötő 28"/>
          <p:cNvCxnSpPr/>
          <p:nvPr/>
        </p:nvCxnSpPr>
        <p:spPr>
          <a:xfrm rot="-3600000">
            <a:off x="8756616" y="3624309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29"/>
          <p:cNvCxnSpPr/>
          <p:nvPr/>
        </p:nvCxnSpPr>
        <p:spPr>
          <a:xfrm flipV="1">
            <a:off x="6337833" y="2787990"/>
            <a:ext cx="377420" cy="6634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gyenes összekötő nyíllal 31"/>
          <p:cNvCxnSpPr/>
          <p:nvPr/>
        </p:nvCxnSpPr>
        <p:spPr>
          <a:xfrm flipV="1">
            <a:off x="6339183" y="3260007"/>
            <a:ext cx="117815" cy="19143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gyenes összekötő 30"/>
          <p:cNvCxnSpPr/>
          <p:nvPr/>
        </p:nvCxnSpPr>
        <p:spPr>
          <a:xfrm>
            <a:off x="7290947" y="2454059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gyenes összekötő 32"/>
          <p:cNvCxnSpPr/>
          <p:nvPr/>
        </p:nvCxnSpPr>
        <p:spPr>
          <a:xfrm rot="-3600000">
            <a:off x="7012103" y="2618941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gyenes összekötő 37"/>
          <p:cNvCxnSpPr/>
          <p:nvPr/>
        </p:nvCxnSpPr>
        <p:spPr>
          <a:xfrm>
            <a:off x="7680560" y="2478318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gyenes összekötő 38"/>
          <p:cNvCxnSpPr/>
          <p:nvPr/>
        </p:nvCxnSpPr>
        <p:spPr>
          <a:xfrm rot="-3600000">
            <a:off x="7401716" y="2643200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gyenes összekötő 39"/>
          <p:cNvCxnSpPr/>
          <p:nvPr/>
        </p:nvCxnSpPr>
        <p:spPr>
          <a:xfrm>
            <a:off x="8070152" y="2480248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gyenes összekötő 40"/>
          <p:cNvCxnSpPr/>
          <p:nvPr/>
        </p:nvCxnSpPr>
        <p:spPr>
          <a:xfrm rot="-3600000">
            <a:off x="7791308" y="2645130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gyenes összekötő 41"/>
          <p:cNvCxnSpPr/>
          <p:nvPr/>
        </p:nvCxnSpPr>
        <p:spPr>
          <a:xfrm>
            <a:off x="8457813" y="2459404"/>
            <a:ext cx="587728" cy="100784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gyenes összekötő 42"/>
          <p:cNvCxnSpPr/>
          <p:nvPr/>
        </p:nvCxnSpPr>
        <p:spPr>
          <a:xfrm flipV="1">
            <a:off x="8275278" y="2457475"/>
            <a:ext cx="192617" cy="33362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gyenes összekötő 43"/>
          <p:cNvCxnSpPr/>
          <p:nvPr/>
        </p:nvCxnSpPr>
        <p:spPr>
          <a:xfrm>
            <a:off x="7894914" y="4132461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gyenes összekötő 44"/>
          <p:cNvCxnSpPr/>
          <p:nvPr/>
        </p:nvCxnSpPr>
        <p:spPr>
          <a:xfrm rot="-3600000">
            <a:off x="8190640" y="3947105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llipszis 22"/>
          <p:cNvSpPr/>
          <p:nvPr/>
        </p:nvSpPr>
        <p:spPr>
          <a:xfrm>
            <a:off x="6858838" y="3067989"/>
            <a:ext cx="100394" cy="10039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4" name="Téglalap 33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dirty="0"/>
          </a:p>
        </p:txBody>
      </p:sp>
      <p:sp>
        <p:nvSpPr>
          <p:cNvPr id="35" name="Téglalap 34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/>
          </a:p>
        </p:txBody>
      </p:sp>
      <p:sp>
        <p:nvSpPr>
          <p:cNvPr id="36" name="Téglalap 35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dirty="0"/>
          </a:p>
        </p:txBody>
      </p:sp>
      <p:sp>
        <p:nvSpPr>
          <p:cNvPr id="37" name="Téglalap 36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dirty="0"/>
          </a:p>
        </p:txBody>
      </p:sp>
      <p:sp>
        <p:nvSpPr>
          <p:cNvPr id="46" name="Szövegdoboz 45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493502" y="2274460"/>
            <a:ext cx="250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 smtClean="0">
                <a:solidFill>
                  <a:schemeClr val="accent3"/>
                </a:solidFill>
              </a:rPr>
              <a:t>Fordulj jobbra a következő rácsvonalig!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47" name="Szövegdoboz 46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chemeClr val="accent3"/>
                </a:solidFill>
              </a:rPr>
              <a:t>Fordulj </a:t>
            </a:r>
            <a:r>
              <a:rPr lang="hu-HU" sz="1400" b="1" dirty="0" smtClean="0">
                <a:solidFill>
                  <a:schemeClr val="accent3"/>
                </a:solidFill>
              </a:rPr>
              <a:t>balra </a:t>
            </a:r>
            <a:r>
              <a:rPr lang="hu-HU" sz="1400" b="1" dirty="0">
                <a:solidFill>
                  <a:schemeClr val="accent3"/>
                </a:solidFill>
              </a:rPr>
              <a:t>a következő </a:t>
            </a:r>
            <a:r>
              <a:rPr lang="hu-HU" sz="1400" b="1" dirty="0" smtClean="0">
                <a:solidFill>
                  <a:schemeClr val="accent3"/>
                </a:solidFill>
              </a:rPr>
              <a:t>rácsvonalig!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48" name="Szövegdoboz 47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 smtClean="0">
                <a:solidFill>
                  <a:schemeClr val="accent3"/>
                </a:solidFill>
              </a:rPr>
              <a:t>Húzz vonalat előre a következő rácspontig!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49" name="Szövegdoboz 48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chemeClr val="accent3"/>
                </a:solidFill>
              </a:rPr>
              <a:t>Húzz vonalat </a:t>
            </a:r>
            <a:r>
              <a:rPr lang="hu-HU" sz="1400" b="1" dirty="0" smtClean="0">
                <a:solidFill>
                  <a:schemeClr val="accent3"/>
                </a:solidFill>
              </a:rPr>
              <a:t>hátra </a:t>
            </a:r>
            <a:r>
              <a:rPr lang="hu-HU" sz="1400" b="1" dirty="0">
                <a:solidFill>
                  <a:schemeClr val="accent3"/>
                </a:solidFill>
              </a:rPr>
              <a:t>a következő </a:t>
            </a:r>
            <a:r>
              <a:rPr lang="hu-HU" sz="1400" b="1" dirty="0" smtClean="0">
                <a:solidFill>
                  <a:schemeClr val="accent3"/>
                </a:solidFill>
              </a:rPr>
              <a:t>rácspontig!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52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8"/>
            <a:ext cx="8543925" cy="450262"/>
          </a:xfrm>
        </p:spPr>
        <p:txBody>
          <a:bodyPr/>
          <a:lstStyle/>
          <a:p>
            <a:r>
              <a:rPr lang="hu-HU" dirty="0"/>
              <a:t>Kódold a rajzot! </a:t>
            </a:r>
            <a:r>
              <a:rPr lang="hu-HU" dirty="0" smtClean="0"/>
              <a:t>5.</a:t>
            </a:r>
            <a:endParaRPr lang="hu-HU" dirty="0"/>
          </a:p>
        </p:txBody>
      </p:sp>
      <p:sp>
        <p:nvSpPr>
          <p:cNvPr id="53" name="Tartalom helye 3"/>
          <p:cNvSpPr txBox="1">
            <a:spLocks/>
          </p:cNvSpPr>
          <p:nvPr/>
        </p:nvSpPr>
        <p:spPr>
          <a:xfrm>
            <a:off x="681036" y="972433"/>
            <a:ext cx="5290106" cy="1302027"/>
          </a:xfrm>
          <a:prstGeom prst="rect">
            <a:avLst/>
          </a:prstGeom>
          <a:ln>
            <a:solidFill>
              <a:srgbClr val="2C68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200" dirty="0" err="1"/>
              <a:t>Titkosítsd</a:t>
            </a:r>
            <a:r>
              <a:rPr lang="hu-HU" sz="1200" dirty="0"/>
              <a:t> kódolással a jobb oldalon látható rajzot!</a:t>
            </a:r>
          </a:p>
          <a:p>
            <a:r>
              <a:rPr lang="hu-HU" sz="1200" dirty="0"/>
              <a:t>A kódok a rajzolás lépéseit mutassák az alábbi nyilak </a:t>
            </a:r>
            <a:r>
              <a:rPr lang="hu-HU" sz="1200" dirty="0" err="1"/>
              <a:t>segtségével</a:t>
            </a:r>
            <a:r>
              <a:rPr lang="hu-HU" sz="1200" dirty="0"/>
              <a:t>! A kódolást a rajz fekete nyíllal jelölt pontján és a nyíl irányában kezdd, és nyilakkal jelöld az ábra alatti sorokban, hogy előre vagy hátra kell húzni vonalat a következő rácspontig, vagy el kell fordulni jobbra vagy balra a következő rácsvonalig! Keress ismétlődéseket! Ha tudod, </a:t>
            </a:r>
            <a:r>
              <a:rPr lang="hu-HU" sz="1200" dirty="0" err="1"/>
              <a:t>rövidítsd</a:t>
            </a:r>
            <a:r>
              <a:rPr lang="hu-HU" sz="1200" dirty="0"/>
              <a:t> a kódot!</a:t>
            </a:r>
          </a:p>
          <a:p>
            <a:endParaRPr lang="hu-HU" sz="1200" dirty="0"/>
          </a:p>
        </p:txBody>
      </p:sp>
    </p:spTree>
    <p:extLst>
      <p:ext uri="{BB962C8B-B14F-4D97-AF65-F5344CB8AC3E}">
        <p14:creationId xmlns:p14="http://schemas.microsoft.com/office/powerpoint/2010/main" val="42601764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6192806"/>
              </p:ext>
            </p:extLst>
          </p:nvPr>
        </p:nvGraphicFramePr>
        <p:xfrm>
          <a:off x="681037" y="4760590"/>
          <a:ext cx="8543925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     </a:t>
                      </a:r>
                      <a:endParaRPr lang="hu-HU" sz="16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</a:t>
                      </a:r>
                      <a:endParaRPr lang="hu-H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627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794865"/>
                  </a:ext>
                </a:extLst>
              </a:tr>
            </a:tbl>
          </a:graphicData>
        </a:graphic>
      </p:graphicFrame>
      <p:pic>
        <p:nvPicPr>
          <p:cNvPr id="6" name="Tartalom helye 2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9" b="33464"/>
          <a:stretch/>
        </p:blipFill>
        <p:spPr>
          <a:xfrm>
            <a:off x="6142474" y="1111287"/>
            <a:ext cx="3082488" cy="3353406"/>
          </a:xfrm>
          <a:prstGeom prst="rect">
            <a:avLst/>
          </a:prstGeom>
        </p:spPr>
      </p:pic>
      <p:cxnSp>
        <p:nvCxnSpPr>
          <p:cNvPr id="17" name="Egyenes összekötő 16"/>
          <p:cNvCxnSpPr/>
          <p:nvPr/>
        </p:nvCxnSpPr>
        <p:spPr>
          <a:xfrm>
            <a:off x="6898953" y="2454059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/>
        </p:nvCxnSpPr>
        <p:spPr>
          <a:xfrm>
            <a:off x="6725013" y="3463431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23"/>
          <p:cNvCxnSpPr/>
          <p:nvPr/>
        </p:nvCxnSpPr>
        <p:spPr>
          <a:xfrm>
            <a:off x="6333926" y="3460072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gyenes összekötő 24"/>
          <p:cNvCxnSpPr/>
          <p:nvPr/>
        </p:nvCxnSpPr>
        <p:spPr>
          <a:xfrm>
            <a:off x="6720753" y="4142728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gyenes összekötő 25"/>
          <p:cNvCxnSpPr/>
          <p:nvPr/>
        </p:nvCxnSpPr>
        <p:spPr>
          <a:xfrm flipV="1">
            <a:off x="6932047" y="3791121"/>
            <a:ext cx="1920877" cy="570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gyenes összekötő 26"/>
          <p:cNvCxnSpPr/>
          <p:nvPr/>
        </p:nvCxnSpPr>
        <p:spPr>
          <a:xfrm rot="-3600000">
            <a:off x="7016479" y="3957372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gyenes összekötő 27"/>
          <p:cNvCxnSpPr/>
          <p:nvPr/>
        </p:nvCxnSpPr>
        <p:spPr>
          <a:xfrm rot="-3600000">
            <a:off x="6620109" y="2618941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gyenes összekötő 28"/>
          <p:cNvCxnSpPr/>
          <p:nvPr/>
        </p:nvCxnSpPr>
        <p:spPr>
          <a:xfrm rot="-3600000">
            <a:off x="8756616" y="3624309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29"/>
          <p:cNvCxnSpPr/>
          <p:nvPr/>
        </p:nvCxnSpPr>
        <p:spPr>
          <a:xfrm flipV="1">
            <a:off x="6337833" y="2787990"/>
            <a:ext cx="377420" cy="6634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gyenes összekötő nyíllal 31"/>
          <p:cNvCxnSpPr/>
          <p:nvPr/>
        </p:nvCxnSpPr>
        <p:spPr>
          <a:xfrm flipV="1">
            <a:off x="6339183" y="3260007"/>
            <a:ext cx="117815" cy="19143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gyenes összekötő 30"/>
          <p:cNvCxnSpPr/>
          <p:nvPr/>
        </p:nvCxnSpPr>
        <p:spPr>
          <a:xfrm>
            <a:off x="7290947" y="2454059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gyenes összekötő 32"/>
          <p:cNvCxnSpPr/>
          <p:nvPr/>
        </p:nvCxnSpPr>
        <p:spPr>
          <a:xfrm rot="-3600000">
            <a:off x="7012103" y="2618941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gyenes összekötő 37"/>
          <p:cNvCxnSpPr/>
          <p:nvPr/>
        </p:nvCxnSpPr>
        <p:spPr>
          <a:xfrm>
            <a:off x="7680560" y="2478318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gyenes összekötő 38"/>
          <p:cNvCxnSpPr/>
          <p:nvPr/>
        </p:nvCxnSpPr>
        <p:spPr>
          <a:xfrm rot="-3600000">
            <a:off x="7401716" y="2643200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gyenes összekötő 39"/>
          <p:cNvCxnSpPr/>
          <p:nvPr/>
        </p:nvCxnSpPr>
        <p:spPr>
          <a:xfrm>
            <a:off x="8070152" y="2480248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gyenes összekötő 40"/>
          <p:cNvCxnSpPr/>
          <p:nvPr/>
        </p:nvCxnSpPr>
        <p:spPr>
          <a:xfrm rot="-3600000">
            <a:off x="7791308" y="2645130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gyenes összekötő 41"/>
          <p:cNvCxnSpPr/>
          <p:nvPr/>
        </p:nvCxnSpPr>
        <p:spPr>
          <a:xfrm>
            <a:off x="8457813" y="2459404"/>
            <a:ext cx="587728" cy="100784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gyenes összekötő 42"/>
          <p:cNvCxnSpPr/>
          <p:nvPr/>
        </p:nvCxnSpPr>
        <p:spPr>
          <a:xfrm flipV="1">
            <a:off x="8275278" y="2457475"/>
            <a:ext cx="192617" cy="33362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gyenes összekötő 43"/>
          <p:cNvCxnSpPr/>
          <p:nvPr/>
        </p:nvCxnSpPr>
        <p:spPr>
          <a:xfrm>
            <a:off x="7894914" y="4132461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gyenes összekötő 44"/>
          <p:cNvCxnSpPr/>
          <p:nvPr/>
        </p:nvCxnSpPr>
        <p:spPr>
          <a:xfrm rot="-3600000">
            <a:off x="8190640" y="3947105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llipszis 22"/>
          <p:cNvSpPr/>
          <p:nvPr/>
        </p:nvSpPr>
        <p:spPr>
          <a:xfrm>
            <a:off x="6858838" y="3067989"/>
            <a:ext cx="100394" cy="10039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4" name="Téglalap 33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dirty="0"/>
          </a:p>
        </p:txBody>
      </p:sp>
      <p:sp>
        <p:nvSpPr>
          <p:cNvPr id="35" name="Téglalap 34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/>
          </a:p>
        </p:txBody>
      </p:sp>
      <p:sp>
        <p:nvSpPr>
          <p:cNvPr id="36" name="Téglalap 35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dirty="0"/>
          </a:p>
        </p:txBody>
      </p:sp>
      <p:sp>
        <p:nvSpPr>
          <p:cNvPr id="37" name="Téglalap 36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dirty="0"/>
          </a:p>
        </p:txBody>
      </p:sp>
      <p:sp>
        <p:nvSpPr>
          <p:cNvPr id="46" name="Szövegdoboz 45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493502" y="2274460"/>
            <a:ext cx="250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 smtClean="0">
                <a:solidFill>
                  <a:schemeClr val="accent3"/>
                </a:solidFill>
              </a:rPr>
              <a:t>Fordulj jobbra a következő rácsvonalig!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47" name="Szövegdoboz 46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chemeClr val="accent3"/>
                </a:solidFill>
              </a:rPr>
              <a:t>Fordulj </a:t>
            </a:r>
            <a:r>
              <a:rPr lang="hu-HU" sz="1400" b="1" dirty="0" smtClean="0">
                <a:solidFill>
                  <a:schemeClr val="accent3"/>
                </a:solidFill>
              </a:rPr>
              <a:t>balra </a:t>
            </a:r>
            <a:r>
              <a:rPr lang="hu-HU" sz="1400" b="1" dirty="0">
                <a:solidFill>
                  <a:schemeClr val="accent3"/>
                </a:solidFill>
              </a:rPr>
              <a:t>a következő </a:t>
            </a:r>
            <a:r>
              <a:rPr lang="hu-HU" sz="1400" b="1" dirty="0" smtClean="0">
                <a:solidFill>
                  <a:schemeClr val="accent3"/>
                </a:solidFill>
              </a:rPr>
              <a:t>rácsvonalig!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48" name="Szövegdoboz 47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 smtClean="0">
                <a:solidFill>
                  <a:schemeClr val="accent3"/>
                </a:solidFill>
              </a:rPr>
              <a:t>Húzz vonalat előre a következő rácspontig!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49" name="Szövegdoboz 48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chemeClr val="accent3"/>
                </a:solidFill>
              </a:rPr>
              <a:t>Húzz vonalat </a:t>
            </a:r>
            <a:r>
              <a:rPr lang="hu-HU" sz="1400" b="1" dirty="0" smtClean="0">
                <a:solidFill>
                  <a:schemeClr val="accent3"/>
                </a:solidFill>
              </a:rPr>
              <a:t>hátra </a:t>
            </a:r>
            <a:r>
              <a:rPr lang="hu-HU" sz="1400" b="1" dirty="0">
                <a:solidFill>
                  <a:schemeClr val="accent3"/>
                </a:solidFill>
              </a:rPr>
              <a:t>a következő </a:t>
            </a:r>
            <a:r>
              <a:rPr lang="hu-HU" sz="1400" b="1" dirty="0" smtClean="0">
                <a:solidFill>
                  <a:schemeClr val="accent3"/>
                </a:solidFill>
              </a:rPr>
              <a:t>rácspontig!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50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8"/>
            <a:ext cx="8543925" cy="450262"/>
          </a:xfrm>
        </p:spPr>
        <p:txBody>
          <a:bodyPr/>
          <a:lstStyle/>
          <a:p>
            <a:r>
              <a:rPr lang="hu-HU" dirty="0">
                <a:solidFill>
                  <a:srgbClr val="DC8E02"/>
                </a:solidFill>
              </a:rPr>
              <a:t>Kódolt rajzok – Kódold a rajzot </a:t>
            </a:r>
            <a:r>
              <a:rPr lang="hu-HU" dirty="0" smtClean="0">
                <a:solidFill>
                  <a:srgbClr val="DC8E02"/>
                </a:solidFill>
              </a:rPr>
              <a:t>5. </a:t>
            </a:r>
            <a:r>
              <a:rPr lang="hu-HU" dirty="0">
                <a:solidFill>
                  <a:srgbClr val="DC8E02"/>
                </a:solidFill>
              </a:rPr>
              <a:t>megoldás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787398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4393105"/>
              </p:ext>
            </p:extLst>
          </p:nvPr>
        </p:nvGraphicFramePr>
        <p:xfrm>
          <a:off x="681037" y="4760590"/>
          <a:ext cx="8543925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</a:t>
                      </a:r>
                      <a:endParaRPr lang="hu-H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627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794865"/>
                  </a:ext>
                </a:extLst>
              </a:tr>
            </a:tbl>
          </a:graphicData>
        </a:graphic>
      </p:graphicFrame>
      <p:pic>
        <p:nvPicPr>
          <p:cNvPr id="6" name="Tartalom helye 2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9" b="33464"/>
          <a:stretch/>
        </p:blipFill>
        <p:spPr>
          <a:xfrm>
            <a:off x="6142474" y="1111287"/>
            <a:ext cx="3082488" cy="3353406"/>
          </a:xfrm>
          <a:prstGeom prst="rect">
            <a:avLst/>
          </a:prstGeom>
        </p:spPr>
      </p:pic>
      <p:cxnSp>
        <p:nvCxnSpPr>
          <p:cNvPr id="32" name="Egyenes összekötő nyíllal 31"/>
          <p:cNvCxnSpPr/>
          <p:nvPr/>
        </p:nvCxnSpPr>
        <p:spPr>
          <a:xfrm flipV="1">
            <a:off x="6706396" y="3952731"/>
            <a:ext cx="117815" cy="19143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Ellipszis 60"/>
          <p:cNvSpPr/>
          <p:nvPr/>
        </p:nvSpPr>
        <p:spPr>
          <a:xfrm>
            <a:off x="7523716" y="1662211"/>
            <a:ext cx="100394" cy="10039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2" name="Ellipszis 61"/>
          <p:cNvSpPr/>
          <p:nvPr/>
        </p:nvSpPr>
        <p:spPr>
          <a:xfrm>
            <a:off x="7781590" y="1664464"/>
            <a:ext cx="100394" cy="10039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3" name="Ív 62"/>
          <p:cNvSpPr/>
          <p:nvPr/>
        </p:nvSpPr>
        <p:spPr>
          <a:xfrm>
            <a:off x="7624110" y="1949502"/>
            <a:ext cx="157480" cy="45719"/>
          </a:xfrm>
          <a:prstGeom prst="arc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2" name="Téglalap 41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dirty="0"/>
          </a:p>
        </p:txBody>
      </p:sp>
      <p:sp>
        <p:nvSpPr>
          <p:cNvPr id="45" name="Téglalap 44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/>
          </a:p>
        </p:txBody>
      </p:sp>
      <p:sp>
        <p:nvSpPr>
          <p:cNvPr id="48" name="Téglalap 47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dirty="0"/>
          </a:p>
        </p:txBody>
      </p:sp>
      <p:sp>
        <p:nvSpPr>
          <p:cNvPr id="49" name="Téglalap 48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dirty="0"/>
          </a:p>
        </p:txBody>
      </p:sp>
      <p:sp>
        <p:nvSpPr>
          <p:cNvPr id="50" name="Szövegdoboz 49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493502" y="2274460"/>
            <a:ext cx="250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 smtClean="0">
                <a:solidFill>
                  <a:schemeClr val="accent3"/>
                </a:solidFill>
              </a:rPr>
              <a:t>Fordulj jobbra a következő rácsvonalig!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51" name="Szövegdoboz 50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chemeClr val="accent3"/>
                </a:solidFill>
              </a:rPr>
              <a:t>Fordulj </a:t>
            </a:r>
            <a:r>
              <a:rPr lang="hu-HU" sz="1400" b="1" dirty="0" smtClean="0">
                <a:solidFill>
                  <a:schemeClr val="accent3"/>
                </a:solidFill>
              </a:rPr>
              <a:t>balra </a:t>
            </a:r>
            <a:r>
              <a:rPr lang="hu-HU" sz="1400" b="1" dirty="0">
                <a:solidFill>
                  <a:schemeClr val="accent3"/>
                </a:solidFill>
              </a:rPr>
              <a:t>a következő </a:t>
            </a:r>
            <a:r>
              <a:rPr lang="hu-HU" sz="1400" b="1" dirty="0" smtClean="0">
                <a:solidFill>
                  <a:schemeClr val="accent3"/>
                </a:solidFill>
              </a:rPr>
              <a:t>rácsvonalig!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52" name="Szövegdoboz 51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 smtClean="0">
                <a:solidFill>
                  <a:schemeClr val="accent3"/>
                </a:solidFill>
              </a:rPr>
              <a:t>Húzz vonalat előre a következő rácspontig!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53" name="Szövegdoboz 52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chemeClr val="accent3"/>
                </a:solidFill>
              </a:rPr>
              <a:t>Húzz vonalat </a:t>
            </a:r>
            <a:r>
              <a:rPr lang="hu-HU" sz="1400" b="1" dirty="0" smtClean="0">
                <a:solidFill>
                  <a:schemeClr val="accent3"/>
                </a:solidFill>
              </a:rPr>
              <a:t>hátra </a:t>
            </a:r>
            <a:r>
              <a:rPr lang="hu-HU" sz="1400" b="1" dirty="0">
                <a:solidFill>
                  <a:schemeClr val="accent3"/>
                </a:solidFill>
              </a:rPr>
              <a:t>a következő </a:t>
            </a:r>
            <a:r>
              <a:rPr lang="hu-HU" sz="1400" b="1" dirty="0" smtClean="0">
                <a:solidFill>
                  <a:schemeClr val="accent3"/>
                </a:solidFill>
              </a:rPr>
              <a:t>rácspontig!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56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8"/>
            <a:ext cx="8543925" cy="450262"/>
          </a:xfrm>
        </p:spPr>
        <p:txBody>
          <a:bodyPr/>
          <a:lstStyle/>
          <a:p>
            <a:r>
              <a:rPr lang="hu-HU" dirty="0"/>
              <a:t>Kódolt rajzok </a:t>
            </a:r>
            <a:r>
              <a:rPr lang="hu-HU" dirty="0" smtClean="0"/>
              <a:t>6a</a:t>
            </a:r>
            <a:r>
              <a:rPr lang="hu-HU" dirty="0"/>
              <a:t>.</a:t>
            </a:r>
          </a:p>
        </p:txBody>
      </p:sp>
      <p:sp>
        <p:nvSpPr>
          <p:cNvPr id="58" name="Tartalom helye 3"/>
          <p:cNvSpPr txBox="1">
            <a:spLocks/>
          </p:cNvSpPr>
          <p:nvPr/>
        </p:nvSpPr>
        <p:spPr>
          <a:xfrm>
            <a:off x="681036" y="972433"/>
            <a:ext cx="5290106" cy="1302027"/>
          </a:xfrm>
          <a:prstGeom prst="rect">
            <a:avLst/>
          </a:prstGeom>
          <a:ln>
            <a:solidFill>
              <a:srgbClr val="2C68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200" dirty="0"/>
              <a:t>A lenti kódsor egy rajzot rejt.</a:t>
            </a:r>
          </a:p>
          <a:p>
            <a:r>
              <a:rPr lang="hu-HU" sz="1200" dirty="0"/>
              <a:t>A kijelölt ponttól a fekete nyíl irányában indulva rajzold meg a kódsor mögé rejtett ábrát! Rajzolás közben csak a rácsvonalak mentén haladhatsz, 1 </a:t>
            </a:r>
            <a:r>
              <a:rPr lang="hu-HU" sz="1200" dirty="0">
                <a:sym typeface="Wingdings" panose="05000000000000000000" pitchFamily="2" charset="2"/>
              </a:rPr>
              <a:t> vagy  </a:t>
            </a:r>
            <a:r>
              <a:rPr lang="hu-HU" sz="1200" dirty="0"/>
              <a:t>nyíl 1 lépést jelent, 1 </a:t>
            </a:r>
            <a:r>
              <a:rPr lang="hu-HU" sz="1200" dirty="0">
                <a:sym typeface="Wingdings" panose="05000000000000000000" pitchFamily="2" charset="2"/>
              </a:rPr>
              <a:t> vagy  nyíl pedig azt jelenti, hogy jobbra vagy balra fordulj el a következő rácsvonalig, és ott folytasd a rajzolást!</a:t>
            </a:r>
          </a:p>
          <a:p>
            <a:endParaRPr lang="hu-HU" sz="1200" dirty="0"/>
          </a:p>
        </p:txBody>
      </p:sp>
    </p:spTree>
    <p:extLst>
      <p:ext uri="{BB962C8B-B14F-4D97-AF65-F5344CB8AC3E}">
        <p14:creationId xmlns:p14="http://schemas.microsoft.com/office/powerpoint/2010/main" val="4137814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417080"/>
              </p:ext>
            </p:extLst>
          </p:nvPr>
        </p:nvGraphicFramePr>
        <p:xfrm>
          <a:off x="681037" y="4760590"/>
          <a:ext cx="854392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627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794865"/>
                  </a:ext>
                </a:extLst>
              </a:tr>
            </a:tbl>
          </a:graphicData>
        </a:graphic>
      </p:graphicFrame>
      <p:pic>
        <p:nvPicPr>
          <p:cNvPr id="6" name="Tartalom helye 2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9" b="33464"/>
          <a:stretch/>
        </p:blipFill>
        <p:spPr>
          <a:xfrm>
            <a:off x="6142474" y="1111287"/>
            <a:ext cx="3082488" cy="3353406"/>
          </a:xfrm>
          <a:prstGeom prst="rect">
            <a:avLst/>
          </a:prstGeom>
        </p:spPr>
      </p:pic>
      <p:cxnSp>
        <p:nvCxnSpPr>
          <p:cNvPr id="17" name="Egyenes összekötő 16"/>
          <p:cNvCxnSpPr/>
          <p:nvPr/>
        </p:nvCxnSpPr>
        <p:spPr>
          <a:xfrm>
            <a:off x="7687230" y="3143316"/>
            <a:ext cx="548929" cy="100085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17"/>
          <p:cNvCxnSpPr/>
          <p:nvPr/>
        </p:nvCxnSpPr>
        <p:spPr>
          <a:xfrm>
            <a:off x="8074603" y="2479165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/>
        </p:nvCxnSpPr>
        <p:spPr>
          <a:xfrm>
            <a:off x="7881985" y="2787990"/>
            <a:ext cx="753825" cy="13470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19"/>
          <p:cNvCxnSpPr/>
          <p:nvPr/>
        </p:nvCxnSpPr>
        <p:spPr>
          <a:xfrm>
            <a:off x="6735373" y="2778975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20"/>
          <p:cNvCxnSpPr/>
          <p:nvPr/>
        </p:nvCxnSpPr>
        <p:spPr>
          <a:xfrm>
            <a:off x="6893344" y="3130721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23"/>
          <p:cNvCxnSpPr/>
          <p:nvPr/>
        </p:nvCxnSpPr>
        <p:spPr>
          <a:xfrm>
            <a:off x="8111599" y="3128690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gyenes összekötő 24"/>
          <p:cNvCxnSpPr/>
          <p:nvPr/>
        </p:nvCxnSpPr>
        <p:spPr>
          <a:xfrm>
            <a:off x="6720530" y="4135004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gyenes összekötő 27"/>
          <p:cNvCxnSpPr/>
          <p:nvPr/>
        </p:nvCxnSpPr>
        <p:spPr>
          <a:xfrm rot="-3600000">
            <a:off x="7785677" y="2632031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gyenes összekötő 28"/>
          <p:cNvCxnSpPr/>
          <p:nvPr/>
        </p:nvCxnSpPr>
        <p:spPr>
          <a:xfrm rot="-3600000">
            <a:off x="8373705" y="2956270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29"/>
          <p:cNvCxnSpPr/>
          <p:nvPr/>
        </p:nvCxnSpPr>
        <p:spPr>
          <a:xfrm rot="-120000" flipV="1">
            <a:off x="6716673" y="2787990"/>
            <a:ext cx="829297" cy="133731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gyenes összekötő nyíllal 31"/>
          <p:cNvCxnSpPr/>
          <p:nvPr/>
        </p:nvCxnSpPr>
        <p:spPr>
          <a:xfrm flipV="1">
            <a:off x="6706396" y="3952731"/>
            <a:ext cx="117815" cy="19143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gyenes összekötő 32"/>
          <p:cNvCxnSpPr/>
          <p:nvPr/>
        </p:nvCxnSpPr>
        <p:spPr>
          <a:xfrm>
            <a:off x="8272308" y="2121588"/>
            <a:ext cx="397531" cy="69003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gyenes összekötő 33"/>
          <p:cNvCxnSpPr/>
          <p:nvPr/>
        </p:nvCxnSpPr>
        <p:spPr>
          <a:xfrm>
            <a:off x="7301135" y="2443306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gyenes összekötő 34"/>
          <p:cNvCxnSpPr/>
          <p:nvPr/>
        </p:nvCxnSpPr>
        <p:spPr>
          <a:xfrm>
            <a:off x="7098766" y="2133584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gyenes összekötő 35"/>
          <p:cNvCxnSpPr/>
          <p:nvPr/>
        </p:nvCxnSpPr>
        <p:spPr>
          <a:xfrm>
            <a:off x="8236159" y="4129975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gyenes összekötő 36"/>
          <p:cNvCxnSpPr/>
          <p:nvPr/>
        </p:nvCxnSpPr>
        <p:spPr>
          <a:xfrm flipV="1">
            <a:off x="6740460" y="2144729"/>
            <a:ext cx="386803" cy="64356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gyenes összekötő 37"/>
          <p:cNvCxnSpPr/>
          <p:nvPr/>
        </p:nvCxnSpPr>
        <p:spPr>
          <a:xfrm rot="-3600000">
            <a:off x="7966683" y="2997458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gyenes összekötő 40"/>
          <p:cNvCxnSpPr/>
          <p:nvPr/>
        </p:nvCxnSpPr>
        <p:spPr>
          <a:xfrm rot="-3600000">
            <a:off x="7785676" y="1949502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gyenes összekötő 42"/>
          <p:cNvCxnSpPr/>
          <p:nvPr/>
        </p:nvCxnSpPr>
        <p:spPr>
          <a:xfrm>
            <a:off x="7316682" y="1774693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gyenes összekötő 43"/>
          <p:cNvCxnSpPr/>
          <p:nvPr/>
        </p:nvCxnSpPr>
        <p:spPr>
          <a:xfrm>
            <a:off x="7893403" y="1469949"/>
            <a:ext cx="186158" cy="31802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gyenes összekötő 45"/>
          <p:cNvCxnSpPr/>
          <p:nvPr/>
        </p:nvCxnSpPr>
        <p:spPr>
          <a:xfrm>
            <a:off x="7508169" y="1469949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gyenes összekötő 46"/>
          <p:cNvCxnSpPr/>
          <p:nvPr/>
        </p:nvCxnSpPr>
        <p:spPr>
          <a:xfrm rot="-3600000">
            <a:off x="7238364" y="1616182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gyenes összekötő 53"/>
          <p:cNvCxnSpPr/>
          <p:nvPr/>
        </p:nvCxnSpPr>
        <p:spPr>
          <a:xfrm>
            <a:off x="7098766" y="2760685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gyenes összekötő 54"/>
          <p:cNvCxnSpPr/>
          <p:nvPr/>
        </p:nvCxnSpPr>
        <p:spPr>
          <a:xfrm>
            <a:off x="7887074" y="2133584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gyenes összekötő 56"/>
          <p:cNvCxnSpPr/>
          <p:nvPr/>
        </p:nvCxnSpPr>
        <p:spPr>
          <a:xfrm rot="-3600000">
            <a:off x="7009305" y="2604952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Egyenes összekötő 58"/>
          <p:cNvCxnSpPr/>
          <p:nvPr/>
        </p:nvCxnSpPr>
        <p:spPr>
          <a:xfrm flipV="1">
            <a:off x="7105764" y="3151292"/>
            <a:ext cx="577954" cy="97599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Ellipszis 60"/>
          <p:cNvSpPr/>
          <p:nvPr/>
        </p:nvSpPr>
        <p:spPr>
          <a:xfrm>
            <a:off x="7523716" y="1662211"/>
            <a:ext cx="100394" cy="10039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2" name="Ellipszis 61"/>
          <p:cNvSpPr/>
          <p:nvPr/>
        </p:nvSpPr>
        <p:spPr>
          <a:xfrm>
            <a:off x="7781590" y="1664464"/>
            <a:ext cx="100394" cy="10039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3" name="Ív 62"/>
          <p:cNvSpPr/>
          <p:nvPr/>
        </p:nvSpPr>
        <p:spPr>
          <a:xfrm>
            <a:off x="7624110" y="1949502"/>
            <a:ext cx="157480" cy="45719"/>
          </a:xfrm>
          <a:prstGeom prst="arc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2" name="Téglalap 41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dirty="0"/>
          </a:p>
        </p:txBody>
      </p:sp>
      <p:sp>
        <p:nvSpPr>
          <p:cNvPr id="45" name="Téglalap 44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/>
          </a:p>
        </p:txBody>
      </p:sp>
      <p:sp>
        <p:nvSpPr>
          <p:cNvPr id="48" name="Téglalap 47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dirty="0"/>
          </a:p>
        </p:txBody>
      </p:sp>
      <p:sp>
        <p:nvSpPr>
          <p:cNvPr id="49" name="Téglalap 48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dirty="0"/>
          </a:p>
        </p:txBody>
      </p:sp>
      <p:sp>
        <p:nvSpPr>
          <p:cNvPr id="50" name="Szövegdoboz 49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493502" y="2274460"/>
            <a:ext cx="250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 smtClean="0">
                <a:solidFill>
                  <a:schemeClr val="accent3"/>
                </a:solidFill>
              </a:rPr>
              <a:t>Fordulj jobbra a következő rácsvonalig!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51" name="Szövegdoboz 50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chemeClr val="accent3"/>
                </a:solidFill>
              </a:rPr>
              <a:t>Fordulj </a:t>
            </a:r>
            <a:r>
              <a:rPr lang="hu-HU" sz="1400" b="1" dirty="0" smtClean="0">
                <a:solidFill>
                  <a:schemeClr val="accent3"/>
                </a:solidFill>
              </a:rPr>
              <a:t>balra </a:t>
            </a:r>
            <a:r>
              <a:rPr lang="hu-HU" sz="1400" b="1" dirty="0">
                <a:solidFill>
                  <a:schemeClr val="accent3"/>
                </a:solidFill>
              </a:rPr>
              <a:t>a következő </a:t>
            </a:r>
            <a:r>
              <a:rPr lang="hu-HU" sz="1400" b="1" dirty="0" smtClean="0">
                <a:solidFill>
                  <a:schemeClr val="accent3"/>
                </a:solidFill>
              </a:rPr>
              <a:t>rácsvonalig!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52" name="Szövegdoboz 51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 smtClean="0">
                <a:solidFill>
                  <a:schemeClr val="accent3"/>
                </a:solidFill>
              </a:rPr>
              <a:t>Húzz vonalat előre a következő rácspontig!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53" name="Szövegdoboz 52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chemeClr val="accent3"/>
                </a:solidFill>
              </a:rPr>
              <a:t>Húzz vonalat </a:t>
            </a:r>
            <a:r>
              <a:rPr lang="hu-HU" sz="1400" b="1" dirty="0" smtClean="0">
                <a:solidFill>
                  <a:schemeClr val="accent3"/>
                </a:solidFill>
              </a:rPr>
              <a:t>hátra </a:t>
            </a:r>
            <a:r>
              <a:rPr lang="hu-HU" sz="1400" b="1" dirty="0">
                <a:solidFill>
                  <a:schemeClr val="accent3"/>
                </a:solidFill>
              </a:rPr>
              <a:t>a következő </a:t>
            </a:r>
            <a:r>
              <a:rPr lang="hu-HU" sz="1400" b="1" dirty="0" smtClean="0">
                <a:solidFill>
                  <a:schemeClr val="accent3"/>
                </a:solidFill>
              </a:rPr>
              <a:t>rácspontig!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56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8"/>
            <a:ext cx="8543925" cy="450262"/>
          </a:xfrm>
        </p:spPr>
        <p:txBody>
          <a:bodyPr/>
          <a:lstStyle/>
          <a:p>
            <a:r>
              <a:rPr lang="hu-HU" dirty="0"/>
              <a:t>Kódold a rajzot! </a:t>
            </a:r>
            <a:r>
              <a:rPr lang="hu-HU" dirty="0" smtClean="0"/>
              <a:t>6.</a:t>
            </a:r>
            <a:endParaRPr lang="hu-HU" dirty="0"/>
          </a:p>
        </p:txBody>
      </p:sp>
      <p:sp>
        <p:nvSpPr>
          <p:cNvPr id="58" name="Tartalom helye 3"/>
          <p:cNvSpPr txBox="1">
            <a:spLocks/>
          </p:cNvSpPr>
          <p:nvPr/>
        </p:nvSpPr>
        <p:spPr>
          <a:xfrm>
            <a:off x="681036" y="972433"/>
            <a:ext cx="5290106" cy="1302027"/>
          </a:xfrm>
          <a:prstGeom prst="rect">
            <a:avLst/>
          </a:prstGeom>
          <a:ln>
            <a:solidFill>
              <a:srgbClr val="2C68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200" dirty="0" err="1"/>
              <a:t>Titkosítsd</a:t>
            </a:r>
            <a:r>
              <a:rPr lang="hu-HU" sz="1200" dirty="0"/>
              <a:t> kódolással a jobb oldalon látható rajzot!</a:t>
            </a:r>
          </a:p>
          <a:p>
            <a:r>
              <a:rPr lang="hu-HU" sz="1200" dirty="0"/>
              <a:t>A kódok a rajzolás lépéseit mutassák az alábbi nyilak </a:t>
            </a:r>
            <a:r>
              <a:rPr lang="hu-HU" sz="1200" dirty="0" err="1"/>
              <a:t>segtségével</a:t>
            </a:r>
            <a:r>
              <a:rPr lang="hu-HU" sz="1200" dirty="0"/>
              <a:t>! A kódolást a rajz fekete nyíllal jelölt pontján és a nyíl irányában kezdd, és nyilakkal jelöld az ábra alatti sorokban, hogy előre vagy hátra kell húzni vonalat a következő rácspontig, vagy el kell fordulni jobbra vagy balra a következő rácsvonalig! Keress ismétlődéseket! Ha tudod, </a:t>
            </a:r>
            <a:r>
              <a:rPr lang="hu-HU" sz="1200" dirty="0" err="1"/>
              <a:t>rövidítsd</a:t>
            </a:r>
            <a:r>
              <a:rPr lang="hu-HU" sz="1200" dirty="0"/>
              <a:t> a kódot!</a:t>
            </a:r>
          </a:p>
          <a:p>
            <a:endParaRPr lang="hu-HU" sz="1200" dirty="0"/>
          </a:p>
        </p:txBody>
      </p:sp>
    </p:spTree>
    <p:extLst>
      <p:ext uri="{BB962C8B-B14F-4D97-AF65-F5344CB8AC3E}">
        <p14:creationId xmlns:p14="http://schemas.microsoft.com/office/powerpoint/2010/main" val="34810931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4393105"/>
              </p:ext>
            </p:extLst>
          </p:nvPr>
        </p:nvGraphicFramePr>
        <p:xfrm>
          <a:off x="681037" y="4760590"/>
          <a:ext cx="8543925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</a:t>
                      </a:r>
                      <a:endParaRPr lang="hu-H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627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794865"/>
                  </a:ext>
                </a:extLst>
              </a:tr>
            </a:tbl>
          </a:graphicData>
        </a:graphic>
      </p:graphicFrame>
      <p:pic>
        <p:nvPicPr>
          <p:cNvPr id="6" name="Tartalom helye 2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9" b="33464"/>
          <a:stretch/>
        </p:blipFill>
        <p:spPr>
          <a:xfrm>
            <a:off x="6142474" y="1111287"/>
            <a:ext cx="3082488" cy="3353406"/>
          </a:xfrm>
          <a:prstGeom prst="rect">
            <a:avLst/>
          </a:prstGeom>
        </p:spPr>
      </p:pic>
      <p:cxnSp>
        <p:nvCxnSpPr>
          <p:cNvPr id="17" name="Egyenes összekötő 16"/>
          <p:cNvCxnSpPr/>
          <p:nvPr/>
        </p:nvCxnSpPr>
        <p:spPr>
          <a:xfrm>
            <a:off x="7687230" y="3143316"/>
            <a:ext cx="548929" cy="100085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17"/>
          <p:cNvCxnSpPr/>
          <p:nvPr/>
        </p:nvCxnSpPr>
        <p:spPr>
          <a:xfrm>
            <a:off x="8074603" y="2479165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/>
        </p:nvCxnSpPr>
        <p:spPr>
          <a:xfrm>
            <a:off x="7881985" y="2787990"/>
            <a:ext cx="753825" cy="13470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19"/>
          <p:cNvCxnSpPr/>
          <p:nvPr/>
        </p:nvCxnSpPr>
        <p:spPr>
          <a:xfrm>
            <a:off x="6735373" y="2778975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20"/>
          <p:cNvCxnSpPr/>
          <p:nvPr/>
        </p:nvCxnSpPr>
        <p:spPr>
          <a:xfrm>
            <a:off x="6893344" y="3130721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23"/>
          <p:cNvCxnSpPr/>
          <p:nvPr/>
        </p:nvCxnSpPr>
        <p:spPr>
          <a:xfrm>
            <a:off x="8111599" y="3128690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gyenes összekötő 24"/>
          <p:cNvCxnSpPr/>
          <p:nvPr/>
        </p:nvCxnSpPr>
        <p:spPr>
          <a:xfrm>
            <a:off x="6720530" y="4135004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gyenes összekötő 27"/>
          <p:cNvCxnSpPr/>
          <p:nvPr/>
        </p:nvCxnSpPr>
        <p:spPr>
          <a:xfrm rot="-3600000">
            <a:off x="7785677" y="2632031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gyenes összekötő 28"/>
          <p:cNvCxnSpPr/>
          <p:nvPr/>
        </p:nvCxnSpPr>
        <p:spPr>
          <a:xfrm rot="-3600000">
            <a:off x="8373705" y="2956270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29"/>
          <p:cNvCxnSpPr/>
          <p:nvPr/>
        </p:nvCxnSpPr>
        <p:spPr>
          <a:xfrm rot="-120000" flipV="1">
            <a:off x="6716673" y="2787990"/>
            <a:ext cx="829297" cy="133731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gyenes összekötő nyíllal 31"/>
          <p:cNvCxnSpPr/>
          <p:nvPr/>
        </p:nvCxnSpPr>
        <p:spPr>
          <a:xfrm flipV="1">
            <a:off x="6706396" y="3952731"/>
            <a:ext cx="117815" cy="19143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gyenes összekötő 32"/>
          <p:cNvCxnSpPr/>
          <p:nvPr/>
        </p:nvCxnSpPr>
        <p:spPr>
          <a:xfrm>
            <a:off x="8272308" y="2121588"/>
            <a:ext cx="397531" cy="69003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gyenes összekötő 33"/>
          <p:cNvCxnSpPr/>
          <p:nvPr/>
        </p:nvCxnSpPr>
        <p:spPr>
          <a:xfrm>
            <a:off x="7301135" y="2443306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gyenes összekötő 34"/>
          <p:cNvCxnSpPr/>
          <p:nvPr/>
        </p:nvCxnSpPr>
        <p:spPr>
          <a:xfrm>
            <a:off x="7098766" y="2133584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gyenes összekötő 35"/>
          <p:cNvCxnSpPr/>
          <p:nvPr/>
        </p:nvCxnSpPr>
        <p:spPr>
          <a:xfrm>
            <a:off x="8236159" y="4129975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gyenes összekötő 36"/>
          <p:cNvCxnSpPr/>
          <p:nvPr/>
        </p:nvCxnSpPr>
        <p:spPr>
          <a:xfrm flipV="1">
            <a:off x="6740460" y="2144729"/>
            <a:ext cx="386803" cy="64356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gyenes összekötő 37"/>
          <p:cNvCxnSpPr/>
          <p:nvPr/>
        </p:nvCxnSpPr>
        <p:spPr>
          <a:xfrm rot="-3600000">
            <a:off x="7966683" y="2997458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gyenes összekötő 40"/>
          <p:cNvCxnSpPr/>
          <p:nvPr/>
        </p:nvCxnSpPr>
        <p:spPr>
          <a:xfrm rot="-3600000">
            <a:off x="7785676" y="1949502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gyenes összekötő 42"/>
          <p:cNvCxnSpPr/>
          <p:nvPr/>
        </p:nvCxnSpPr>
        <p:spPr>
          <a:xfrm>
            <a:off x="7316682" y="1774693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gyenes összekötő 43"/>
          <p:cNvCxnSpPr/>
          <p:nvPr/>
        </p:nvCxnSpPr>
        <p:spPr>
          <a:xfrm>
            <a:off x="7893403" y="1469949"/>
            <a:ext cx="186158" cy="31802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gyenes összekötő 45"/>
          <p:cNvCxnSpPr/>
          <p:nvPr/>
        </p:nvCxnSpPr>
        <p:spPr>
          <a:xfrm>
            <a:off x="7508169" y="1469949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gyenes összekötő 46"/>
          <p:cNvCxnSpPr/>
          <p:nvPr/>
        </p:nvCxnSpPr>
        <p:spPr>
          <a:xfrm rot="-3600000">
            <a:off x="7238364" y="1616182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gyenes összekötő 53"/>
          <p:cNvCxnSpPr/>
          <p:nvPr/>
        </p:nvCxnSpPr>
        <p:spPr>
          <a:xfrm>
            <a:off x="7098766" y="2760685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gyenes összekötő 54"/>
          <p:cNvCxnSpPr/>
          <p:nvPr/>
        </p:nvCxnSpPr>
        <p:spPr>
          <a:xfrm>
            <a:off x="7887074" y="2133584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gyenes összekötő 56"/>
          <p:cNvCxnSpPr/>
          <p:nvPr/>
        </p:nvCxnSpPr>
        <p:spPr>
          <a:xfrm rot="-3600000">
            <a:off x="7009305" y="2604952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Egyenes összekötő 58"/>
          <p:cNvCxnSpPr/>
          <p:nvPr/>
        </p:nvCxnSpPr>
        <p:spPr>
          <a:xfrm flipV="1">
            <a:off x="7105764" y="3151292"/>
            <a:ext cx="577954" cy="97599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Ellipszis 60"/>
          <p:cNvSpPr/>
          <p:nvPr/>
        </p:nvSpPr>
        <p:spPr>
          <a:xfrm>
            <a:off x="7523716" y="1662211"/>
            <a:ext cx="100394" cy="10039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2" name="Ellipszis 61"/>
          <p:cNvSpPr/>
          <p:nvPr/>
        </p:nvSpPr>
        <p:spPr>
          <a:xfrm>
            <a:off x="7781590" y="1664464"/>
            <a:ext cx="100394" cy="10039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3" name="Ív 62"/>
          <p:cNvSpPr/>
          <p:nvPr/>
        </p:nvSpPr>
        <p:spPr>
          <a:xfrm>
            <a:off x="7624110" y="1949502"/>
            <a:ext cx="157480" cy="45719"/>
          </a:xfrm>
          <a:prstGeom prst="arc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2" name="Téglalap 41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dirty="0"/>
          </a:p>
        </p:txBody>
      </p:sp>
      <p:sp>
        <p:nvSpPr>
          <p:cNvPr id="45" name="Téglalap 44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/>
          </a:p>
        </p:txBody>
      </p:sp>
      <p:sp>
        <p:nvSpPr>
          <p:cNvPr id="48" name="Téglalap 47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dirty="0"/>
          </a:p>
        </p:txBody>
      </p:sp>
      <p:sp>
        <p:nvSpPr>
          <p:cNvPr id="49" name="Téglalap 48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dirty="0"/>
          </a:p>
        </p:txBody>
      </p:sp>
      <p:sp>
        <p:nvSpPr>
          <p:cNvPr id="50" name="Szövegdoboz 49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493502" y="2274460"/>
            <a:ext cx="250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 smtClean="0">
                <a:solidFill>
                  <a:schemeClr val="accent3"/>
                </a:solidFill>
              </a:rPr>
              <a:t>Fordulj jobbra a következő rácsvonalig!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51" name="Szövegdoboz 50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chemeClr val="accent3"/>
                </a:solidFill>
              </a:rPr>
              <a:t>Fordulj </a:t>
            </a:r>
            <a:r>
              <a:rPr lang="hu-HU" sz="1400" b="1" dirty="0" smtClean="0">
                <a:solidFill>
                  <a:schemeClr val="accent3"/>
                </a:solidFill>
              </a:rPr>
              <a:t>balra </a:t>
            </a:r>
            <a:r>
              <a:rPr lang="hu-HU" sz="1400" b="1" dirty="0">
                <a:solidFill>
                  <a:schemeClr val="accent3"/>
                </a:solidFill>
              </a:rPr>
              <a:t>a következő </a:t>
            </a:r>
            <a:r>
              <a:rPr lang="hu-HU" sz="1400" b="1" dirty="0" smtClean="0">
                <a:solidFill>
                  <a:schemeClr val="accent3"/>
                </a:solidFill>
              </a:rPr>
              <a:t>rácsvonalig!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52" name="Szövegdoboz 51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 smtClean="0">
                <a:solidFill>
                  <a:schemeClr val="accent3"/>
                </a:solidFill>
              </a:rPr>
              <a:t>Húzz vonalat előre a következő rácspontig!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53" name="Szövegdoboz 52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chemeClr val="accent3"/>
                </a:solidFill>
              </a:rPr>
              <a:t>Húzz vonalat </a:t>
            </a:r>
            <a:r>
              <a:rPr lang="hu-HU" sz="1400" b="1" dirty="0" smtClean="0">
                <a:solidFill>
                  <a:schemeClr val="accent3"/>
                </a:solidFill>
              </a:rPr>
              <a:t>hátra </a:t>
            </a:r>
            <a:r>
              <a:rPr lang="hu-HU" sz="1400" b="1" dirty="0">
                <a:solidFill>
                  <a:schemeClr val="accent3"/>
                </a:solidFill>
              </a:rPr>
              <a:t>a következő </a:t>
            </a:r>
            <a:r>
              <a:rPr lang="hu-HU" sz="1400" b="1" dirty="0" smtClean="0">
                <a:solidFill>
                  <a:schemeClr val="accent3"/>
                </a:solidFill>
              </a:rPr>
              <a:t>rácspontig!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56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8"/>
            <a:ext cx="8543925" cy="450262"/>
          </a:xfrm>
        </p:spPr>
        <p:txBody>
          <a:bodyPr/>
          <a:lstStyle/>
          <a:p>
            <a:r>
              <a:rPr lang="hu-HU" dirty="0">
                <a:solidFill>
                  <a:srgbClr val="DC8E02"/>
                </a:solidFill>
              </a:rPr>
              <a:t>Kódolt rajzok – Kódold a rajzot </a:t>
            </a:r>
            <a:r>
              <a:rPr lang="hu-HU" dirty="0" smtClean="0">
                <a:solidFill>
                  <a:srgbClr val="DC8E02"/>
                </a:solidFill>
              </a:rPr>
              <a:t>6. </a:t>
            </a:r>
            <a:r>
              <a:rPr lang="hu-HU" dirty="0">
                <a:solidFill>
                  <a:srgbClr val="DC8E02"/>
                </a:solidFill>
              </a:rPr>
              <a:t>megoldás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180728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1799804"/>
              </p:ext>
            </p:extLst>
          </p:nvPr>
        </p:nvGraphicFramePr>
        <p:xfrm>
          <a:off x="681037" y="4760590"/>
          <a:ext cx="8543925" cy="119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            </a:t>
                      </a:r>
                      <a:r>
                        <a:rPr lang="hu-HU" sz="160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 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 </a:t>
                      </a:r>
                      <a:r>
                        <a:rPr lang="hu-HU" sz="160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         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</a:t>
                      </a:r>
                      <a:endParaRPr lang="hu-HU" sz="1600" dirty="0" smtClean="0"/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794865"/>
                  </a:ext>
                </a:extLst>
              </a:tr>
            </a:tbl>
          </a:graphicData>
        </a:graphic>
      </p:graphicFrame>
      <p:pic>
        <p:nvPicPr>
          <p:cNvPr id="6" name="Tartalom helye 2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9" b="33464"/>
          <a:stretch/>
        </p:blipFill>
        <p:spPr>
          <a:xfrm>
            <a:off x="6142474" y="1111287"/>
            <a:ext cx="3082488" cy="3353406"/>
          </a:xfrm>
          <a:prstGeom prst="rect">
            <a:avLst/>
          </a:prstGeom>
        </p:spPr>
      </p:pic>
      <p:cxnSp>
        <p:nvCxnSpPr>
          <p:cNvPr id="32" name="Egyenes összekötő nyíllal 31"/>
          <p:cNvCxnSpPr/>
          <p:nvPr/>
        </p:nvCxnSpPr>
        <p:spPr>
          <a:xfrm flipV="1">
            <a:off x="6713988" y="3961147"/>
            <a:ext cx="99859" cy="14334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églalap 51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dirty="0"/>
          </a:p>
        </p:txBody>
      </p:sp>
      <p:sp>
        <p:nvSpPr>
          <p:cNvPr id="53" name="Téglalap 52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/>
          </a:p>
        </p:txBody>
      </p:sp>
      <p:sp>
        <p:nvSpPr>
          <p:cNvPr id="54" name="Téglalap 53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dirty="0"/>
          </a:p>
        </p:txBody>
      </p:sp>
      <p:sp>
        <p:nvSpPr>
          <p:cNvPr id="55" name="Téglalap 54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dirty="0"/>
          </a:p>
        </p:txBody>
      </p:sp>
      <p:sp>
        <p:nvSpPr>
          <p:cNvPr id="56" name="Szövegdoboz 55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493502" y="2274460"/>
            <a:ext cx="250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 smtClean="0">
                <a:solidFill>
                  <a:schemeClr val="accent3"/>
                </a:solidFill>
              </a:rPr>
              <a:t>Fordulj jobbra a következő rácsvonalig!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57" name="Szövegdoboz 56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chemeClr val="accent3"/>
                </a:solidFill>
              </a:rPr>
              <a:t>Fordulj </a:t>
            </a:r>
            <a:r>
              <a:rPr lang="hu-HU" sz="1400" b="1" dirty="0" smtClean="0">
                <a:solidFill>
                  <a:schemeClr val="accent3"/>
                </a:solidFill>
              </a:rPr>
              <a:t>balra </a:t>
            </a:r>
            <a:r>
              <a:rPr lang="hu-HU" sz="1400" b="1" dirty="0">
                <a:solidFill>
                  <a:schemeClr val="accent3"/>
                </a:solidFill>
              </a:rPr>
              <a:t>a következő </a:t>
            </a:r>
            <a:r>
              <a:rPr lang="hu-HU" sz="1400" b="1" dirty="0" smtClean="0">
                <a:solidFill>
                  <a:schemeClr val="accent3"/>
                </a:solidFill>
              </a:rPr>
              <a:t>rácsvonalig!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58" name="Szövegdoboz 57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 smtClean="0">
                <a:solidFill>
                  <a:schemeClr val="accent3"/>
                </a:solidFill>
              </a:rPr>
              <a:t>Húzz vonalat előre a következő rácspontig!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59" name="Szövegdoboz 58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chemeClr val="accent3"/>
                </a:solidFill>
              </a:rPr>
              <a:t>Húzz vonalat </a:t>
            </a:r>
            <a:r>
              <a:rPr lang="hu-HU" sz="1400" b="1" dirty="0" smtClean="0">
                <a:solidFill>
                  <a:schemeClr val="accent3"/>
                </a:solidFill>
              </a:rPr>
              <a:t>hátra </a:t>
            </a:r>
            <a:r>
              <a:rPr lang="hu-HU" sz="1400" b="1" dirty="0">
                <a:solidFill>
                  <a:schemeClr val="accent3"/>
                </a:solidFill>
              </a:rPr>
              <a:t>a következő </a:t>
            </a:r>
            <a:r>
              <a:rPr lang="hu-HU" sz="1400" b="1" dirty="0" smtClean="0">
                <a:solidFill>
                  <a:schemeClr val="accent3"/>
                </a:solidFill>
              </a:rPr>
              <a:t>rácspontig!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60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8"/>
            <a:ext cx="8543925" cy="450262"/>
          </a:xfrm>
        </p:spPr>
        <p:txBody>
          <a:bodyPr/>
          <a:lstStyle/>
          <a:p>
            <a:r>
              <a:rPr lang="hu-HU" dirty="0"/>
              <a:t>Kódolt rajzok </a:t>
            </a:r>
            <a:r>
              <a:rPr lang="hu-HU" dirty="0" smtClean="0"/>
              <a:t>7a</a:t>
            </a:r>
            <a:r>
              <a:rPr lang="hu-HU" dirty="0"/>
              <a:t>.</a:t>
            </a:r>
          </a:p>
        </p:txBody>
      </p:sp>
      <p:sp>
        <p:nvSpPr>
          <p:cNvPr id="61" name="Tartalom helye 3"/>
          <p:cNvSpPr txBox="1">
            <a:spLocks/>
          </p:cNvSpPr>
          <p:nvPr/>
        </p:nvSpPr>
        <p:spPr>
          <a:xfrm>
            <a:off x="681036" y="972433"/>
            <a:ext cx="5290106" cy="1302027"/>
          </a:xfrm>
          <a:prstGeom prst="rect">
            <a:avLst/>
          </a:prstGeom>
          <a:ln>
            <a:solidFill>
              <a:srgbClr val="2C68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200" dirty="0"/>
              <a:t>A lenti kódsor egy rajzot rejt.</a:t>
            </a:r>
          </a:p>
          <a:p>
            <a:r>
              <a:rPr lang="hu-HU" sz="1200" dirty="0"/>
              <a:t>A kijelölt ponttól a fekete nyíl irányában indulva rajzold meg a kódsor mögé rejtett ábrát! Rajzolás közben csak a rácsvonalak mentén haladhatsz, 1 </a:t>
            </a:r>
            <a:r>
              <a:rPr lang="hu-HU" sz="1200" dirty="0">
                <a:sym typeface="Wingdings" panose="05000000000000000000" pitchFamily="2" charset="2"/>
              </a:rPr>
              <a:t> vagy  </a:t>
            </a:r>
            <a:r>
              <a:rPr lang="hu-HU" sz="1200" dirty="0"/>
              <a:t>nyíl 1 lépést jelent, 1 </a:t>
            </a:r>
            <a:r>
              <a:rPr lang="hu-HU" sz="1200" dirty="0">
                <a:sym typeface="Wingdings" panose="05000000000000000000" pitchFamily="2" charset="2"/>
              </a:rPr>
              <a:t> vagy  nyíl pedig azt jelenti, hogy jobbra vagy balra fordulj el a következő rácsvonalig, és ott folytasd a rajzolást!</a:t>
            </a:r>
          </a:p>
          <a:p>
            <a:endParaRPr lang="hu-HU" sz="1200" dirty="0"/>
          </a:p>
        </p:txBody>
      </p:sp>
    </p:spTree>
    <p:extLst>
      <p:ext uri="{BB962C8B-B14F-4D97-AF65-F5344CB8AC3E}">
        <p14:creationId xmlns:p14="http://schemas.microsoft.com/office/powerpoint/2010/main" val="2613915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Kódold a rajzot! 1b.</a:t>
            </a:r>
            <a:endParaRPr lang="hu-HU" dirty="0"/>
          </a:p>
        </p:txBody>
      </p:sp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3366042"/>
              </p:ext>
            </p:extLst>
          </p:nvPr>
        </p:nvGraphicFramePr>
        <p:xfrm>
          <a:off x="681037" y="4760590"/>
          <a:ext cx="854392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hu-H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627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794865"/>
                  </a:ext>
                </a:extLst>
              </a:tr>
            </a:tbl>
          </a:graphicData>
        </a:graphic>
      </p:graphicFrame>
      <p:pic>
        <p:nvPicPr>
          <p:cNvPr id="6" name="Tartalom helye 2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9" b="33464"/>
          <a:stretch/>
        </p:blipFill>
        <p:spPr>
          <a:xfrm>
            <a:off x="6183944" y="1111287"/>
            <a:ext cx="3082488" cy="3353406"/>
          </a:xfrm>
          <a:prstGeom prst="rect">
            <a:avLst/>
          </a:prstGeom>
        </p:spPr>
      </p:pic>
      <p:sp>
        <p:nvSpPr>
          <p:cNvPr id="7" name="Téglalap 6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dirty="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dirty="0"/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493502" y="2274460"/>
            <a:ext cx="250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 smtClean="0">
                <a:solidFill>
                  <a:schemeClr val="accent3"/>
                </a:solidFill>
              </a:rPr>
              <a:t>Fordulj jobbra a következő rácsvonalig!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chemeClr val="accent3"/>
                </a:solidFill>
              </a:rPr>
              <a:t>Fordulj </a:t>
            </a:r>
            <a:r>
              <a:rPr lang="hu-HU" sz="1400" b="1" dirty="0" smtClean="0">
                <a:solidFill>
                  <a:schemeClr val="accent3"/>
                </a:solidFill>
              </a:rPr>
              <a:t>balra </a:t>
            </a:r>
            <a:r>
              <a:rPr lang="hu-HU" sz="1400" b="1" dirty="0">
                <a:solidFill>
                  <a:schemeClr val="accent3"/>
                </a:solidFill>
              </a:rPr>
              <a:t>a következő </a:t>
            </a:r>
            <a:r>
              <a:rPr lang="hu-HU" sz="1400" b="1" dirty="0" smtClean="0">
                <a:solidFill>
                  <a:schemeClr val="accent3"/>
                </a:solidFill>
              </a:rPr>
              <a:t>rácsvonalig!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 smtClean="0">
                <a:solidFill>
                  <a:schemeClr val="accent3"/>
                </a:solidFill>
              </a:rPr>
              <a:t>Húzz vonalat előre a következő rácspontig!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chemeClr val="accent3"/>
                </a:solidFill>
              </a:rPr>
              <a:t>Húzz vonalat </a:t>
            </a:r>
            <a:r>
              <a:rPr lang="hu-HU" sz="1400" b="1" dirty="0" smtClean="0">
                <a:solidFill>
                  <a:schemeClr val="accent3"/>
                </a:solidFill>
              </a:rPr>
              <a:t>hátra </a:t>
            </a:r>
            <a:r>
              <a:rPr lang="hu-HU" sz="1400" b="1" dirty="0">
                <a:solidFill>
                  <a:schemeClr val="accent3"/>
                </a:solidFill>
              </a:rPr>
              <a:t>a következő </a:t>
            </a:r>
            <a:r>
              <a:rPr lang="hu-HU" sz="1400" b="1" dirty="0" smtClean="0">
                <a:solidFill>
                  <a:schemeClr val="accent3"/>
                </a:solidFill>
              </a:rPr>
              <a:t>rácspontig!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cxnSp>
        <p:nvCxnSpPr>
          <p:cNvPr id="17" name="Egyenes összekötő 16"/>
          <p:cNvCxnSpPr/>
          <p:nvPr/>
        </p:nvCxnSpPr>
        <p:spPr>
          <a:xfrm>
            <a:off x="7722304" y="1777042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17"/>
          <p:cNvCxnSpPr/>
          <p:nvPr/>
        </p:nvCxnSpPr>
        <p:spPr>
          <a:xfrm>
            <a:off x="7130036" y="2108736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/>
        </p:nvCxnSpPr>
        <p:spPr>
          <a:xfrm>
            <a:off x="7515270" y="2787990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19"/>
          <p:cNvCxnSpPr/>
          <p:nvPr/>
        </p:nvCxnSpPr>
        <p:spPr>
          <a:xfrm>
            <a:off x="8130621" y="2451878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20"/>
          <p:cNvCxnSpPr/>
          <p:nvPr/>
        </p:nvCxnSpPr>
        <p:spPr>
          <a:xfrm>
            <a:off x="7130036" y="2108736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23"/>
          <p:cNvCxnSpPr/>
          <p:nvPr/>
        </p:nvCxnSpPr>
        <p:spPr>
          <a:xfrm>
            <a:off x="7929338" y="2787990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gyenes összekötő 24"/>
          <p:cNvCxnSpPr/>
          <p:nvPr/>
        </p:nvCxnSpPr>
        <p:spPr>
          <a:xfrm>
            <a:off x="7929338" y="2145218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gyenes összekötő 25"/>
          <p:cNvCxnSpPr/>
          <p:nvPr/>
        </p:nvCxnSpPr>
        <p:spPr>
          <a:xfrm>
            <a:off x="7130036" y="2787990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gyenes összekötő 26"/>
          <p:cNvCxnSpPr/>
          <p:nvPr/>
        </p:nvCxnSpPr>
        <p:spPr>
          <a:xfrm rot="-3600000">
            <a:off x="7048144" y="2624313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gyenes összekötő 27"/>
          <p:cNvCxnSpPr/>
          <p:nvPr/>
        </p:nvCxnSpPr>
        <p:spPr>
          <a:xfrm rot="-3600000">
            <a:off x="7443460" y="1941924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gyenes összekötő 28"/>
          <p:cNvCxnSpPr/>
          <p:nvPr/>
        </p:nvCxnSpPr>
        <p:spPr>
          <a:xfrm rot="-3600000">
            <a:off x="8025782" y="2289361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29"/>
          <p:cNvCxnSpPr/>
          <p:nvPr/>
        </p:nvCxnSpPr>
        <p:spPr>
          <a:xfrm rot="-3600000">
            <a:off x="7636078" y="2961878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artalom helye 3"/>
          <p:cNvSpPr txBox="1">
            <a:spLocks/>
          </p:cNvSpPr>
          <p:nvPr/>
        </p:nvSpPr>
        <p:spPr>
          <a:xfrm>
            <a:off x="681036" y="972433"/>
            <a:ext cx="5290106" cy="1302027"/>
          </a:xfrm>
          <a:prstGeom prst="rect">
            <a:avLst/>
          </a:prstGeom>
          <a:ln>
            <a:solidFill>
              <a:srgbClr val="2C68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200" dirty="0" err="1" smtClean="0"/>
              <a:t>Titkosítsd</a:t>
            </a:r>
            <a:r>
              <a:rPr lang="hu-HU" sz="1200" dirty="0" smtClean="0"/>
              <a:t> kódolással a jobb oldalon látható rajzot!</a:t>
            </a:r>
          </a:p>
          <a:p>
            <a:r>
              <a:rPr lang="hu-HU" sz="1200" dirty="0" smtClean="0"/>
              <a:t>A kódok a rajzolás lépéseit mutassák az alábbi nyilak </a:t>
            </a:r>
            <a:r>
              <a:rPr lang="hu-HU" sz="1200" dirty="0" err="1" smtClean="0"/>
              <a:t>segtségével</a:t>
            </a:r>
            <a:r>
              <a:rPr lang="hu-HU" sz="1200" dirty="0" smtClean="0"/>
              <a:t>! A kódolást a rajz fekete nyíllal jelölt pontján és a nyíl irányában kezdd, és nyilakkal jelöld az ábra alatti sorokban, hogy előre vagy hátra kell húzni vonalat a következő rácspontig, vagy el kell fordulni jobbra vagy balra a következő rácsvonalig! Keress ismétlődéseket! Ha tudod, </a:t>
            </a:r>
            <a:r>
              <a:rPr lang="hu-HU" sz="1200" dirty="0" err="1" smtClean="0"/>
              <a:t>rövidítsd</a:t>
            </a:r>
            <a:r>
              <a:rPr lang="hu-HU" sz="1200" dirty="0" smtClean="0"/>
              <a:t> a kódot!</a:t>
            </a:r>
          </a:p>
          <a:p>
            <a:endParaRPr lang="hu-HU" sz="1200" dirty="0"/>
          </a:p>
        </p:txBody>
      </p:sp>
      <p:cxnSp>
        <p:nvCxnSpPr>
          <p:cNvPr id="32" name="Egyenes összekötő nyíllal 31"/>
          <p:cNvCxnSpPr/>
          <p:nvPr/>
        </p:nvCxnSpPr>
        <p:spPr>
          <a:xfrm flipV="1">
            <a:off x="7142936" y="2583230"/>
            <a:ext cx="117815" cy="19143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12437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6547908"/>
              </p:ext>
            </p:extLst>
          </p:nvPr>
        </p:nvGraphicFramePr>
        <p:xfrm>
          <a:off x="681037" y="4760590"/>
          <a:ext cx="8543925" cy="143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            </a:t>
                      </a:r>
                      <a:r>
                        <a:rPr lang="hu-HU" sz="160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 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 </a:t>
                      </a:r>
                      <a:r>
                        <a:rPr lang="hu-HU" sz="160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         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</a:t>
                      </a:r>
                      <a:endParaRPr lang="hu-HU" sz="16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600" dirty="0" smtClean="0">
                        <a:solidFill>
                          <a:schemeClr val="tx1"/>
                        </a:solidFill>
                        <a:sym typeface="Wingdings" panose="05000000000000000000" pitchFamily="2" charset="2"/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794865"/>
                  </a:ext>
                </a:extLst>
              </a:tr>
            </a:tbl>
          </a:graphicData>
        </a:graphic>
      </p:graphicFrame>
      <p:pic>
        <p:nvPicPr>
          <p:cNvPr id="6" name="Tartalom helye 2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9" b="33464"/>
          <a:stretch/>
        </p:blipFill>
        <p:spPr>
          <a:xfrm>
            <a:off x="6142474" y="1111287"/>
            <a:ext cx="3082488" cy="3353406"/>
          </a:xfrm>
          <a:prstGeom prst="rect">
            <a:avLst/>
          </a:prstGeom>
        </p:spPr>
      </p:pic>
      <p:cxnSp>
        <p:nvCxnSpPr>
          <p:cNvPr id="32" name="Egyenes összekötő nyíllal 31"/>
          <p:cNvCxnSpPr/>
          <p:nvPr/>
        </p:nvCxnSpPr>
        <p:spPr>
          <a:xfrm flipV="1">
            <a:off x="6713988" y="3961147"/>
            <a:ext cx="99859" cy="14334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églalap 51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dirty="0"/>
          </a:p>
        </p:txBody>
      </p:sp>
      <p:sp>
        <p:nvSpPr>
          <p:cNvPr id="53" name="Téglalap 52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/>
          </a:p>
        </p:txBody>
      </p:sp>
      <p:sp>
        <p:nvSpPr>
          <p:cNvPr id="54" name="Téglalap 53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dirty="0"/>
          </a:p>
        </p:txBody>
      </p:sp>
      <p:sp>
        <p:nvSpPr>
          <p:cNvPr id="55" name="Téglalap 54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dirty="0"/>
          </a:p>
        </p:txBody>
      </p:sp>
      <p:sp>
        <p:nvSpPr>
          <p:cNvPr id="56" name="Szövegdoboz 55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493502" y="2274460"/>
            <a:ext cx="250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 smtClean="0">
                <a:solidFill>
                  <a:schemeClr val="accent3"/>
                </a:solidFill>
              </a:rPr>
              <a:t>Fordulj jobbra a következő rácsvonalig!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57" name="Szövegdoboz 56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chemeClr val="accent3"/>
                </a:solidFill>
              </a:rPr>
              <a:t>Fordulj </a:t>
            </a:r>
            <a:r>
              <a:rPr lang="hu-HU" sz="1400" b="1" dirty="0" smtClean="0">
                <a:solidFill>
                  <a:schemeClr val="accent3"/>
                </a:solidFill>
              </a:rPr>
              <a:t>balra </a:t>
            </a:r>
            <a:r>
              <a:rPr lang="hu-HU" sz="1400" b="1" dirty="0">
                <a:solidFill>
                  <a:schemeClr val="accent3"/>
                </a:solidFill>
              </a:rPr>
              <a:t>a következő </a:t>
            </a:r>
            <a:r>
              <a:rPr lang="hu-HU" sz="1400" b="1" dirty="0" smtClean="0">
                <a:solidFill>
                  <a:schemeClr val="accent3"/>
                </a:solidFill>
              </a:rPr>
              <a:t>rácsvonalig!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58" name="Szövegdoboz 57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 smtClean="0">
                <a:solidFill>
                  <a:schemeClr val="accent3"/>
                </a:solidFill>
              </a:rPr>
              <a:t>Húzz vonalat előre a következő rácspontig!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59" name="Szövegdoboz 58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chemeClr val="accent3"/>
                </a:solidFill>
              </a:rPr>
              <a:t>Húzz vonalat </a:t>
            </a:r>
            <a:r>
              <a:rPr lang="hu-HU" sz="1400" b="1" dirty="0" smtClean="0">
                <a:solidFill>
                  <a:schemeClr val="accent3"/>
                </a:solidFill>
              </a:rPr>
              <a:t>hátra </a:t>
            </a:r>
            <a:r>
              <a:rPr lang="hu-HU" sz="1400" b="1" dirty="0">
                <a:solidFill>
                  <a:schemeClr val="accent3"/>
                </a:solidFill>
              </a:rPr>
              <a:t>a következő </a:t>
            </a:r>
            <a:r>
              <a:rPr lang="hu-HU" sz="1400" b="1" dirty="0" smtClean="0">
                <a:solidFill>
                  <a:schemeClr val="accent3"/>
                </a:solidFill>
              </a:rPr>
              <a:t>rácspontig!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13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8"/>
            <a:ext cx="8543925" cy="450262"/>
          </a:xfrm>
        </p:spPr>
        <p:txBody>
          <a:bodyPr/>
          <a:lstStyle/>
          <a:p>
            <a:r>
              <a:rPr lang="hu-HU" dirty="0"/>
              <a:t>Kódolt rajzok </a:t>
            </a:r>
            <a:r>
              <a:rPr lang="hu-HU" dirty="0" smtClean="0"/>
              <a:t>7b.</a:t>
            </a:r>
            <a:endParaRPr lang="hu-HU" dirty="0"/>
          </a:p>
        </p:txBody>
      </p:sp>
      <p:sp>
        <p:nvSpPr>
          <p:cNvPr id="14" name="Tartalom helye 3"/>
          <p:cNvSpPr txBox="1">
            <a:spLocks/>
          </p:cNvSpPr>
          <p:nvPr/>
        </p:nvSpPr>
        <p:spPr>
          <a:xfrm>
            <a:off x="681036" y="972433"/>
            <a:ext cx="5290106" cy="1255513"/>
          </a:xfrm>
          <a:prstGeom prst="rect">
            <a:avLst/>
          </a:prstGeom>
          <a:ln>
            <a:solidFill>
              <a:srgbClr val="2C68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200" dirty="0" smtClean="0"/>
              <a:t>A lenti kódsor egy rajzot rejt. Keress ismétlődő szakaszokat a kódsorban, és </a:t>
            </a:r>
            <a:r>
              <a:rPr lang="hu-HU" sz="1200" dirty="0" err="1" smtClean="0"/>
              <a:t>rövidítsd</a:t>
            </a:r>
            <a:r>
              <a:rPr lang="hu-HU" sz="1200" dirty="0" smtClean="0"/>
              <a:t> le a kódot! A rövidített kódot írd le a következő sorba!</a:t>
            </a:r>
          </a:p>
          <a:p>
            <a:r>
              <a:rPr lang="hu-HU" sz="1200" dirty="0" smtClean="0"/>
              <a:t>A kijelölt ponttól a fekete nyíl irányában indulva rajzold meg a kódsor mögé rejtett ábrát! Rajzolás közben csak a rácsvonalak mentén haladhatsz, 1 </a:t>
            </a:r>
            <a:r>
              <a:rPr lang="hu-HU" sz="1200" dirty="0">
                <a:sym typeface="Wingdings" panose="05000000000000000000" pitchFamily="2" charset="2"/>
              </a:rPr>
              <a:t> vagy </a:t>
            </a:r>
            <a:r>
              <a:rPr lang="hu-HU" sz="1200" dirty="0" smtClean="0">
                <a:sym typeface="Wingdings" panose="05000000000000000000" pitchFamily="2" charset="2"/>
              </a:rPr>
              <a:t> </a:t>
            </a:r>
            <a:r>
              <a:rPr lang="hu-HU" sz="1200" dirty="0" smtClean="0"/>
              <a:t>nyíl 1 lépést jelent, 1 </a:t>
            </a:r>
            <a:r>
              <a:rPr lang="hu-HU" sz="1200" dirty="0">
                <a:sym typeface="Wingdings" panose="05000000000000000000" pitchFamily="2" charset="2"/>
              </a:rPr>
              <a:t> vagy  nyíl pedig azt jelenti, hogy jobbra vagy balra fordulj el a következő rácsvonalig, és ott folytasd a </a:t>
            </a:r>
            <a:r>
              <a:rPr lang="hu-HU" sz="1200" dirty="0" smtClean="0">
                <a:sym typeface="Wingdings" panose="05000000000000000000" pitchFamily="2" charset="2"/>
              </a:rPr>
              <a:t>rajzolást!</a:t>
            </a:r>
          </a:p>
        </p:txBody>
      </p:sp>
    </p:spTree>
    <p:extLst>
      <p:ext uri="{BB962C8B-B14F-4D97-AF65-F5344CB8AC3E}">
        <p14:creationId xmlns:p14="http://schemas.microsoft.com/office/powerpoint/2010/main" val="12938169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8139562"/>
              </p:ext>
            </p:extLst>
          </p:nvPr>
        </p:nvGraphicFramePr>
        <p:xfrm>
          <a:off x="681037" y="4760590"/>
          <a:ext cx="854392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794865"/>
                  </a:ext>
                </a:extLst>
              </a:tr>
            </a:tbl>
          </a:graphicData>
        </a:graphic>
      </p:graphicFrame>
      <p:pic>
        <p:nvPicPr>
          <p:cNvPr id="6" name="Tartalom helye 2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9" b="33464"/>
          <a:stretch/>
        </p:blipFill>
        <p:spPr>
          <a:xfrm>
            <a:off x="6142474" y="1111287"/>
            <a:ext cx="3082488" cy="3353406"/>
          </a:xfrm>
          <a:prstGeom prst="rect">
            <a:avLst/>
          </a:prstGeom>
        </p:spPr>
      </p:pic>
      <p:cxnSp>
        <p:nvCxnSpPr>
          <p:cNvPr id="17" name="Egyenes összekötő 16"/>
          <p:cNvCxnSpPr/>
          <p:nvPr/>
        </p:nvCxnSpPr>
        <p:spPr>
          <a:xfrm>
            <a:off x="8057110" y="3776129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17"/>
          <p:cNvCxnSpPr/>
          <p:nvPr/>
        </p:nvCxnSpPr>
        <p:spPr>
          <a:xfrm>
            <a:off x="7083979" y="2070372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/>
        </p:nvCxnSpPr>
        <p:spPr>
          <a:xfrm>
            <a:off x="7661836" y="1767940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19"/>
          <p:cNvCxnSpPr/>
          <p:nvPr/>
        </p:nvCxnSpPr>
        <p:spPr>
          <a:xfrm>
            <a:off x="7102947" y="1443837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20"/>
          <p:cNvCxnSpPr/>
          <p:nvPr/>
        </p:nvCxnSpPr>
        <p:spPr>
          <a:xfrm>
            <a:off x="6891362" y="2453059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23"/>
          <p:cNvCxnSpPr/>
          <p:nvPr/>
        </p:nvCxnSpPr>
        <p:spPr>
          <a:xfrm>
            <a:off x="7293204" y="1777520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gyenes összekötő 24"/>
          <p:cNvCxnSpPr/>
          <p:nvPr/>
        </p:nvCxnSpPr>
        <p:spPr>
          <a:xfrm>
            <a:off x="7693024" y="3777887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gyenes összekötő 25"/>
          <p:cNvCxnSpPr/>
          <p:nvPr/>
        </p:nvCxnSpPr>
        <p:spPr>
          <a:xfrm>
            <a:off x="6727109" y="1439353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gyenes összekötő 26"/>
          <p:cNvCxnSpPr/>
          <p:nvPr/>
        </p:nvCxnSpPr>
        <p:spPr>
          <a:xfrm rot="-3600000">
            <a:off x="7582130" y="2284401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gyenes összekötő 27"/>
          <p:cNvCxnSpPr/>
          <p:nvPr/>
        </p:nvCxnSpPr>
        <p:spPr>
          <a:xfrm rot="-3600000">
            <a:off x="7579769" y="1606165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gyenes összekötő 28"/>
          <p:cNvCxnSpPr/>
          <p:nvPr/>
        </p:nvCxnSpPr>
        <p:spPr>
          <a:xfrm rot="-3600000">
            <a:off x="7003953" y="1945373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29"/>
          <p:cNvCxnSpPr/>
          <p:nvPr/>
        </p:nvCxnSpPr>
        <p:spPr>
          <a:xfrm rot="-3600000">
            <a:off x="6630802" y="3950364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gyenes összekötő nyíllal 31"/>
          <p:cNvCxnSpPr/>
          <p:nvPr/>
        </p:nvCxnSpPr>
        <p:spPr>
          <a:xfrm flipV="1">
            <a:off x="6713988" y="3961147"/>
            <a:ext cx="99859" cy="14334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gyenes összekötő 30"/>
          <p:cNvCxnSpPr/>
          <p:nvPr/>
        </p:nvCxnSpPr>
        <p:spPr>
          <a:xfrm>
            <a:off x="7293204" y="2437420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gyenes összekötő 32"/>
          <p:cNvCxnSpPr/>
          <p:nvPr/>
        </p:nvCxnSpPr>
        <p:spPr>
          <a:xfrm>
            <a:off x="8064771" y="2428435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gyenes összekötő 33"/>
          <p:cNvCxnSpPr/>
          <p:nvPr/>
        </p:nvCxnSpPr>
        <p:spPr>
          <a:xfrm>
            <a:off x="8073454" y="3125926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gyenes összekötő 34"/>
          <p:cNvCxnSpPr/>
          <p:nvPr/>
        </p:nvCxnSpPr>
        <p:spPr>
          <a:xfrm>
            <a:off x="7679537" y="2447131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gyenes összekötő 35"/>
          <p:cNvCxnSpPr/>
          <p:nvPr/>
        </p:nvCxnSpPr>
        <p:spPr>
          <a:xfrm rot="-3600000">
            <a:off x="6630801" y="3299181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gyenes összekötő 36"/>
          <p:cNvCxnSpPr/>
          <p:nvPr/>
        </p:nvCxnSpPr>
        <p:spPr>
          <a:xfrm rot="-3600000">
            <a:off x="6621229" y="2604231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gyenes összekötő 37"/>
          <p:cNvCxnSpPr/>
          <p:nvPr/>
        </p:nvCxnSpPr>
        <p:spPr>
          <a:xfrm>
            <a:off x="7676253" y="3134818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gyenes összekötő 38"/>
          <p:cNvCxnSpPr/>
          <p:nvPr/>
        </p:nvCxnSpPr>
        <p:spPr>
          <a:xfrm>
            <a:off x="7102947" y="2764782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gyenes összekötő 39"/>
          <p:cNvCxnSpPr/>
          <p:nvPr/>
        </p:nvCxnSpPr>
        <p:spPr>
          <a:xfrm>
            <a:off x="7676422" y="2428925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gyenes összekötő 40"/>
          <p:cNvCxnSpPr/>
          <p:nvPr/>
        </p:nvCxnSpPr>
        <p:spPr>
          <a:xfrm>
            <a:off x="7307790" y="2438505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gyenes összekötő 41"/>
          <p:cNvCxnSpPr/>
          <p:nvPr/>
        </p:nvCxnSpPr>
        <p:spPr>
          <a:xfrm rot="-3600000">
            <a:off x="7596716" y="2945386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gyenes összekötő 42"/>
          <p:cNvCxnSpPr/>
          <p:nvPr/>
        </p:nvCxnSpPr>
        <p:spPr>
          <a:xfrm rot="-3600000">
            <a:off x="7018864" y="2613943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gyenes összekötő 43"/>
          <p:cNvCxnSpPr/>
          <p:nvPr/>
        </p:nvCxnSpPr>
        <p:spPr>
          <a:xfrm>
            <a:off x="6920365" y="3791680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gyenes összekötő 44"/>
          <p:cNvCxnSpPr/>
          <p:nvPr/>
        </p:nvCxnSpPr>
        <p:spPr>
          <a:xfrm>
            <a:off x="7098565" y="3410839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gyenes összekötő 45"/>
          <p:cNvCxnSpPr/>
          <p:nvPr/>
        </p:nvCxnSpPr>
        <p:spPr>
          <a:xfrm>
            <a:off x="7676422" y="3108407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gyenes összekötő 46"/>
          <p:cNvCxnSpPr/>
          <p:nvPr/>
        </p:nvCxnSpPr>
        <p:spPr>
          <a:xfrm>
            <a:off x="6905779" y="3134818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gyenes összekötő 47"/>
          <p:cNvCxnSpPr/>
          <p:nvPr/>
        </p:nvCxnSpPr>
        <p:spPr>
          <a:xfrm rot="-3600000">
            <a:off x="7596716" y="3624868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gyenes összekötő 48"/>
          <p:cNvCxnSpPr/>
          <p:nvPr/>
        </p:nvCxnSpPr>
        <p:spPr>
          <a:xfrm rot="-3600000">
            <a:off x="7018864" y="3293425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gyenes összekötő 49"/>
          <p:cNvCxnSpPr/>
          <p:nvPr/>
        </p:nvCxnSpPr>
        <p:spPr>
          <a:xfrm>
            <a:off x="7307790" y="3777887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gyenes összekötő 50"/>
          <p:cNvCxnSpPr/>
          <p:nvPr/>
        </p:nvCxnSpPr>
        <p:spPr>
          <a:xfrm>
            <a:off x="7864493" y="1439353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églalap 51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dirty="0"/>
          </a:p>
        </p:txBody>
      </p:sp>
      <p:sp>
        <p:nvSpPr>
          <p:cNvPr id="53" name="Téglalap 52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/>
          </a:p>
        </p:txBody>
      </p:sp>
      <p:sp>
        <p:nvSpPr>
          <p:cNvPr id="54" name="Téglalap 53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dirty="0"/>
          </a:p>
        </p:txBody>
      </p:sp>
      <p:sp>
        <p:nvSpPr>
          <p:cNvPr id="55" name="Téglalap 54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dirty="0"/>
          </a:p>
        </p:txBody>
      </p:sp>
      <p:sp>
        <p:nvSpPr>
          <p:cNvPr id="56" name="Szövegdoboz 55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493502" y="2274460"/>
            <a:ext cx="250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 smtClean="0">
                <a:solidFill>
                  <a:schemeClr val="accent3"/>
                </a:solidFill>
              </a:rPr>
              <a:t>Fordulj jobbra a következő rácsvonalig!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57" name="Szövegdoboz 56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chemeClr val="accent3"/>
                </a:solidFill>
              </a:rPr>
              <a:t>Fordulj </a:t>
            </a:r>
            <a:r>
              <a:rPr lang="hu-HU" sz="1400" b="1" dirty="0" smtClean="0">
                <a:solidFill>
                  <a:schemeClr val="accent3"/>
                </a:solidFill>
              </a:rPr>
              <a:t>balra </a:t>
            </a:r>
            <a:r>
              <a:rPr lang="hu-HU" sz="1400" b="1" dirty="0">
                <a:solidFill>
                  <a:schemeClr val="accent3"/>
                </a:solidFill>
              </a:rPr>
              <a:t>a következő </a:t>
            </a:r>
            <a:r>
              <a:rPr lang="hu-HU" sz="1400" b="1" dirty="0" smtClean="0">
                <a:solidFill>
                  <a:schemeClr val="accent3"/>
                </a:solidFill>
              </a:rPr>
              <a:t>rácsvonalig!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58" name="Szövegdoboz 57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 smtClean="0">
                <a:solidFill>
                  <a:schemeClr val="accent3"/>
                </a:solidFill>
              </a:rPr>
              <a:t>Húzz vonalat előre a következő rácspontig!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59" name="Szövegdoboz 58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chemeClr val="accent3"/>
                </a:solidFill>
              </a:rPr>
              <a:t>Húzz vonalat </a:t>
            </a:r>
            <a:r>
              <a:rPr lang="hu-HU" sz="1400" b="1" dirty="0" smtClean="0">
                <a:solidFill>
                  <a:schemeClr val="accent3"/>
                </a:solidFill>
              </a:rPr>
              <a:t>hátra </a:t>
            </a:r>
            <a:r>
              <a:rPr lang="hu-HU" sz="1400" b="1" dirty="0">
                <a:solidFill>
                  <a:schemeClr val="accent3"/>
                </a:solidFill>
              </a:rPr>
              <a:t>a következő </a:t>
            </a:r>
            <a:r>
              <a:rPr lang="hu-HU" sz="1400" b="1" dirty="0" smtClean="0">
                <a:solidFill>
                  <a:schemeClr val="accent3"/>
                </a:solidFill>
              </a:rPr>
              <a:t>rácspontig!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60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8"/>
            <a:ext cx="8543925" cy="450262"/>
          </a:xfrm>
        </p:spPr>
        <p:txBody>
          <a:bodyPr/>
          <a:lstStyle/>
          <a:p>
            <a:r>
              <a:rPr lang="hu-HU" dirty="0"/>
              <a:t>Kódold a rajzot! </a:t>
            </a:r>
            <a:r>
              <a:rPr lang="hu-HU" dirty="0" smtClean="0"/>
              <a:t>7.</a:t>
            </a:r>
            <a:endParaRPr lang="hu-HU" dirty="0"/>
          </a:p>
        </p:txBody>
      </p:sp>
      <p:sp>
        <p:nvSpPr>
          <p:cNvPr id="61" name="Tartalom helye 3"/>
          <p:cNvSpPr txBox="1">
            <a:spLocks/>
          </p:cNvSpPr>
          <p:nvPr/>
        </p:nvSpPr>
        <p:spPr>
          <a:xfrm>
            <a:off x="681036" y="972433"/>
            <a:ext cx="5290106" cy="1302027"/>
          </a:xfrm>
          <a:prstGeom prst="rect">
            <a:avLst/>
          </a:prstGeom>
          <a:ln>
            <a:solidFill>
              <a:srgbClr val="2C68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200" dirty="0" err="1"/>
              <a:t>Titkosítsd</a:t>
            </a:r>
            <a:r>
              <a:rPr lang="hu-HU" sz="1200" dirty="0"/>
              <a:t> kódolással a jobb oldalon látható rajzot!</a:t>
            </a:r>
          </a:p>
          <a:p>
            <a:r>
              <a:rPr lang="hu-HU" sz="1200" dirty="0"/>
              <a:t>A kódok a rajzolás lépéseit mutassák az alábbi nyilak </a:t>
            </a:r>
            <a:r>
              <a:rPr lang="hu-HU" sz="1200" dirty="0" err="1"/>
              <a:t>segtségével</a:t>
            </a:r>
            <a:r>
              <a:rPr lang="hu-HU" sz="1200" dirty="0"/>
              <a:t>! A kódolást a rajz fekete nyíllal jelölt pontján és a nyíl irányában kezdd, és nyilakkal jelöld az ábra alatti sorokban, hogy előre vagy hátra kell húzni vonalat a következő rácspontig, vagy el kell fordulni jobbra vagy balra a következő rácsvonalig</a:t>
            </a:r>
            <a:r>
              <a:rPr lang="hu-HU" sz="1200" dirty="0" smtClean="0"/>
              <a:t>! Keress ismétlődéseket! </a:t>
            </a:r>
            <a:r>
              <a:rPr lang="hu-HU" sz="1200" dirty="0"/>
              <a:t>Ha tudod, </a:t>
            </a:r>
            <a:r>
              <a:rPr lang="hu-HU" sz="1200" dirty="0" err="1"/>
              <a:t>rövidítsd</a:t>
            </a:r>
            <a:r>
              <a:rPr lang="hu-HU" sz="1200" dirty="0"/>
              <a:t> a kódot!</a:t>
            </a:r>
          </a:p>
          <a:p>
            <a:endParaRPr lang="hu-HU" sz="1200" dirty="0"/>
          </a:p>
        </p:txBody>
      </p:sp>
    </p:spTree>
    <p:extLst>
      <p:ext uri="{BB962C8B-B14F-4D97-AF65-F5344CB8AC3E}">
        <p14:creationId xmlns:p14="http://schemas.microsoft.com/office/powerpoint/2010/main" val="23912437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3196900"/>
              </p:ext>
            </p:extLst>
          </p:nvPr>
        </p:nvGraphicFramePr>
        <p:xfrm>
          <a:off x="681037" y="4424170"/>
          <a:ext cx="8543925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            </a:t>
                      </a:r>
                      <a:r>
                        <a:rPr lang="hu-HU" sz="160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 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 </a:t>
                      </a:r>
                      <a:r>
                        <a:rPr lang="hu-HU" sz="160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         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</a:t>
                      </a:r>
                      <a:endParaRPr lang="hu-HU" sz="1600" dirty="0" smtClean="0"/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Röviden: láb: </a:t>
                      </a:r>
                      <a:r>
                        <a:rPr lang="hu-HU" sz="18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  láb2: </a:t>
                      </a:r>
                    </a:p>
                    <a:p>
                      <a:r>
                        <a:rPr lang="hu-HU" sz="18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 láb  láb  láb </a:t>
                      </a:r>
                      <a:r>
                        <a:rPr lang="hu-HU" sz="180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láb </a:t>
                      </a:r>
                      <a:r>
                        <a:rPr lang="hu-HU" sz="18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 láb2  láb2  láb2 </a:t>
                      </a:r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794865"/>
                  </a:ext>
                </a:extLst>
              </a:tr>
            </a:tbl>
          </a:graphicData>
        </a:graphic>
      </p:graphicFrame>
      <p:pic>
        <p:nvPicPr>
          <p:cNvPr id="6" name="Tartalom helye 2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9" b="33464"/>
          <a:stretch/>
        </p:blipFill>
        <p:spPr>
          <a:xfrm>
            <a:off x="6142474" y="895631"/>
            <a:ext cx="3082488" cy="3353406"/>
          </a:xfrm>
          <a:prstGeom prst="rect">
            <a:avLst/>
          </a:prstGeom>
        </p:spPr>
      </p:pic>
      <p:cxnSp>
        <p:nvCxnSpPr>
          <p:cNvPr id="17" name="Egyenes összekötő 16"/>
          <p:cNvCxnSpPr/>
          <p:nvPr/>
        </p:nvCxnSpPr>
        <p:spPr>
          <a:xfrm>
            <a:off x="8057110" y="3560473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17"/>
          <p:cNvCxnSpPr/>
          <p:nvPr/>
        </p:nvCxnSpPr>
        <p:spPr>
          <a:xfrm>
            <a:off x="7083979" y="1854716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/>
        </p:nvCxnSpPr>
        <p:spPr>
          <a:xfrm>
            <a:off x="7661836" y="1552284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19"/>
          <p:cNvCxnSpPr/>
          <p:nvPr/>
        </p:nvCxnSpPr>
        <p:spPr>
          <a:xfrm>
            <a:off x="7102947" y="1228181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20"/>
          <p:cNvCxnSpPr/>
          <p:nvPr/>
        </p:nvCxnSpPr>
        <p:spPr>
          <a:xfrm>
            <a:off x="6891362" y="2237403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23"/>
          <p:cNvCxnSpPr/>
          <p:nvPr/>
        </p:nvCxnSpPr>
        <p:spPr>
          <a:xfrm>
            <a:off x="7293204" y="1561864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gyenes összekötő 24"/>
          <p:cNvCxnSpPr/>
          <p:nvPr/>
        </p:nvCxnSpPr>
        <p:spPr>
          <a:xfrm>
            <a:off x="7693024" y="3562231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gyenes összekötő 25"/>
          <p:cNvCxnSpPr/>
          <p:nvPr/>
        </p:nvCxnSpPr>
        <p:spPr>
          <a:xfrm>
            <a:off x="6727109" y="1223697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gyenes összekötő 26"/>
          <p:cNvCxnSpPr/>
          <p:nvPr/>
        </p:nvCxnSpPr>
        <p:spPr>
          <a:xfrm rot="-3600000">
            <a:off x="7582130" y="2068745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gyenes összekötő 27"/>
          <p:cNvCxnSpPr/>
          <p:nvPr/>
        </p:nvCxnSpPr>
        <p:spPr>
          <a:xfrm rot="-3600000">
            <a:off x="7579769" y="1390509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gyenes összekötő 28"/>
          <p:cNvCxnSpPr/>
          <p:nvPr/>
        </p:nvCxnSpPr>
        <p:spPr>
          <a:xfrm rot="-3600000">
            <a:off x="7003953" y="1729717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29"/>
          <p:cNvCxnSpPr/>
          <p:nvPr/>
        </p:nvCxnSpPr>
        <p:spPr>
          <a:xfrm rot="-3600000">
            <a:off x="6630802" y="3734708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gyenes összekötő nyíllal 31"/>
          <p:cNvCxnSpPr/>
          <p:nvPr/>
        </p:nvCxnSpPr>
        <p:spPr>
          <a:xfrm flipV="1">
            <a:off x="6713988" y="3745491"/>
            <a:ext cx="99859" cy="14334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gyenes összekötő 30"/>
          <p:cNvCxnSpPr/>
          <p:nvPr/>
        </p:nvCxnSpPr>
        <p:spPr>
          <a:xfrm>
            <a:off x="7293204" y="2221764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gyenes összekötő 32"/>
          <p:cNvCxnSpPr/>
          <p:nvPr/>
        </p:nvCxnSpPr>
        <p:spPr>
          <a:xfrm>
            <a:off x="8064771" y="2212779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gyenes összekötő 33"/>
          <p:cNvCxnSpPr/>
          <p:nvPr/>
        </p:nvCxnSpPr>
        <p:spPr>
          <a:xfrm>
            <a:off x="8073454" y="2910270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gyenes összekötő 34"/>
          <p:cNvCxnSpPr/>
          <p:nvPr/>
        </p:nvCxnSpPr>
        <p:spPr>
          <a:xfrm>
            <a:off x="7679537" y="2231475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gyenes összekötő 35"/>
          <p:cNvCxnSpPr/>
          <p:nvPr/>
        </p:nvCxnSpPr>
        <p:spPr>
          <a:xfrm rot="-3600000">
            <a:off x="6630801" y="3083525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gyenes összekötő 36"/>
          <p:cNvCxnSpPr/>
          <p:nvPr/>
        </p:nvCxnSpPr>
        <p:spPr>
          <a:xfrm rot="-3600000">
            <a:off x="6621229" y="2388575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gyenes összekötő 37"/>
          <p:cNvCxnSpPr/>
          <p:nvPr/>
        </p:nvCxnSpPr>
        <p:spPr>
          <a:xfrm>
            <a:off x="7676253" y="2919162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gyenes összekötő 38"/>
          <p:cNvCxnSpPr/>
          <p:nvPr/>
        </p:nvCxnSpPr>
        <p:spPr>
          <a:xfrm>
            <a:off x="7102947" y="2549126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gyenes összekötő 39"/>
          <p:cNvCxnSpPr/>
          <p:nvPr/>
        </p:nvCxnSpPr>
        <p:spPr>
          <a:xfrm>
            <a:off x="7676422" y="2213269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gyenes összekötő 40"/>
          <p:cNvCxnSpPr/>
          <p:nvPr/>
        </p:nvCxnSpPr>
        <p:spPr>
          <a:xfrm>
            <a:off x="7307790" y="2222849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gyenes összekötő 41"/>
          <p:cNvCxnSpPr/>
          <p:nvPr/>
        </p:nvCxnSpPr>
        <p:spPr>
          <a:xfrm rot="-3600000">
            <a:off x="7596716" y="2729730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gyenes összekötő 42"/>
          <p:cNvCxnSpPr/>
          <p:nvPr/>
        </p:nvCxnSpPr>
        <p:spPr>
          <a:xfrm rot="-3600000">
            <a:off x="7018864" y="2398287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gyenes összekötő 43"/>
          <p:cNvCxnSpPr/>
          <p:nvPr/>
        </p:nvCxnSpPr>
        <p:spPr>
          <a:xfrm>
            <a:off x="6920365" y="3576024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gyenes összekötő 44"/>
          <p:cNvCxnSpPr/>
          <p:nvPr/>
        </p:nvCxnSpPr>
        <p:spPr>
          <a:xfrm>
            <a:off x="7098565" y="3195183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gyenes összekötő 45"/>
          <p:cNvCxnSpPr/>
          <p:nvPr/>
        </p:nvCxnSpPr>
        <p:spPr>
          <a:xfrm>
            <a:off x="7676422" y="2892751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gyenes összekötő 46"/>
          <p:cNvCxnSpPr/>
          <p:nvPr/>
        </p:nvCxnSpPr>
        <p:spPr>
          <a:xfrm>
            <a:off x="6905779" y="2919162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gyenes összekötő 47"/>
          <p:cNvCxnSpPr/>
          <p:nvPr/>
        </p:nvCxnSpPr>
        <p:spPr>
          <a:xfrm rot="-3600000">
            <a:off x="7596716" y="3409212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gyenes összekötő 48"/>
          <p:cNvCxnSpPr/>
          <p:nvPr/>
        </p:nvCxnSpPr>
        <p:spPr>
          <a:xfrm rot="-3600000">
            <a:off x="7018864" y="3077769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gyenes összekötő 49"/>
          <p:cNvCxnSpPr/>
          <p:nvPr/>
        </p:nvCxnSpPr>
        <p:spPr>
          <a:xfrm>
            <a:off x="7307790" y="3562231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gyenes összekötő 50"/>
          <p:cNvCxnSpPr/>
          <p:nvPr/>
        </p:nvCxnSpPr>
        <p:spPr>
          <a:xfrm>
            <a:off x="7864493" y="1223697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églalap 51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9692" y="196238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dirty="0"/>
          </a:p>
        </p:txBody>
      </p:sp>
      <p:sp>
        <p:nvSpPr>
          <p:cNvPr id="53" name="Téglalap 52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681037" y="2597455"/>
            <a:ext cx="432000" cy="43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/>
          </a:p>
        </p:txBody>
      </p:sp>
      <p:sp>
        <p:nvSpPr>
          <p:cNvPr id="54" name="Téglalap 53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9349" y="3144814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dirty="0"/>
          </a:p>
        </p:txBody>
      </p:sp>
      <p:sp>
        <p:nvSpPr>
          <p:cNvPr id="55" name="Téglalap 54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376015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dirty="0"/>
          </a:p>
        </p:txBody>
      </p:sp>
      <p:sp>
        <p:nvSpPr>
          <p:cNvPr id="56" name="Szövegdoboz 55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493502" y="1938040"/>
            <a:ext cx="250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 smtClean="0">
                <a:solidFill>
                  <a:schemeClr val="accent3"/>
                </a:solidFill>
              </a:rPr>
              <a:t>Fordulj jobbra a következő rácsvonalig!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57" name="Szövegdoboz 56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504036" y="2553645"/>
            <a:ext cx="2495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chemeClr val="accent3"/>
                </a:solidFill>
              </a:rPr>
              <a:t>Fordulj </a:t>
            </a:r>
            <a:r>
              <a:rPr lang="hu-HU" sz="1400" b="1" dirty="0" smtClean="0">
                <a:solidFill>
                  <a:schemeClr val="accent3"/>
                </a:solidFill>
              </a:rPr>
              <a:t>balra </a:t>
            </a:r>
            <a:r>
              <a:rPr lang="hu-HU" sz="1400" b="1" dirty="0">
                <a:solidFill>
                  <a:schemeClr val="accent3"/>
                </a:solidFill>
              </a:rPr>
              <a:t>a következő </a:t>
            </a:r>
            <a:r>
              <a:rPr lang="hu-HU" sz="1400" b="1" dirty="0" smtClean="0">
                <a:solidFill>
                  <a:schemeClr val="accent3"/>
                </a:solidFill>
              </a:rPr>
              <a:t>rácsvonalig!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58" name="Szövegdoboz 57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504037" y="3144814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 smtClean="0">
                <a:solidFill>
                  <a:schemeClr val="accent3"/>
                </a:solidFill>
              </a:rPr>
              <a:t>Húzz vonalat előre a következő rácspontig!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59" name="Szövegdoboz 58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504037" y="3714548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chemeClr val="accent3"/>
                </a:solidFill>
              </a:rPr>
              <a:t>Húzz vonalat </a:t>
            </a:r>
            <a:r>
              <a:rPr lang="hu-HU" sz="1400" b="1" dirty="0" smtClean="0">
                <a:solidFill>
                  <a:schemeClr val="accent3"/>
                </a:solidFill>
              </a:rPr>
              <a:t>hátra </a:t>
            </a:r>
            <a:r>
              <a:rPr lang="hu-HU" sz="1400" b="1" dirty="0">
                <a:solidFill>
                  <a:schemeClr val="accent3"/>
                </a:solidFill>
              </a:rPr>
              <a:t>a következő </a:t>
            </a:r>
            <a:r>
              <a:rPr lang="hu-HU" sz="1400" b="1" dirty="0" smtClean="0">
                <a:solidFill>
                  <a:schemeClr val="accent3"/>
                </a:solidFill>
              </a:rPr>
              <a:t>rácspontig!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60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8"/>
            <a:ext cx="8543925" cy="450262"/>
          </a:xfrm>
        </p:spPr>
        <p:txBody>
          <a:bodyPr/>
          <a:lstStyle/>
          <a:p>
            <a:r>
              <a:rPr lang="hu-HU" dirty="0">
                <a:solidFill>
                  <a:srgbClr val="DC8E02"/>
                </a:solidFill>
              </a:rPr>
              <a:t>Kódolt rajzok – Kódold a rajzot </a:t>
            </a:r>
            <a:r>
              <a:rPr lang="hu-HU" dirty="0" smtClean="0">
                <a:solidFill>
                  <a:srgbClr val="DC8E02"/>
                </a:solidFill>
              </a:rPr>
              <a:t>7. </a:t>
            </a:r>
            <a:r>
              <a:rPr lang="hu-HU" dirty="0">
                <a:solidFill>
                  <a:srgbClr val="DC8E02"/>
                </a:solidFill>
              </a:rPr>
              <a:t>megoldás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98171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DC8E02"/>
                </a:solidFill>
              </a:rPr>
              <a:t>Kódolt rajzok – Kódold a rajzot 1. megoldás</a:t>
            </a:r>
            <a:endParaRPr lang="hu-HU" dirty="0">
              <a:solidFill>
                <a:srgbClr val="DC8E02"/>
              </a:solidFill>
            </a:endParaRPr>
          </a:p>
        </p:txBody>
      </p:sp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728645"/>
              </p:ext>
            </p:extLst>
          </p:nvPr>
        </p:nvGraphicFramePr>
        <p:xfrm>
          <a:off x="681037" y="4760590"/>
          <a:ext cx="8543925" cy="152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     </a:t>
                      </a:r>
                      <a:endParaRPr lang="hu-HU" sz="1600" dirty="0" smtClean="0"/>
                    </a:p>
                    <a:p>
                      <a:endParaRPr lang="hu-H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dirty="0" smtClean="0"/>
                        <a:t>Rövidítve:   6*(</a:t>
                      </a:r>
                      <a:r>
                        <a:rPr lang="hu-HU" sz="1600" b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</a:t>
                      </a:r>
                      <a:r>
                        <a:rPr lang="hu-HU" sz="1600" b="1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)</a:t>
                      </a:r>
                      <a:endParaRPr lang="hu-HU" sz="1600" b="1" dirty="0" smtClean="0"/>
                    </a:p>
                    <a:p>
                      <a:endParaRPr lang="hu-HU" sz="1600" b="1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627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sz="1600" b="1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794865"/>
                  </a:ext>
                </a:extLst>
              </a:tr>
            </a:tbl>
          </a:graphicData>
        </a:graphic>
      </p:graphicFrame>
      <p:pic>
        <p:nvPicPr>
          <p:cNvPr id="6" name="Tartalom helye 2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9" b="33464"/>
          <a:stretch/>
        </p:blipFill>
        <p:spPr>
          <a:xfrm>
            <a:off x="6183944" y="1111287"/>
            <a:ext cx="3082488" cy="3353406"/>
          </a:xfrm>
          <a:prstGeom prst="rect">
            <a:avLst/>
          </a:prstGeom>
        </p:spPr>
      </p:pic>
      <p:sp>
        <p:nvSpPr>
          <p:cNvPr id="7" name="Téglalap 6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dirty="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dirty="0"/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493502" y="2274460"/>
            <a:ext cx="250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 smtClean="0">
                <a:solidFill>
                  <a:schemeClr val="accent3"/>
                </a:solidFill>
              </a:rPr>
              <a:t>Fordulj jobbra a következő rácsvonalig!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chemeClr val="accent3"/>
                </a:solidFill>
              </a:rPr>
              <a:t>Fordulj </a:t>
            </a:r>
            <a:r>
              <a:rPr lang="hu-HU" sz="1400" b="1" dirty="0" smtClean="0">
                <a:solidFill>
                  <a:schemeClr val="accent3"/>
                </a:solidFill>
              </a:rPr>
              <a:t>balra </a:t>
            </a:r>
            <a:r>
              <a:rPr lang="hu-HU" sz="1400" b="1" dirty="0">
                <a:solidFill>
                  <a:schemeClr val="accent3"/>
                </a:solidFill>
              </a:rPr>
              <a:t>a következő </a:t>
            </a:r>
            <a:r>
              <a:rPr lang="hu-HU" sz="1400" b="1" dirty="0" smtClean="0">
                <a:solidFill>
                  <a:schemeClr val="accent3"/>
                </a:solidFill>
              </a:rPr>
              <a:t>rácsvonalig!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 smtClean="0">
                <a:solidFill>
                  <a:schemeClr val="accent3"/>
                </a:solidFill>
              </a:rPr>
              <a:t>Húzz vonalat előre a következő rácspontig!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chemeClr val="accent3"/>
                </a:solidFill>
              </a:rPr>
              <a:t>Húzz vonalat </a:t>
            </a:r>
            <a:r>
              <a:rPr lang="hu-HU" sz="1400" b="1" dirty="0" smtClean="0">
                <a:solidFill>
                  <a:schemeClr val="accent3"/>
                </a:solidFill>
              </a:rPr>
              <a:t>hátra </a:t>
            </a:r>
            <a:r>
              <a:rPr lang="hu-HU" sz="1400" b="1" dirty="0">
                <a:solidFill>
                  <a:schemeClr val="accent3"/>
                </a:solidFill>
              </a:rPr>
              <a:t>a következő </a:t>
            </a:r>
            <a:r>
              <a:rPr lang="hu-HU" sz="1400" b="1" dirty="0" smtClean="0">
                <a:solidFill>
                  <a:schemeClr val="accent3"/>
                </a:solidFill>
              </a:rPr>
              <a:t>rácspontig!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cxnSp>
        <p:nvCxnSpPr>
          <p:cNvPr id="17" name="Egyenes összekötő 16"/>
          <p:cNvCxnSpPr/>
          <p:nvPr/>
        </p:nvCxnSpPr>
        <p:spPr>
          <a:xfrm>
            <a:off x="7722304" y="1777042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17"/>
          <p:cNvCxnSpPr/>
          <p:nvPr/>
        </p:nvCxnSpPr>
        <p:spPr>
          <a:xfrm>
            <a:off x="7130036" y="2108736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/>
        </p:nvCxnSpPr>
        <p:spPr>
          <a:xfrm>
            <a:off x="7515270" y="2787990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19"/>
          <p:cNvCxnSpPr/>
          <p:nvPr/>
        </p:nvCxnSpPr>
        <p:spPr>
          <a:xfrm>
            <a:off x="8130621" y="2451878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20"/>
          <p:cNvCxnSpPr/>
          <p:nvPr/>
        </p:nvCxnSpPr>
        <p:spPr>
          <a:xfrm>
            <a:off x="7130036" y="2108736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23"/>
          <p:cNvCxnSpPr/>
          <p:nvPr/>
        </p:nvCxnSpPr>
        <p:spPr>
          <a:xfrm>
            <a:off x="7929338" y="2787990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gyenes összekötő 24"/>
          <p:cNvCxnSpPr/>
          <p:nvPr/>
        </p:nvCxnSpPr>
        <p:spPr>
          <a:xfrm>
            <a:off x="7929338" y="2145218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gyenes összekötő 25"/>
          <p:cNvCxnSpPr/>
          <p:nvPr/>
        </p:nvCxnSpPr>
        <p:spPr>
          <a:xfrm>
            <a:off x="7130036" y="2787990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gyenes összekötő 26"/>
          <p:cNvCxnSpPr/>
          <p:nvPr/>
        </p:nvCxnSpPr>
        <p:spPr>
          <a:xfrm rot="-3600000">
            <a:off x="7048144" y="2624313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gyenes összekötő 27"/>
          <p:cNvCxnSpPr/>
          <p:nvPr/>
        </p:nvCxnSpPr>
        <p:spPr>
          <a:xfrm rot="-3600000">
            <a:off x="7443460" y="1941924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gyenes összekötő 28"/>
          <p:cNvCxnSpPr/>
          <p:nvPr/>
        </p:nvCxnSpPr>
        <p:spPr>
          <a:xfrm rot="-3600000">
            <a:off x="8025782" y="2289361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29"/>
          <p:cNvCxnSpPr/>
          <p:nvPr/>
        </p:nvCxnSpPr>
        <p:spPr>
          <a:xfrm rot="-3600000">
            <a:off x="7636078" y="2961878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gyenes összekötő nyíllal 31"/>
          <p:cNvCxnSpPr/>
          <p:nvPr/>
        </p:nvCxnSpPr>
        <p:spPr>
          <a:xfrm flipV="1">
            <a:off x="7142936" y="2583230"/>
            <a:ext cx="117815" cy="19143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5244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Kódolt rajzok </a:t>
            </a:r>
            <a:r>
              <a:rPr lang="hu-HU" dirty="0" smtClean="0"/>
              <a:t>2b.</a:t>
            </a:r>
            <a:endParaRPr lang="hu-HU" dirty="0"/>
          </a:p>
        </p:txBody>
      </p:sp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1821386"/>
              </p:ext>
            </p:extLst>
          </p:nvPr>
        </p:nvGraphicFramePr>
        <p:xfrm>
          <a:off x="681037" y="4760590"/>
          <a:ext cx="8543925" cy="119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  </a:t>
                      </a:r>
                      <a:endParaRPr lang="hu-HU" sz="16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  </a:t>
                      </a:r>
                    </a:p>
                    <a:p>
                      <a:endParaRPr lang="hu-H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627263"/>
                  </a:ext>
                </a:extLst>
              </a:tr>
            </a:tbl>
          </a:graphicData>
        </a:graphic>
      </p:graphicFrame>
      <p:pic>
        <p:nvPicPr>
          <p:cNvPr id="6" name="Tartalom helye 2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9" b="33464"/>
          <a:stretch/>
        </p:blipFill>
        <p:spPr>
          <a:xfrm>
            <a:off x="6142474" y="1111287"/>
            <a:ext cx="3082488" cy="3353406"/>
          </a:xfrm>
          <a:prstGeom prst="rect">
            <a:avLst/>
          </a:prstGeom>
        </p:spPr>
      </p:pic>
      <p:cxnSp>
        <p:nvCxnSpPr>
          <p:cNvPr id="32" name="Egyenes összekötő nyíllal 31"/>
          <p:cNvCxnSpPr/>
          <p:nvPr/>
        </p:nvCxnSpPr>
        <p:spPr>
          <a:xfrm flipH="1">
            <a:off x="7573590" y="1111287"/>
            <a:ext cx="110128" cy="19281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églalap 27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dirty="0"/>
          </a:p>
        </p:txBody>
      </p:sp>
      <p:sp>
        <p:nvSpPr>
          <p:cNvPr id="31" name="Téglalap 30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/>
          </a:p>
        </p:txBody>
      </p:sp>
      <p:sp>
        <p:nvSpPr>
          <p:cNvPr id="33" name="Téglalap 32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dirty="0"/>
          </a:p>
        </p:txBody>
      </p:sp>
      <p:sp>
        <p:nvSpPr>
          <p:cNvPr id="36" name="Téglalap 35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dirty="0"/>
          </a:p>
        </p:txBody>
      </p:sp>
      <p:sp>
        <p:nvSpPr>
          <p:cNvPr id="37" name="Szövegdoboz 36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493502" y="2274460"/>
            <a:ext cx="250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 smtClean="0">
                <a:solidFill>
                  <a:schemeClr val="accent3"/>
                </a:solidFill>
              </a:rPr>
              <a:t>Fordulj jobbra a következő rácsvonalig!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38" name="Szövegdoboz 37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chemeClr val="accent3"/>
                </a:solidFill>
              </a:rPr>
              <a:t>Fordulj </a:t>
            </a:r>
            <a:r>
              <a:rPr lang="hu-HU" sz="1400" b="1" dirty="0" smtClean="0">
                <a:solidFill>
                  <a:schemeClr val="accent3"/>
                </a:solidFill>
              </a:rPr>
              <a:t>balra </a:t>
            </a:r>
            <a:r>
              <a:rPr lang="hu-HU" sz="1400" b="1" dirty="0">
                <a:solidFill>
                  <a:schemeClr val="accent3"/>
                </a:solidFill>
              </a:rPr>
              <a:t>a következő </a:t>
            </a:r>
            <a:r>
              <a:rPr lang="hu-HU" sz="1400" b="1" dirty="0" smtClean="0">
                <a:solidFill>
                  <a:schemeClr val="accent3"/>
                </a:solidFill>
              </a:rPr>
              <a:t>rácsvonalig!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39" name="Szövegdoboz 38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 smtClean="0">
                <a:solidFill>
                  <a:schemeClr val="accent3"/>
                </a:solidFill>
              </a:rPr>
              <a:t>Húzz vonalat előre a következő rácspontig!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40" name="Szövegdoboz 39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chemeClr val="accent3"/>
                </a:solidFill>
              </a:rPr>
              <a:t>Húzz vonalat </a:t>
            </a:r>
            <a:r>
              <a:rPr lang="hu-HU" sz="1400" b="1" dirty="0" smtClean="0">
                <a:solidFill>
                  <a:schemeClr val="accent3"/>
                </a:solidFill>
              </a:rPr>
              <a:t>hátra </a:t>
            </a:r>
            <a:r>
              <a:rPr lang="hu-HU" sz="1400" b="1" dirty="0">
                <a:solidFill>
                  <a:schemeClr val="accent3"/>
                </a:solidFill>
              </a:rPr>
              <a:t>a következő </a:t>
            </a:r>
            <a:r>
              <a:rPr lang="hu-HU" sz="1400" b="1" dirty="0" smtClean="0">
                <a:solidFill>
                  <a:schemeClr val="accent3"/>
                </a:solidFill>
              </a:rPr>
              <a:t>rácspontig!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15" name="Tartalom helye 3"/>
          <p:cNvSpPr txBox="1">
            <a:spLocks/>
          </p:cNvSpPr>
          <p:nvPr/>
        </p:nvSpPr>
        <p:spPr>
          <a:xfrm>
            <a:off x="681036" y="972433"/>
            <a:ext cx="5290106" cy="1255513"/>
          </a:xfrm>
          <a:prstGeom prst="rect">
            <a:avLst/>
          </a:prstGeom>
          <a:ln>
            <a:solidFill>
              <a:srgbClr val="2C68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200" dirty="0" smtClean="0"/>
              <a:t>A lenti kódsor egy rajzot rejt. Keress ismétlődő szakaszokat a kódsorban, és </a:t>
            </a:r>
            <a:r>
              <a:rPr lang="hu-HU" sz="1200" dirty="0" err="1" smtClean="0"/>
              <a:t>rövidítsd</a:t>
            </a:r>
            <a:r>
              <a:rPr lang="hu-HU" sz="1200" dirty="0" smtClean="0"/>
              <a:t> le a kódot! A rövidített kódot írd le a következő sorba!</a:t>
            </a:r>
          </a:p>
          <a:p>
            <a:r>
              <a:rPr lang="hu-HU" sz="1200" dirty="0" smtClean="0"/>
              <a:t>A kijelölt ponttól a fekete nyíl irányában indulva rajzold meg a kódsor mögé rejtett ábrát! Rajzolás közben csak a rácsvonalak mentén haladhatsz, 1 </a:t>
            </a:r>
            <a:r>
              <a:rPr lang="hu-HU" sz="1200" dirty="0">
                <a:sym typeface="Wingdings" panose="05000000000000000000" pitchFamily="2" charset="2"/>
              </a:rPr>
              <a:t> vagy </a:t>
            </a:r>
            <a:r>
              <a:rPr lang="hu-HU" sz="1200" dirty="0" smtClean="0">
                <a:sym typeface="Wingdings" panose="05000000000000000000" pitchFamily="2" charset="2"/>
              </a:rPr>
              <a:t> </a:t>
            </a:r>
            <a:r>
              <a:rPr lang="hu-HU" sz="1200" dirty="0" smtClean="0"/>
              <a:t>nyíl 1 lépést jelent, 1 </a:t>
            </a:r>
            <a:r>
              <a:rPr lang="hu-HU" sz="1200" dirty="0">
                <a:sym typeface="Wingdings" panose="05000000000000000000" pitchFamily="2" charset="2"/>
              </a:rPr>
              <a:t> vagy  nyíl pedig azt jelenti, hogy jobbra vagy balra fordulj el a következő rácsvonalig, és ott folytasd a </a:t>
            </a:r>
            <a:r>
              <a:rPr lang="hu-HU" sz="1200" dirty="0" smtClean="0">
                <a:sym typeface="Wingdings" panose="05000000000000000000" pitchFamily="2" charset="2"/>
              </a:rPr>
              <a:t>rajzolást!</a:t>
            </a:r>
          </a:p>
        </p:txBody>
      </p:sp>
    </p:spTree>
    <p:extLst>
      <p:ext uri="{BB962C8B-B14F-4D97-AF65-F5344CB8AC3E}">
        <p14:creationId xmlns:p14="http://schemas.microsoft.com/office/powerpoint/2010/main" val="1977922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Kódold a rajzot! </a:t>
            </a:r>
            <a:r>
              <a:rPr lang="hu-HU" dirty="0" smtClean="0"/>
              <a:t>2.</a:t>
            </a:r>
            <a:endParaRPr lang="hu-HU" dirty="0"/>
          </a:p>
        </p:txBody>
      </p:sp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9871267"/>
              </p:ext>
            </p:extLst>
          </p:nvPr>
        </p:nvGraphicFramePr>
        <p:xfrm>
          <a:off x="681037" y="4760590"/>
          <a:ext cx="854392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hu-H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627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6570646"/>
                  </a:ext>
                </a:extLst>
              </a:tr>
            </a:tbl>
          </a:graphicData>
        </a:graphic>
      </p:graphicFrame>
      <p:pic>
        <p:nvPicPr>
          <p:cNvPr id="6" name="Tartalom helye 2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9" b="33464"/>
          <a:stretch/>
        </p:blipFill>
        <p:spPr>
          <a:xfrm>
            <a:off x="6142474" y="1111287"/>
            <a:ext cx="3082488" cy="3353406"/>
          </a:xfrm>
          <a:prstGeom prst="rect">
            <a:avLst/>
          </a:prstGeom>
        </p:spPr>
      </p:pic>
      <p:cxnSp>
        <p:nvCxnSpPr>
          <p:cNvPr id="19" name="Egyenes összekötő 18"/>
          <p:cNvCxnSpPr/>
          <p:nvPr/>
        </p:nvCxnSpPr>
        <p:spPr>
          <a:xfrm>
            <a:off x="7890823" y="2110268"/>
            <a:ext cx="557663" cy="10060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19"/>
          <p:cNvCxnSpPr/>
          <p:nvPr/>
        </p:nvCxnSpPr>
        <p:spPr>
          <a:xfrm>
            <a:off x="7696343" y="1111287"/>
            <a:ext cx="579714" cy="102670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20"/>
          <p:cNvCxnSpPr/>
          <p:nvPr/>
        </p:nvCxnSpPr>
        <p:spPr>
          <a:xfrm>
            <a:off x="8063252" y="3137467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23"/>
          <p:cNvCxnSpPr/>
          <p:nvPr/>
        </p:nvCxnSpPr>
        <p:spPr>
          <a:xfrm>
            <a:off x="6902784" y="3132006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gyenes összekötő 24"/>
          <p:cNvCxnSpPr/>
          <p:nvPr/>
        </p:nvCxnSpPr>
        <p:spPr>
          <a:xfrm>
            <a:off x="7102863" y="2129879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gyenes összekötő 25"/>
          <p:cNvCxnSpPr/>
          <p:nvPr/>
        </p:nvCxnSpPr>
        <p:spPr>
          <a:xfrm>
            <a:off x="7890823" y="2122910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gyenes összekötő 26"/>
          <p:cNvCxnSpPr/>
          <p:nvPr/>
        </p:nvCxnSpPr>
        <p:spPr>
          <a:xfrm flipV="1">
            <a:off x="6731929" y="3133622"/>
            <a:ext cx="566223" cy="100285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gyenes összekötő 28"/>
          <p:cNvCxnSpPr/>
          <p:nvPr/>
        </p:nvCxnSpPr>
        <p:spPr>
          <a:xfrm flipV="1">
            <a:off x="7102863" y="1129810"/>
            <a:ext cx="580857" cy="97892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29"/>
          <p:cNvCxnSpPr/>
          <p:nvPr/>
        </p:nvCxnSpPr>
        <p:spPr>
          <a:xfrm flipV="1">
            <a:off x="6902784" y="2142750"/>
            <a:ext cx="585314" cy="98594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gyenes összekötő nyíllal 31"/>
          <p:cNvCxnSpPr/>
          <p:nvPr/>
        </p:nvCxnSpPr>
        <p:spPr>
          <a:xfrm flipH="1">
            <a:off x="7573590" y="1111287"/>
            <a:ext cx="110128" cy="19281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gyenes összekötő 33"/>
          <p:cNvCxnSpPr/>
          <p:nvPr/>
        </p:nvCxnSpPr>
        <p:spPr>
          <a:xfrm>
            <a:off x="8077698" y="3132019"/>
            <a:ext cx="557663" cy="10060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gyenes összekötő 34"/>
          <p:cNvCxnSpPr/>
          <p:nvPr/>
        </p:nvCxnSpPr>
        <p:spPr>
          <a:xfrm>
            <a:off x="6731929" y="4136472"/>
            <a:ext cx="190343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églalap 27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dirty="0"/>
          </a:p>
        </p:txBody>
      </p:sp>
      <p:sp>
        <p:nvSpPr>
          <p:cNvPr id="31" name="Téglalap 30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/>
          </a:p>
        </p:txBody>
      </p:sp>
      <p:sp>
        <p:nvSpPr>
          <p:cNvPr id="33" name="Téglalap 32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dirty="0"/>
          </a:p>
        </p:txBody>
      </p:sp>
      <p:sp>
        <p:nvSpPr>
          <p:cNvPr id="36" name="Téglalap 35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dirty="0"/>
          </a:p>
        </p:txBody>
      </p:sp>
      <p:sp>
        <p:nvSpPr>
          <p:cNvPr id="37" name="Szövegdoboz 36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493502" y="2274460"/>
            <a:ext cx="250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 smtClean="0">
                <a:solidFill>
                  <a:schemeClr val="accent3"/>
                </a:solidFill>
              </a:rPr>
              <a:t>Fordulj jobbra a következő rácsvonalig!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38" name="Szövegdoboz 37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chemeClr val="accent3"/>
                </a:solidFill>
              </a:rPr>
              <a:t>Fordulj </a:t>
            </a:r>
            <a:r>
              <a:rPr lang="hu-HU" sz="1400" b="1" dirty="0" smtClean="0">
                <a:solidFill>
                  <a:schemeClr val="accent3"/>
                </a:solidFill>
              </a:rPr>
              <a:t>balra </a:t>
            </a:r>
            <a:r>
              <a:rPr lang="hu-HU" sz="1400" b="1" dirty="0">
                <a:solidFill>
                  <a:schemeClr val="accent3"/>
                </a:solidFill>
              </a:rPr>
              <a:t>a következő </a:t>
            </a:r>
            <a:r>
              <a:rPr lang="hu-HU" sz="1400" b="1" dirty="0" smtClean="0">
                <a:solidFill>
                  <a:schemeClr val="accent3"/>
                </a:solidFill>
              </a:rPr>
              <a:t>rácsvonalig!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39" name="Szövegdoboz 38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 smtClean="0">
                <a:solidFill>
                  <a:schemeClr val="accent3"/>
                </a:solidFill>
              </a:rPr>
              <a:t>Húzz vonalat előre a következő rácspontig!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40" name="Szövegdoboz 39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chemeClr val="accent3"/>
                </a:solidFill>
              </a:rPr>
              <a:t>Húzz vonalat </a:t>
            </a:r>
            <a:r>
              <a:rPr lang="hu-HU" sz="1400" b="1" dirty="0" smtClean="0">
                <a:solidFill>
                  <a:schemeClr val="accent3"/>
                </a:solidFill>
              </a:rPr>
              <a:t>hátra </a:t>
            </a:r>
            <a:r>
              <a:rPr lang="hu-HU" sz="1400" b="1" dirty="0">
                <a:solidFill>
                  <a:schemeClr val="accent3"/>
                </a:solidFill>
              </a:rPr>
              <a:t>a következő </a:t>
            </a:r>
            <a:r>
              <a:rPr lang="hu-HU" sz="1400" b="1" dirty="0" smtClean="0">
                <a:solidFill>
                  <a:schemeClr val="accent3"/>
                </a:solidFill>
              </a:rPr>
              <a:t>rácspontig!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41" name="Tartalom helye 3"/>
          <p:cNvSpPr txBox="1">
            <a:spLocks/>
          </p:cNvSpPr>
          <p:nvPr/>
        </p:nvSpPr>
        <p:spPr>
          <a:xfrm>
            <a:off x="681036" y="972433"/>
            <a:ext cx="5290106" cy="1302027"/>
          </a:xfrm>
          <a:prstGeom prst="rect">
            <a:avLst/>
          </a:prstGeom>
          <a:ln>
            <a:solidFill>
              <a:srgbClr val="2C68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200" dirty="0" err="1"/>
              <a:t>Titkosítsd</a:t>
            </a:r>
            <a:r>
              <a:rPr lang="hu-HU" sz="1200" dirty="0"/>
              <a:t> kódolással a jobb oldalon látható rajzot!</a:t>
            </a:r>
          </a:p>
          <a:p>
            <a:r>
              <a:rPr lang="hu-HU" sz="1200" dirty="0"/>
              <a:t>A kódok a rajzolás lépéseit mutassák az alábbi nyilak </a:t>
            </a:r>
            <a:r>
              <a:rPr lang="hu-HU" sz="1200" dirty="0" err="1"/>
              <a:t>segtségével</a:t>
            </a:r>
            <a:r>
              <a:rPr lang="hu-HU" sz="1200" dirty="0"/>
              <a:t>! A kódolást a rajz fekete nyíllal jelölt pontján és a nyíl irányában kezdd, és nyilakkal jelöld az ábra alatti sorokban, hogy előre vagy hátra kell húzni vonalat a következő rácspontig, vagy el kell fordulni jobbra vagy balra a következő rácsvonalig! Keress ismétlődéseket! Ha tudod, </a:t>
            </a:r>
            <a:r>
              <a:rPr lang="hu-HU" sz="1200" dirty="0" err="1"/>
              <a:t>rövidítsd</a:t>
            </a:r>
            <a:r>
              <a:rPr lang="hu-HU" sz="1200" dirty="0"/>
              <a:t> a kódot!</a:t>
            </a:r>
          </a:p>
          <a:p>
            <a:endParaRPr lang="hu-HU" sz="1200" dirty="0"/>
          </a:p>
        </p:txBody>
      </p:sp>
    </p:spTree>
    <p:extLst>
      <p:ext uri="{BB962C8B-B14F-4D97-AF65-F5344CB8AC3E}">
        <p14:creationId xmlns:p14="http://schemas.microsoft.com/office/powerpoint/2010/main" val="1532452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solidFill>
                  <a:srgbClr val="DC8E02"/>
                </a:solidFill>
              </a:rPr>
              <a:t>Kódolt rajzok – Kódold a rajzot </a:t>
            </a:r>
            <a:r>
              <a:rPr lang="hu-HU" dirty="0" smtClean="0">
                <a:solidFill>
                  <a:srgbClr val="DC8E02"/>
                </a:solidFill>
              </a:rPr>
              <a:t>2. </a:t>
            </a:r>
            <a:r>
              <a:rPr lang="hu-HU" dirty="0">
                <a:solidFill>
                  <a:srgbClr val="DC8E02"/>
                </a:solidFill>
              </a:rPr>
              <a:t>megoldás</a:t>
            </a:r>
            <a:endParaRPr lang="hu-HU" dirty="0"/>
          </a:p>
        </p:txBody>
      </p:sp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8161067"/>
              </p:ext>
            </p:extLst>
          </p:nvPr>
        </p:nvGraphicFramePr>
        <p:xfrm>
          <a:off x="681037" y="4760590"/>
          <a:ext cx="8543925" cy="143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  </a:t>
                      </a:r>
                      <a:endParaRPr lang="hu-HU" sz="16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  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</a:rPr>
                        <a:t>Röviden:</a:t>
                      </a:r>
                      <a:r>
                        <a:rPr lang="hu-HU" sz="1600" baseline="0" dirty="0" smtClean="0">
                          <a:solidFill>
                            <a:schemeClr val="tx1"/>
                          </a:solidFill>
                        </a:rPr>
                        <a:t>   ág1: (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) ág2: ()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ág1  ág1  ág1  ág2  ág2  ág2</a:t>
                      </a:r>
                      <a:endParaRPr lang="hu-H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627263"/>
                  </a:ext>
                </a:extLst>
              </a:tr>
            </a:tbl>
          </a:graphicData>
        </a:graphic>
      </p:graphicFrame>
      <p:pic>
        <p:nvPicPr>
          <p:cNvPr id="6" name="Tartalom helye 2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9" b="33464"/>
          <a:stretch/>
        </p:blipFill>
        <p:spPr>
          <a:xfrm>
            <a:off x="6142474" y="1111287"/>
            <a:ext cx="3082488" cy="3353406"/>
          </a:xfrm>
          <a:prstGeom prst="rect">
            <a:avLst/>
          </a:prstGeom>
        </p:spPr>
      </p:pic>
      <p:cxnSp>
        <p:nvCxnSpPr>
          <p:cNvPr id="19" name="Egyenes összekötő 18"/>
          <p:cNvCxnSpPr/>
          <p:nvPr/>
        </p:nvCxnSpPr>
        <p:spPr>
          <a:xfrm>
            <a:off x="7890823" y="2110268"/>
            <a:ext cx="557663" cy="10060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19"/>
          <p:cNvCxnSpPr/>
          <p:nvPr/>
        </p:nvCxnSpPr>
        <p:spPr>
          <a:xfrm>
            <a:off x="7696343" y="1111287"/>
            <a:ext cx="579714" cy="102670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20"/>
          <p:cNvCxnSpPr/>
          <p:nvPr/>
        </p:nvCxnSpPr>
        <p:spPr>
          <a:xfrm>
            <a:off x="8063252" y="3137467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23"/>
          <p:cNvCxnSpPr/>
          <p:nvPr/>
        </p:nvCxnSpPr>
        <p:spPr>
          <a:xfrm>
            <a:off x="6902784" y="3132006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gyenes összekötő 24"/>
          <p:cNvCxnSpPr/>
          <p:nvPr/>
        </p:nvCxnSpPr>
        <p:spPr>
          <a:xfrm>
            <a:off x="7102863" y="2129879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gyenes összekötő 25"/>
          <p:cNvCxnSpPr/>
          <p:nvPr/>
        </p:nvCxnSpPr>
        <p:spPr>
          <a:xfrm>
            <a:off x="7890823" y="2122910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gyenes összekötő 26"/>
          <p:cNvCxnSpPr/>
          <p:nvPr/>
        </p:nvCxnSpPr>
        <p:spPr>
          <a:xfrm flipV="1">
            <a:off x="6731929" y="3133622"/>
            <a:ext cx="566223" cy="100285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gyenes összekötő 28"/>
          <p:cNvCxnSpPr/>
          <p:nvPr/>
        </p:nvCxnSpPr>
        <p:spPr>
          <a:xfrm flipV="1">
            <a:off x="7102863" y="1129810"/>
            <a:ext cx="580857" cy="97892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29"/>
          <p:cNvCxnSpPr/>
          <p:nvPr/>
        </p:nvCxnSpPr>
        <p:spPr>
          <a:xfrm flipV="1">
            <a:off x="6902784" y="2142750"/>
            <a:ext cx="585314" cy="98594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gyenes összekötő nyíllal 31"/>
          <p:cNvCxnSpPr/>
          <p:nvPr/>
        </p:nvCxnSpPr>
        <p:spPr>
          <a:xfrm flipH="1">
            <a:off x="7573590" y="1111287"/>
            <a:ext cx="110128" cy="19281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gyenes összekötő 33"/>
          <p:cNvCxnSpPr/>
          <p:nvPr/>
        </p:nvCxnSpPr>
        <p:spPr>
          <a:xfrm>
            <a:off x="8077698" y="3132019"/>
            <a:ext cx="557663" cy="10060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gyenes összekötő 34"/>
          <p:cNvCxnSpPr/>
          <p:nvPr/>
        </p:nvCxnSpPr>
        <p:spPr>
          <a:xfrm>
            <a:off x="6731929" y="4136472"/>
            <a:ext cx="190343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églalap 27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dirty="0"/>
          </a:p>
        </p:txBody>
      </p:sp>
      <p:sp>
        <p:nvSpPr>
          <p:cNvPr id="31" name="Téglalap 30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/>
          </a:p>
        </p:txBody>
      </p:sp>
      <p:sp>
        <p:nvSpPr>
          <p:cNvPr id="33" name="Téglalap 32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dirty="0"/>
          </a:p>
        </p:txBody>
      </p:sp>
      <p:sp>
        <p:nvSpPr>
          <p:cNvPr id="36" name="Téglalap 35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dirty="0"/>
          </a:p>
        </p:txBody>
      </p:sp>
      <p:sp>
        <p:nvSpPr>
          <p:cNvPr id="37" name="Szövegdoboz 36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493502" y="2274460"/>
            <a:ext cx="250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 smtClean="0">
                <a:solidFill>
                  <a:schemeClr val="accent3"/>
                </a:solidFill>
              </a:rPr>
              <a:t>Fordulj jobbra a következő rácsvonalig!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38" name="Szövegdoboz 37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chemeClr val="accent3"/>
                </a:solidFill>
              </a:rPr>
              <a:t>Fordulj </a:t>
            </a:r>
            <a:r>
              <a:rPr lang="hu-HU" sz="1400" b="1" dirty="0" smtClean="0">
                <a:solidFill>
                  <a:schemeClr val="accent3"/>
                </a:solidFill>
              </a:rPr>
              <a:t>balra </a:t>
            </a:r>
            <a:r>
              <a:rPr lang="hu-HU" sz="1400" b="1" dirty="0">
                <a:solidFill>
                  <a:schemeClr val="accent3"/>
                </a:solidFill>
              </a:rPr>
              <a:t>a következő </a:t>
            </a:r>
            <a:r>
              <a:rPr lang="hu-HU" sz="1400" b="1" dirty="0" smtClean="0">
                <a:solidFill>
                  <a:schemeClr val="accent3"/>
                </a:solidFill>
              </a:rPr>
              <a:t>rácsvonalig!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39" name="Szövegdoboz 38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 smtClean="0">
                <a:solidFill>
                  <a:schemeClr val="accent3"/>
                </a:solidFill>
              </a:rPr>
              <a:t>Húzz vonalat előre a következő rácspontig!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40" name="Szövegdoboz 39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chemeClr val="accent3"/>
                </a:solidFill>
              </a:rPr>
              <a:t>Húzz vonalat </a:t>
            </a:r>
            <a:r>
              <a:rPr lang="hu-HU" sz="1400" b="1" dirty="0" smtClean="0">
                <a:solidFill>
                  <a:schemeClr val="accent3"/>
                </a:solidFill>
              </a:rPr>
              <a:t>hátra </a:t>
            </a:r>
            <a:r>
              <a:rPr lang="hu-HU" sz="1400" b="1" dirty="0">
                <a:solidFill>
                  <a:schemeClr val="accent3"/>
                </a:solidFill>
              </a:rPr>
              <a:t>a következő </a:t>
            </a:r>
            <a:r>
              <a:rPr lang="hu-HU" sz="1400" b="1" dirty="0" smtClean="0">
                <a:solidFill>
                  <a:schemeClr val="accent3"/>
                </a:solidFill>
              </a:rPr>
              <a:t>rácspontig!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372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Kódolt rajzok </a:t>
            </a:r>
            <a:r>
              <a:rPr lang="hu-HU" dirty="0" smtClean="0"/>
              <a:t>3b.</a:t>
            </a:r>
            <a:endParaRPr lang="hu-HU" dirty="0"/>
          </a:p>
        </p:txBody>
      </p:sp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3519851"/>
              </p:ext>
            </p:extLst>
          </p:nvPr>
        </p:nvGraphicFramePr>
        <p:xfrm>
          <a:off x="681037" y="4760590"/>
          <a:ext cx="8543925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</a:t>
                      </a:r>
                      <a:endParaRPr lang="hu-HU" sz="1600" dirty="0" smtClean="0"/>
                    </a:p>
                    <a:p>
                      <a:endParaRPr lang="hu-H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627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794865"/>
                  </a:ext>
                </a:extLst>
              </a:tr>
            </a:tbl>
          </a:graphicData>
        </a:graphic>
      </p:graphicFrame>
      <p:pic>
        <p:nvPicPr>
          <p:cNvPr id="6" name="Tartalom helye 2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9" b="33464"/>
          <a:stretch/>
        </p:blipFill>
        <p:spPr>
          <a:xfrm>
            <a:off x="6142474" y="1111287"/>
            <a:ext cx="3082488" cy="3353406"/>
          </a:xfrm>
          <a:prstGeom prst="rect">
            <a:avLst/>
          </a:prstGeom>
        </p:spPr>
      </p:pic>
      <p:cxnSp>
        <p:nvCxnSpPr>
          <p:cNvPr id="32" name="Egyenes összekötő nyíllal 31"/>
          <p:cNvCxnSpPr/>
          <p:nvPr/>
        </p:nvCxnSpPr>
        <p:spPr>
          <a:xfrm flipH="1" flipV="1">
            <a:off x="7956880" y="3561101"/>
            <a:ext cx="123723" cy="24466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églalap 25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dirty="0"/>
          </a:p>
        </p:txBody>
      </p:sp>
      <p:sp>
        <p:nvSpPr>
          <p:cNvPr id="29" name="Téglalap 28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/>
          </a:p>
        </p:txBody>
      </p:sp>
      <p:sp>
        <p:nvSpPr>
          <p:cNvPr id="37" name="Téglalap 36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dirty="0"/>
          </a:p>
        </p:txBody>
      </p:sp>
      <p:sp>
        <p:nvSpPr>
          <p:cNvPr id="38" name="Téglalap 37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dirty="0"/>
          </a:p>
        </p:txBody>
      </p:sp>
      <p:sp>
        <p:nvSpPr>
          <p:cNvPr id="39" name="Szövegdoboz 38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493502" y="2274460"/>
            <a:ext cx="250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 smtClean="0">
                <a:solidFill>
                  <a:schemeClr val="accent3"/>
                </a:solidFill>
              </a:rPr>
              <a:t>Fordulj jobbra a következő rácsvonalig!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40" name="Szövegdoboz 39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chemeClr val="accent3"/>
                </a:solidFill>
              </a:rPr>
              <a:t>Fordulj </a:t>
            </a:r>
            <a:r>
              <a:rPr lang="hu-HU" sz="1400" b="1" dirty="0" smtClean="0">
                <a:solidFill>
                  <a:schemeClr val="accent3"/>
                </a:solidFill>
              </a:rPr>
              <a:t>balra </a:t>
            </a:r>
            <a:r>
              <a:rPr lang="hu-HU" sz="1400" b="1" dirty="0">
                <a:solidFill>
                  <a:schemeClr val="accent3"/>
                </a:solidFill>
              </a:rPr>
              <a:t>a következő </a:t>
            </a:r>
            <a:r>
              <a:rPr lang="hu-HU" sz="1400" b="1" dirty="0" smtClean="0">
                <a:solidFill>
                  <a:schemeClr val="accent3"/>
                </a:solidFill>
              </a:rPr>
              <a:t>rácsvonalig!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41" name="Szövegdoboz 40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 smtClean="0">
                <a:solidFill>
                  <a:schemeClr val="accent3"/>
                </a:solidFill>
              </a:rPr>
              <a:t>Húzz vonalat előre a következő rácspontig!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42" name="Szövegdoboz 41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chemeClr val="accent3"/>
                </a:solidFill>
              </a:rPr>
              <a:t>Húzz vonalat </a:t>
            </a:r>
            <a:r>
              <a:rPr lang="hu-HU" sz="1400" b="1" dirty="0" smtClean="0">
                <a:solidFill>
                  <a:schemeClr val="accent3"/>
                </a:solidFill>
              </a:rPr>
              <a:t>hátra </a:t>
            </a:r>
            <a:r>
              <a:rPr lang="hu-HU" sz="1400" b="1" dirty="0">
                <a:solidFill>
                  <a:schemeClr val="accent3"/>
                </a:solidFill>
              </a:rPr>
              <a:t>a következő </a:t>
            </a:r>
            <a:r>
              <a:rPr lang="hu-HU" sz="1400" b="1" dirty="0" smtClean="0">
                <a:solidFill>
                  <a:schemeClr val="accent3"/>
                </a:solidFill>
              </a:rPr>
              <a:t>rácspontig!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15" name="Tartalom helye 3"/>
          <p:cNvSpPr txBox="1">
            <a:spLocks/>
          </p:cNvSpPr>
          <p:nvPr/>
        </p:nvSpPr>
        <p:spPr>
          <a:xfrm>
            <a:off x="681036" y="972433"/>
            <a:ext cx="5290106" cy="1255513"/>
          </a:xfrm>
          <a:prstGeom prst="rect">
            <a:avLst/>
          </a:prstGeom>
          <a:ln>
            <a:solidFill>
              <a:srgbClr val="2C68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200" dirty="0" smtClean="0"/>
              <a:t>A lenti kódsor egy rajzot rejt. Keress ismétlődő szakaszokat a kódsorban, és </a:t>
            </a:r>
            <a:r>
              <a:rPr lang="hu-HU" sz="1200" dirty="0" err="1" smtClean="0"/>
              <a:t>rövidítsd</a:t>
            </a:r>
            <a:r>
              <a:rPr lang="hu-HU" sz="1200" dirty="0" smtClean="0"/>
              <a:t> le a kódot! A rövidített kódot írd le a következő sorba!</a:t>
            </a:r>
          </a:p>
          <a:p>
            <a:r>
              <a:rPr lang="hu-HU" sz="1200" dirty="0" smtClean="0"/>
              <a:t>A kijelölt ponttól a fekete nyíl irányában indulva rajzold meg a kódsor mögé rejtett ábrát! Rajzolás közben csak a rácsvonalak mentén haladhatsz, 1 </a:t>
            </a:r>
            <a:r>
              <a:rPr lang="hu-HU" sz="1200" dirty="0">
                <a:sym typeface="Wingdings" panose="05000000000000000000" pitchFamily="2" charset="2"/>
              </a:rPr>
              <a:t> vagy </a:t>
            </a:r>
            <a:r>
              <a:rPr lang="hu-HU" sz="1200" dirty="0" smtClean="0">
                <a:sym typeface="Wingdings" panose="05000000000000000000" pitchFamily="2" charset="2"/>
              </a:rPr>
              <a:t> </a:t>
            </a:r>
            <a:r>
              <a:rPr lang="hu-HU" sz="1200" dirty="0" smtClean="0"/>
              <a:t>nyíl 1 lépést jelent, 1 </a:t>
            </a:r>
            <a:r>
              <a:rPr lang="hu-HU" sz="1200" dirty="0">
                <a:sym typeface="Wingdings" panose="05000000000000000000" pitchFamily="2" charset="2"/>
              </a:rPr>
              <a:t> vagy  nyíl pedig azt jelenti, hogy jobbra vagy balra fordulj el a következő rácsvonalig, és ott folytasd a </a:t>
            </a:r>
            <a:r>
              <a:rPr lang="hu-HU" sz="1200" dirty="0" smtClean="0">
                <a:sym typeface="Wingdings" panose="05000000000000000000" pitchFamily="2" charset="2"/>
              </a:rPr>
              <a:t>rajzolást!</a:t>
            </a:r>
          </a:p>
        </p:txBody>
      </p:sp>
    </p:spTree>
    <p:extLst>
      <p:ext uri="{BB962C8B-B14F-4D97-AF65-F5344CB8AC3E}">
        <p14:creationId xmlns:p14="http://schemas.microsoft.com/office/powerpoint/2010/main" val="269797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Kódold a rajzot! </a:t>
            </a:r>
            <a:r>
              <a:rPr lang="hu-HU" dirty="0" smtClean="0"/>
              <a:t>3.</a:t>
            </a:r>
            <a:endParaRPr lang="hu-HU" dirty="0"/>
          </a:p>
        </p:txBody>
      </p:sp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9900886"/>
              </p:ext>
            </p:extLst>
          </p:nvPr>
        </p:nvGraphicFramePr>
        <p:xfrm>
          <a:off x="681037" y="4760590"/>
          <a:ext cx="8543925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600" dirty="0" smtClean="0"/>
                    </a:p>
                    <a:p>
                      <a:endParaRPr lang="hu-H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627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794865"/>
                  </a:ext>
                </a:extLst>
              </a:tr>
            </a:tbl>
          </a:graphicData>
        </a:graphic>
      </p:graphicFrame>
      <p:pic>
        <p:nvPicPr>
          <p:cNvPr id="6" name="Tartalom helye 2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9" b="33464"/>
          <a:stretch/>
        </p:blipFill>
        <p:spPr>
          <a:xfrm>
            <a:off x="6142474" y="1111287"/>
            <a:ext cx="3082488" cy="3353406"/>
          </a:xfrm>
          <a:prstGeom prst="rect">
            <a:avLst/>
          </a:prstGeom>
        </p:spPr>
      </p:pic>
      <p:cxnSp>
        <p:nvCxnSpPr>
          <p:cNvPr id="17" name="Egyenes összekötő 16"/>
          <p:cNvCxnSpPr/>
          <p:nvPr/>
        </p:nvCxnSpPr>
        <p:spPr>
          <a:xfrm>
            <a:off x="7306137" y="1799236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/>
        </p:nvCxnSpPr>
        <p:spPr>
          <a:xfrm rot="60000">
            <a:off x="7088566" y="2142992"/>
            <a:ext cx="992037" cy="164081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19"/>
          <p:cNvCxnSpPr/>
          <p:nvPr/>
        </p:nvCxnSpPr>
        <p:spPr>
          <a:xfrm>
            <a:off x="8255509" y="2781120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23"/>
          <p:cNvCxnSpPr/>
          <p:nvPr/>
        </p:nvCxnSpPr>
        <p:spPr>
          <a:xfrm>
            <a:off x="7489676" y="2774687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gyenes összekötő 26"/>
          <p:cNvCxnSpPr/>
          <p:nvPr/>
        </p:nvCxnSpPr>
        <p:spPr>
          <a:xfrm flipV="1">
            <a:off x="7879356" y="2807191"/>
            <a:ext cx="375685" cy="6691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gyenes összekötő 27"/>
          <p:cNvCxnSpPr/>
          <p:nvPr/>
        </p:nvCxnSpPr>
        <p:spPr>
          <a:xfrm rot="-3600000">
            <a:off x="7027293" y="1964118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29"/>
          <p:cNvCxnSpPr/>
          <p:nvPr/>
        </p:nvCxnSpPr>
        <p:spPr>
          <a:xfrm flipV="1">
            <a:off x="7874314" y="2147078"/>
            <a:ext cx="380727" cy="6276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gyenes összekötő nyíllal 31"/>
          <p:cNvCxnSpPr/>
          <p:nvPr/>
        </p:nvCxnSpPr>
        <p:spPr>
          <a:xfrm flipH="1" flipV="1">
            <a:off x="7956880" y="3561101"/>
            <a:ext cx="123723" cy="24466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gyenes összekötő 30"/>
          <p:cNvCxnSpPr/>
          <p:nvPr/>
        </p:nvCxnSpPr>
        <p:spPr>
          <a:xfrm>
            <a:off x="7682293" y="1799236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gyenes összekötő 32"/>
          <p:cNvCxnSpPr/>
          <p:nvPr/>
        </p:nvCxnSpPr>
        <p:spPr>
          <a:xfrm rot="-3600000">
            <a:off x="7403449" y="1964118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gyenes összekötő 33"/>
          <p:cNvCxnSpPr/>
          <p:nvPr/>
        </p:nvCxnSpPr>
        <p:spPr>
          <a:xfrm>
            <a:off x="8061891" y="1797306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gyenes összekötő 34"/>
          <p:cNvCxnSpPr/>
          <p:nvPr/>
        </p:nvCxnSpPr>
        <p:spPr>
          <a:xfrm rot="-3600000">
            <a:off x="7783047" y="1962188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gyenes összekötő 35"/>
          <p:cNvCxnSpPr/>
          <p:nvPr/>
        </p:nvCxnSpPr>
        <p:spPr>
          <a:xfrm flipV="1">
            <a:off x="8076836" y="3141622"/>
            <a:ext cx="375685" cy="6691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églalap 25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dirty="0"/>
          </a:p>
        </p:txBody>
      </p:sp>
      <p:sp>
        <p:nvSpPr>
          <p:cNvPr id="29" name="Téglalap 28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/>
          </a:p>
        </p:txBody>
      </p:sp>
      <p:sp>
        <p:nvSpPr>
          <p:cNvPr id="37" name="Téglalap 36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dirty="0"/>
          </a:p>
        </p:txBody>
      </p:sp>
      <p:sp>
        <p:nvSpPr>
          <p:cNvPr id="38" name="Téglalap 37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dirty="0"/>
          </a:p>
        </p:txBody>
      </p:sp>
      <p:sp>
        <p:nvSpPr>
          <p:cNvPr id="39" name="Szövegdoboz 38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493502" y="2274460"/>
            <a:ext cx="250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 smtClean="0">
                <a:solidFill>
                  <a:schemeClr val="accent3"/>
                </a:solidFill>
              </a:rPr>
              <a:t>Fordulj jobbra a következő rácsvonalig!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40" name="Szövegdoboz 39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chemeClr val="accent3"/>
                </a:solidFill>
              </a:rPr>
              <a:t>Fordulj </a:t>
            </a:r>
            <a:r>
              <a:rPr lang="hu-HU" sz="1400" b="1" dirty="0" smtClean="0">
                <a:solidFill>
                  <a:schemeClr val="accent3"/>
                </a:solidFill>
              </a:rPr>
              <a:t>balra </a:t>
            </a:r>
            <a:r>
              <a:rPr lang="hu-HU" sz="1400" b="1" dirty="0">
                <a:solidFill>
                  <a:schemeClr val="accent3"/>
                </a:solidFill>
              </a:rPr>
              <a:t>a következő </a:t>
            </a:r>
            <a:r>
              <a:rPr lang="hu-HU" sz="1400" b="1" dirty="0" smtClean="0">
                <a:solidFill>
                  <a:schemeClr val="accent3"/>
                </a:solidFill>
              </a:rPr>
              <a:t>rácsvonalig!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41" name="Szövegdoboz 40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 smtClean="0">
                <a:solidFill>
                  <a:schemeClr val="accent3"/>
                </a:solidFill>
              </a:rPr>
              <a:t>Húzz vonalat előre a következő rácspontig!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42" name="Szövegdoboz 41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chemeClr val="accent3"/>
                </a:solidFill>
              </a:rPr>
              <a:t>Húzz vonalat </a:t>
            </a:r>
            <a:r>
              <a:rPr lang="hu-HU" sz="1400" b="1" dirty="0" smtClean="0">
                <a:solidFill>
                  <a:schemeClr val="accent3"/>
                </a:solidFill>
              </a:rPr>
              <a:t>hátra </a:t>
            </a:r>
            <a:r>
              <a:rPr lang="hu-HU" sz="1400" b="1" dirty="0">
                <a:solidFill>
                  <a:schemeClr val="accent3"/>
                </a:solidFill>
              </a:rPr>
              <a:t>a következő </a:t>
            </a:r>
            <a:r>
              <a:rPr lang="hu-HU" sz="1400" b="1" dirty="0" smtClean="0">
                <a:solidFill>
                  <a:schemeClr val="accent3"/>
                </a:solidFill>
              </a:rPr>
              <a:t>rácspontig!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43" name="Tartalom helye 3"/>
          <p:cNvSpPr txBox="1">
            <a:spLocks/>
          </p:cNvSpPr>
          <p:nvPr/>
        </p:nvSpPr>
        <p:spPr>
          <a:xfrm>
            <a:off x="681036" y="972433"/>
            <a:ext cx="5290106" cy="1302027"/>
          </a:xfrm>
          <a:prstGeom prst="rect">
            <a:avLst/>
          </a:prstGeom>
          <a:ln>
            <a:solidFill>
              <a:srgbClr val="2C68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200" dirty="0" err="1"/>
              <a:t>Titkosítsd</a:t>
            </a:r>
            <a:r>
              <a:rPr lang="hu-HU" sz="1200" dirty="0"/>
              <a:t> kódolással a jobb oldalon látható rajzot!</a:t>
            </a:r>
          </a:p>
          <a:p>
            <a:r>
              <a:rPr lang="hu-HU" sz="1200" dirty="0"/>
              <a:t>A kódok a rajzolás lépéseit mutassák az alábbi nyilak </a:t>
            </a:r>
            <a:r>
              <a:rPr lang="hu-HU" sz="1200" dirty="0" err="1"/>
              <a:t>segtségével</a:t>
            </a:r>
            <a:r>
              <a:rPr lang="hu-HU" sz="1200" dirty="0"/>
              <a:t>! A kódolást a rajz fekete nyíllal jelölt pontján és a nyíl irányában kezdd, és nyilakkal jelöld az ábra alatti sorokban, hogy előre vagy hátra kell húzni vonalat a következő rácspontig, vagy el kell fordulni jobbra vagy balra a következő rácsvonalig! Keress ismétlődéseket! Ha tudod, </a:t>
            </a:r>
            <a:r>
              <a:rPr lang="hu-HU" sz="1200" dirty="0" err="1"/>
              <a:t>rövidítsd</a:t>
            </a:r>
            <a:r>
              <a:rPr lang="hu-HU" sz="1200" dirty="0"/>
              <a:t> a kódot!</a:t>
            </a:r>
          </a:p>
          <a:p>
            <a:endParaRPr lang="hu-HU" sz="1200" dirty="0"/>
          </a:p>
        </p:txBody>
      </p:sp>
    </p:spTree>
    <p:extLst>
      <p:ext uri="{BB962C8B-B14F-4D97-AF65-F5344CB8AC3E}">
        <p14:creationId xmlns:p14="http://schemas.microsoft.com/office/powerpoint/2010/main" val="3040467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solidFill>
                  <a:srgbClr val="DC8E02"/>
                </a:solidFill>
              </a:rPr>
              <a:t>Kódolt rajzok – Kódold a rajzot </a:t>
            </a:r>
            <a:r>
              <a:rPr lang="hu-HU" dirty="0" smtClean="0">
                <a:solidFill>
                  <a:srgbClr val="DC8E02"/>
                </a:solidFill>
              </a:rPr>
              <a:t>3. </a:t>
            </a:r>
            <a:r>
              <a:rPr lang="hu-HU" dirty="0">
                <a:solidFill>
                  <a:srgbClr val="DC8E02"/>
                </a:solidFill>
              </a:rPr>
              <a:t>megoldás</a:t>
            </a:r>
            <a:endParaRPr lang="hu-HU" dirty="0"/>
          </a:p>
        </p:txBody>
      </p:sp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3519851"/>
              </p:ext>
            </p:extLst>
          </p:nvPr>
        </p:nvGraphicFramePr>
        <p:xfrm>
          <a:off x="681037" y="4760590"/>
          <a:ext cx="8543925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</a:t>
                      </a:r>
                      <a:endParaRPr lang="hu-HU" sz="1600" dirty="0" smtClean="0"/>
                    </a:p>
                    <a:p>
                      <a:endParaRPr lang="hu-H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627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794865"/>
                  </a:ext>
                </a:extLst>
              </a:tr>
            </a:tbl>
          </a:graphicData>
        </a:graphic>
      </p:graphicFrame>
      <p:pic>
        <p:nvPicPr>
          <p:cNvPr id="6" name="Tartalom helye 2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9" b="33464"/>
          <a:stretch/>
        </p:blipFill>
        <p:spPr>
          <a:xfrm>
            <a:off x="6142474" y="1111287"/>
            <a:ext cx="3082488" cy="3353406"/>
          </a:xfrm>
          <a:prstGeom prst="rect">
            <a:avLst/>
          </a:prstGeom>
        </p:spPr>
      </p:pic>
      <p:cxnSp>
        <p:nvCxnSpPr>
          <p:cNvPr id="17" name="Egyenes összekötő 16"/>
          <p:cNvCxnSpPr/>
          <p:nvPr/>
        </p:nvCxnSpPr>
        <p:spPr>
          <a:xfrm>
            <a:off x="7306137" y="1799236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/>
        </p:nvCxnSpPr>
        <p:spPr>
          <a:xfrm rot="60000">
            <a:off x="7088566" y="2142992"/>
            <a:ext cx="992037" cy="164081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19"/>
          <p:cNvCxnSpPr/>
          <p:nvPr/>
        </p:nvCxnSpPr>
        <p:spPr>
          <a:xfrm>
            <a:off x="8255509" y="2781120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23"/>
          <p:cNvCxnSpPr/>
          <p:nvPr/>
        </p:nvCxnSpPr>
        <p:spPr>
          <a:xfrm>
            <a:off x="7489676" y="2774687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gyenes összekötő 26"/>
          <p:cNvCxnSpPr/>
          <p:nvPr/>
        </p:nvCxnSpPr>
        <p:spPr>
          <a:xfrm flipV="1">
            <a:off x="7879356" y="2807191"/>
            <a:ext cx="375685" cy="6691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gyenes összekötő 27"/>
          <p:cNvCxnSpPr/>
          <p:nvPr/>
        </p:nvCxnSpPr>
        <p:spPr>
          <a:xfrm rot="-3600000">
            <a:off x="7027293" y="1964118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29"/>
          <p:cNvCxnSpPr/>
          <p:nvPr/>
        </p:nvCxnSpPr>
        <p:spPr>
          <a:xfrm flipV="1">
            <a:off x="7874314" y="2147078"/>
            <a:ext cx="380727" cy="6276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gyenes összekötő nyíllal 31"/>
          <p:cNvCxnSpPr/>
          <p:nvPr/>
        </p:nvCxnSpPr>
        <p:spPr>
          <a:xfrm flipH="1" flipV="1">
            <a:off x="7956880" y="3561101"/>
            <a:ext cx="123723" cy="24466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gyenes összekötő 30"/>
          <p:cNvCxnSpPr/>
          <p:nvPr/>
        </p:nvCxnSpPr>
        <p:spPr>
          <a:xfrm>
            <a:off x="7682293" y="1799236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gyenes összekötő 32"/>
          <p:cNvCxnSpPr/>
          <p:nvPr/>
        </p:nvCxnSpPr>
        <p:spPr>
          <a:xfrm rot="-3600000">
            <a:off x="7403449" y="1964118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gyenes összekötő 33"/>
          <p:cNvCxnSpPr/>
          <p:nvPr/>
        </p:nvCxnSpPr>
        <p:spPr>
          <a:xfrm>
            <a:off x="8061891" y="1797306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gyenes összekötő 34"/>
          <p:cNvCxnSpPr/>
          <p:nvPr/>
        </p:nvCxnSpPr>
        <p:spPr>
          <a:xfrm rot="-3600000">
            <a:off x="7783047" y="1962188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gyenes összekötő 35"/>
          <p:cNvCxnSpPr/>
          <p:nvPr/>
        </p:nvCxnSpPr>
        <p:spPr>
          <a:xfrm flipV="1">
            <a:off x="8076836" y="3141622"/>
            <a:ext cx="375685" cy="6691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églalap 25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dirty="0"/>
          </a:p>
        </p:txBody>
      </p:sp>
      <p:sp>
        <p:nvSpPr>
          <p:cNvPr id="29" name="Téglalap 28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/>
          </a:p>
        </p:txBody>
      </p:sp>
      <p:sp>
        <p:nvSpPr>
          <p:cNvPr id="37" name="Téglalap 36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dirty="0"/>
          </a:p>
        </p:txBody>
      </p:sp>
      <p:sp>
        <p:nvSpPr>
          <p:cNvPr id="38" name="Téglalap 37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dirty="0"/>
          </a:p>
        </p:txBody>
      </p:sp>
      <p:sp>
        <p:nvSpPr>
          <p:cNvPr id="39" name="Szövegdoboz 38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493502" y="2274460"/>
            <a:ext cx="250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 smtClean="0">
                <a:solidFill>
                  <a:schemeClr val="accent3"/>
                </a:solidFill>
              </a:rPr>
              <a:t>Fordulj jobbra a következő rácsvonalig!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40" name="Szövegdoboz 39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chemeClr val="accent3"/>
                </a:solidFill>
              </a:rPr>
              <a:t>Fordulj </a:t>
            </a:r>
            <a:r>
              <a:rPr lang="hu-HU" sz="1400" b="1" dirty="0" smtClean="0">
                <a:solidFill>
                  <a:schemeClr val="accent3"/>
                </a:solidFill>
              </a:rPr>
              <a:t>balra </a:t>
            </a:r>
            <a:r>
              <a:rPr lang="hu-HU" sz="1400" b="1" dirty="0">
                <a:solidFill>
                  <a:schemeClr val="accent3"/>
                </a:solidFill>
              </a:rPr>
              <a:t>a következő </a:t>
            </a:r>
            <a:r>
              <a:rPr lang="hu-HU" sz="1400" b="1" dirty="0" smtClean="0">
                <a:solidFill>
                  <a:schemeClr val="accent3"/>
                </a:solidFill>
              </a:rPr>
              <a:t>rácsvonalig!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41" name="Szövegdoboz 40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 smtClean="0">
                <a:solidFill>
                  <a:schemeClr val="accent3"/>
                </a:solidFill>
              </a:rPr>
              <a:t>Húzz vonalat előre a következő rácspontig!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42" name="Szövegdoboz 41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chemeClr val="accent3"/>
                </a:solidFill>
              </a:rPr>
              <a:t>Húzz vonalat </a:t>
            </a:r>
            <a:r>
              <a:rPr lang="hu-HU" sz="1400" b="1" dirty="0" smtClean="0">
                <a:solidFill>
                  <a:schemeClr val="accent3"/>
                </a:solidFill>
              </a:rPr>
              <a:t>hátra </a:t>
            </a:r>
            <a:r>
              <a:rPr lang="hu-HU" sz="1400" b="1" dirty="0">
                <a:solidFill>
                  <a:schemeClr val="accent3"/>
                </a:solidFill>
              </a:rPr>
              <a:t>a következő </a:t>
            </a:r>
            <a:r>
              <a:rPr lang="hu-HU" sz="1400" b="1" dirty="0" smtClean="0">
                <a:solidFill>
                  <a:schemeClr val="accent3"/>
                </a:solidFill>
              </a:rPr>
              <a:t>rácspontig!</a:t>
            </a:r>
            <a:endParaRPr lang="hu-HU" sz="14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932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2. egyéni s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71921"/>
      </a:accent1>
      <a:accent2>
        <a:srgbClr val="00AEEF"/>
      </a:accent2>
      <a:accent3>
        <a:srgbClr val="006DB1"/>
      </a:accent3>
      <a:accent4>
        <a:srgbClr val="FFC40D"/>
      </a:accent4>
      <a:accent5>
        <a:srgbClr val="6CAD3B"/>
      </a:accent5>
      <a:accent6>
        <a:srgbClr val="939598"/>
      </a:accent6>
      <a:hlink>
        <a:srgbClr val="00AEEF"/>
      </a:hlink>
      <a:folHlink>
        <a:srgbClr val="006DB1"/>
      </a:folHlink>
    </a:clrScheme>
    <a:fontScheme name="3. egyéni séma">
      <a:majorFont>
        <a:latin typeface="Trebuchet MS"/>
        <a:ea typeface=""/>
        <a:cs typeface=""/>
      </a:majorFont>
      <a:minorFont>
        <a:latin typeface="Helvetica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1146</TotalTime>
  <Words>2098</Words>
  <Application>Microsoft Office PowerPoint</Application>
  <PresentationFormat>A4 (210x297 mm)</PresentationFormat>
  <Paragraphs>255</Paragraphs>
  <Slides>22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22</vt:i4>
      </vt:variant>
    </vt:vector>
  </HeadingPairs>
  <TitlesOfParts>
    <vt:vector size="27" baseType="lpstr">
      <vt:lpstr>Arial</vt:lpstr>
      <vt:lpstr>Helvetica</vt:lpstr>
      <vt:lpstr>Trebuchet MS</vt:lpstr>
      <vt:lpstr>Wingdings</vt:lpstr>
      <vt:lpstr>Office-téma</vt:lpstr>
      <vt:lpstr>Kódolt rajzok 1.</vt:lpstr>
      <vt:lpstr>Kódold a rajzot! 1b.</vt:lpstr>
      <vt:lpstr>Kódolt rajzok – Kódold a rajzot 1. megoldás</vt:lpstr>
      <vt:lpstr>Kódolt rajzok 2b.</vt:lpstr>
      <vt:lpstr>Kódold a rajzot! 2.</vt:lpstr>
      <vt:lpstr>Kódolt rajzok – Kódold a rajzot 2. megoldás</vt:lpstr>
      <vt:lpstr>Kódolt rajzok 3b.</vt:lpstr>
      <vt:lpstr>Kódold a rajzot! 3.</vt:lpstr>
      <vt:lpstr>Kódolt rajzok – Kódold a rajzot 3. megoldás</vt:lpstr>
      <vt:lpstr>Kódolt rajzok 4b.</vt:lpstr>
      <vt:lpstr>Kódold a rajzot! 4.</vt:lpstr>
      <vt:lpstr>Kódolt rajzok – Kódold a rajzot 4. megoldás</vt:lpstr>
      <vt:lpstr>Kódolt rajzok 5b.</vt:lpstr>
      <vt:lpstr>Kódold a rajzot! 5.</vt:lpstr>
      <vt:lpstr>Kódolt rajzok – Kódold a rajzot 5. megoldás</vt:lpstr>
      <vt:lpstr>Kódolt rajzok 6a.</vt:lpstr>
      <vt:lpstr>Kódold a rajzot! 6.</vt:lpstr>
      <vt:lpstr>Kódolt rajzok – Kódold a rajzot 6. megoldás</vt:lpstr>
      <vt:lpstr>Kódolt rajzok 7a.</vt:lpstr>
      <vt:lpstr>Kódolt rajzok 7b.</vt:lpstr>
      <vt:lpstr>Kódold a rajzot! 7.</vt:lpstr>
      <vt:lpstr>Kódolt rajzok – Kódold a rajzot 7. megoldás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Kügerl Johanna</dc:creator>
  <cp:lastModifiedBy>Windows-felhasználó</cp:lastModifiedBy>
  <cp:revision>54</cp:revision>
  <cp:lastPrinted>2023-06-28T12:47:42Z</cp:lastPrinted>
  <dcterms:created xsi:type="dcterms:W3CDTF">2023-05-16T14:11:30Z</dcterms:created>
  <dcterms:modified xsi:type="dcterms:W3CDTF">2023-07-16T15:09:43Z</dcterms:modified>
</cp:coreProperties>
</file>