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6858000" cx="9906000"/>
  <p:notesSz cx="6797675" cy="9926625"/>
  <p:embeddedFontLst>
    <p:embeddedFont>
      <p:font typeface="Helvetica Neue"/>
      <p:regular r:id="rId34"/>
      <p:bold r:id="rId35"/>
      <p:italic r:id="rId36"/>
      <p:bold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8" roundtripDataSignature="AMtx7miXj0AG19tqTF5Vq2Fd9XVpwaQm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47DD985-DB2C-4110-AE5C-62E8F0752DA1}">
  <a:tblStyle styleId="{647DD985-DB2C-4110-AE5C-62E8F0752DA1}" styleName="Table_0">
    <a:wholeTbl>
      <a:tcTxStyle b="off" i="off">
        <a:font>
          <a:latin typeface="Helvetica"/>
          <a:ea typeface="Helvetica"/>
          <a:cs typeface="Helvetica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8E7E7"/>
          </a:solidFill>
        </a:fill>
      </a:tcStyle>
    </a:wholeTbl>
    <a:band1H>
      <a:tcTxStyle/>
      <a:tcStyle>
        <a:fill>
          <a:solidFill>
            <a:srgbClr val="F0CBCB"/>
          </a:solidFill>
        </a:fill>
      </a:tcStyle>
    </a:band1H>
    <a:band2H>
      <a:tcTxStyle/>
    </a:band2H>
    <a:band1V>
      <a:tcTxStyle/>
      <a:tcStyle>
        <a:fill>
          <a:solidFill>
            <a:srgbClr val="F0CBCB"/>
          </a:solidFill>
        </a:fill>
      </a:tcStyle>
    </a:band1V>
    <a:band2V>
      <a:tcTxStyle/>
    </a:band2V>
    <a:lastCol>
      <a:tcTxStyle b="on" i="off">
        <a:font>
          <a:latin typeface="Helvetica"/>
          <a:ea typeface="Helvetica"/>
          <a:cs typeface="Helvetica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Helvetica"/>
          <a:ea typeface="Helvetica"/>
          <a:cs typeface="Helvetica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Helvetica"/>
          <a:ea typeface="Helvetica"/>
          <a:cs typeface="Helvetica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HelveticaNeue-bold.fntdata"/><Relationship Id="rId12" Type="http://schemas.openxmlformats.org/officeDocument/2006/relationships/slide" Target="slides/slide7.xml"/><Relationship Id="rId34" Type="http://schemas.openxmlformats.org/officeDocument/2006/relationships/font" Target="fonts/HelveticaNeue-regular.fntdata"/><Relationship Id="rId15" Type="http://schemas.openxmlformats.org/officeDocument/2006/relationships/slide" Target="slides/slide10.xml"/><Relationship Id="rId37" Type="http://schemas.openxmlformats.org/officeDocument/2006/relationships/font" Target="fonts/HelveticaNeue-boldItalic.fntdata"/><Relationship Id="rId14" Type="http://schemas.openxmlformats.org/officeDocument/2006/relationships/slide" Target="slides/slide9.xml"/><Relationship Id="rId36" Type="http://schemas.openxmlformats.org/officeDocument/2006/relationships/font" Target="fonts/HelveticaNeue-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customschemas.google.com/relationships/presentationmetadata" Target="meta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0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0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1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2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12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3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13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4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14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15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15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16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16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7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17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18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18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9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19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20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20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2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2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22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3" name="Google Shape;563;p22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23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23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24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24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25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25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3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p26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5" name="Google Shape;665;p26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27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27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28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28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5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6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7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7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8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8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9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9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tartalom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0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0"/>
          <p:cNvSpPr txBox="1"/>
          <p:nvPr>
            <p:ph idx="1" type="body"/>
          </p:nvPr>
        </p:nvSpPr>
        <p:spPr>
          <a:xfrm>
            <a:off x="681038" y="829896"/>
            <a:ext cx="8543925" cy="13077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 sz="16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" name="Google Shape;15;p30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6" name="Google Shape;16;p30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17" name="Google Shape;17;p30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 és függőleges szöveg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9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9"/>
          <p:cNvSpPr txBox="1"/>
          <p:nvPr>
            <p:ph idx="1" type="body"/>
          </p:nvPr>
        </p:nvSpPr>
        <p:spPr>
          <a:xfrm rot="5400000">
            <a:off x="4299102" y="-2788168"/>
            <a:ext cx="1307797" cy="85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39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3" name="Google Shape;73;p39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4" name="Google Shape;74;p39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üggőleges cím és szöveg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0"/>
          <p:cNvSpPr txBox="1"/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0"/>
          <p:cNvSpPr txBox="1"/>
          <p:nvPr>
            <p:ph idx="1" type="body"/>
          </p:nvPr>
        </p:nvSpPr>
        <p:spPr>
          <a:xfrm rot="5400000">
            <a:off x="917179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40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79" name="Google Shape;79;p40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80" name="Google Shape;80;p40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ímdia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1"/>
          <p:cNvSpPr txBox="1"/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Trebuchet M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1"/>
          <p:cNvSpPr txBox="1"/>
          <p:nvPr>
            <p:ph idx="1" type="subTitle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31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2" name="Google Shape;22;p31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3" name="Google Shape;23;p31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zakaszfejléc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2"/>
          <p:cNvSpPr txBox="1"/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Trebuchet MS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2"/>
          <p:cNvSpPr txBox="1"/>
          <p:nvPr>
            <p:ph idx="1" type="body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32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8" name="Google Shape;28;p32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29" name="Google Shape;29;p32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artalomrész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3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3"/>
          <p:cNvSpPr txBox="1"/>
          <p:nvPr>
            <p:ph idx="1" type="body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3"/>
          <p:cNvSpPr txBox="1"/>
          <p:nvPr>
            <p:ph idx="2" type="body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33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5" name="Google Shape;35;p33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36" name="Google Shape;36;p33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Összehasonlítás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4"/>
          <p:cNvSpPr txBox="1"/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4"/>
          <p:cNvSpPr txBox="1"/>
          <p:nvPr>
            <p:ph idx="1" type="body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34"/>
          <p:cNvSpPr txBox="1"/>
          <p:nvPr>
            <p:ph idx="2" type="body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34"/>
          <p:cNvSpPr txBox="1"/>
          <p:nvPr>
            <p:ph idx="3" type="body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34"/>
          <p:cNvSpPr txBox="1"/>
          <p:nvPr>
            <p:ph idx="4" type="body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34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4" name="Google Shape;44;p34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5" name="Google Shape;45;p34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sak cím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5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5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49" name="Google Shape;49;p35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0" name="Google Shape;50;p35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Üres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6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3" name="Google Shape;53;p36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54" name="Google Shape;54;p36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rtalomrész képaláírással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7"/>
          <p:cNvSpPr txBox="1"/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7"/>
          <p:cNvSpPr txBox="1"/>
          <p:nvPr>
            <p:ph idx="1" type="body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37"/>
          <p:cNvSpPr txBox="1"/>
          <p:nvPr>
            <p:ph idx="2" type="body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37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60" name="Google Shape;60;p37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61" name="Google Shape;61;p37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ép képaláírással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8"/>
          <p:cNvSpPr txBox="1"/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rebuchet M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8"/>
          <p:cNvSpPr/>
          <p:nvPr>
            <p:ph idx="2" type="pic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38"/>
          <p:cNvSpPr txBox="1"/>
          <p:nvPr>
            <p:ph idx="1" type="body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38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67" name="Google Shape;67;p38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sp>
        <p:nvSpPr>
          <p:cNvPr id="68" name="Google Shape;68;p38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-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6F5F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Google Shape;7;p29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None/>
              <a:defRPr b="1" i="0" sz="18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29"/>
          <p:cNvSpPr txBox="1"/>
          <p:nvPr>
            <p:ph idx="1" type="body"/>
          </p:nvPr>
        </p:nvSpPr>
        <p:spPr>
          <a:xfrm>
            <a:off x="681038" y="829896"/>
            <a:ext cx="8543925" cy="13077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/>
        </p:txBody>
      </p:sp>
      <p:pic>
        <p:nvPicPr>
          <p:cNvPr descr="A képen Acélkék, Betűtípus, Majorelle kék, képernyőkép látható&#10;&#10;Automatikusan generált leírás" id="9" name="Google Shape;9;p2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356440" y="6229897"/>
            <a:ext cx="1193120" cy="3989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képen Grafika, Betűtípus, Grafikus tervezés, embléma látható&#10;&#10;Automatikusan generált leírás" id="10" name="Google Shape;10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81038" y="6261415"/>
            <a:ext cx="1342805" cy="30518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képen Betűtípus, képernyőkép, szöveg, Acélkék látható&#10;&#10;Automatikusan generált leírás" id="11" name="Google Shape;11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84325" y="6254445"/>
            <a:ext cx="1740637" cy="37442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1a.</a:t>
            </a:r>
            <a:endParaRPr/>
          </a:p>
        </p:txBody>
      </p:sp>
      <p:graphicFrame>
        <p:nvGraphicFramePr>
          <p:cNvPr id="86" name="Google Shape;86;p1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 u="none" cap="none" strike="noStrike">
                          <a:solidFill>
                            <a:schemeClr val="dk1"/>
                          </a:solidFill>
                        </a:rPr>
                        <a:t>🡹🡼🡹🡽🡽 🡹🡼🡹🡽🡽 🡹🡼🡹🡽🡽 🡹🡼🡹🡽🡽 🡹🡼🡹🡽🡽 🡹🡼🡹🡽🡽</a:t>
                      </a:r>
                      <a:endParaRPr sz="16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</p:txBody>
      </p:sp>
      <p:cxnSp>
        <p:nvCxnSpPr>
          <p:cNvPr id="97" name="Google Shape;97;p1"/>
          <p:cNvCxnSpPr/>
          <p:nvPr/>
        </p:nvCxnSpPr>
        <p:spPr>
          <a:xfrm flipH="1" rot="10800000">
            <a:off x="7142936" y="2583230"/>
            <a:ext cx="117815" cy="19143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0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3b.</a:t>
            </a:r>
            <a:endParaRPr/>
          </a:p>
        </p:txBody>
      </p:sp>
      <p:graphicFrame>
        <p:nvGraphicFramePr>
          <p:cNvPr id="285" name="Google Shape;285;p10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🡹🡹🡹🡼🡼🡹🡽🡽 🡹🡹🡹🡼🡼🡹🡽🡽 🡹🡹🡹🡼🡼🡹🡹🡹🡹🡹🡼🡼</a:t>
                      </a:r>
                      <a:endParaRPr sz="16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🡹🡹🡹🡽🡽🡹🡼🡼 🡹🡹🡹🡽🡽🡹🡼🡼 🡹🡹🡹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286" name="Google Shape;286;p10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7" name="Google Shape;287;p10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88" name="Google Shape;288;p10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9" name="Google Shape;289;p10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0" name="Google Shape;290;p10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1" name="Google Shape;291;p10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2" name="Google Shape;292;p10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3" name="Google Shape;293;p10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4" name="Google Shape;294;p10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5" name="Google Shape;295;p10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6" name="Google Shape;296;p10"/>
          <p:cNvSpPr txBox="1"/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 Keress ismétlődő szakaszokat a kódsorban, és rövidítsd le a kódot! A rövidített kódot írd le a következő sorba!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1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Kódold a rajzot! 3c.</a:t>
            </a:r>
            <a:endParaRPr/>
          </a:p>
        </p:txBody>
      </p:sp>
      <p:graphicFrame>
        <p:nvGraphicFramePr>
          <p:cNvPr id="302" name="Google Shape;302;p11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303" name="Google Shape;303;p11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4" name="Google Shape;304;p11"/>
          <p:cNvCxnSpPr/>
          <p:nvPr/>
        </p:nvCxnSpPr>
        <p:spPr>
          <a:xfrm>
            <a:off x="7890823" y="2110268"/>
            <a:ext cx="557663" cy="10060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5" name="Google Shape;305;p11"/>
          <p:cNvCxnSpPr/>
          <p:nvPr/>
        </p:nvCxnSpPr>
        <p:spPr>
          <a:xfrm>
            <a:off x="7696343" y="1111287"/>
            <a:ext cx="579714" cy="1026704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6" name="Google Shape;306;p11"/>
          <p:cNvCxnSpPr/>
          <p:nvPr/>
        </p:nvCxnSpPr>
        <p:spPr>
          <a:xfrm>
            <a:off x="8063252" y="3137467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7" name="Google Shape;307;p11"/>
          <p:cNvCxnSpPr/>
          <p:nvPr/>
        </p:nvCxnSpPr>
        <p:spPr>
          <a:xfrm>
            <a:off x="6902784" y="3132006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8" name="Google Shape;308;p11"/>
          <p:cNvCxnSpPr/>
          <p:nvPr/>
        </p:nvCxnSpPr>
        <p:spPr>
          <a:xfrm>
            <a:off x="7102863" y="2129879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09" name="Google Shape;309;p11"/>
          <p:cNvCxnSpPr/>
          <p:nvPr/>
        </p:nvCxnSpPr>
        <p:spPr>
          <a:xfrm>
            <a:off x="7890823" y="212291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0" name="Google Shape;310;p11"/>
          <p:cNvCxnSpPr/>
          <p:nvPr/>
        </p:nvCxnSpPr>
        <p:spPr>
          <a:xfrm flipH="1" rot="10800000">
            <a:off x="6731929" y="3133622"/>
            <a:ext cx="566223" cy="100285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1" name="Google Shape;311;p11"/>
          <p:cNvCxnSpPr/>
          <p:nvPr/>
        </p:nvCxnSpPr>
        <p:spPr>
          <a:xfrm flipH="1" rot="10800000">
            <a:off x="7102863" y="1129810"/>
            <a:ext cx="580857" cy="97892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2" name="Google Shape;312;p11"/>
          <p:cNvCxnSpPr/>
          <p:nvPr/>
        </p:nvCxnSpPr>
        <p:spPr>
          <a:xfrm flipH="1" rot="10800000">
            <a:off x="6902784" y="2142750"/>
            <a:ext cx="585314" cy="98594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3" name="Google Shape;313;p11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14" name="Google Shape;314;p11"/>
          <p:cNvCxnSpPr/>
          <p:nvPr/>
        </p:nvCxnSpPr>
        <p:spPr>
          <a:xfrm>
            <a:off x="8077698" y="3132019"/>
            <a:ext cx="557663" cy="10060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15" name="Google Shape;315;p11"/>
          <p:cNvCxnSpPr/>
          <p:nvPr/>
        </p:nvCxnSpPr>
        <p:spPr>
          <a:xfrm>
            <a:off x="6731929" y="4136472"/>
            <a:ext cx="1903432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16" name="Google Shape;316;p11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7" name="Google Shape;317;p11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8" name="Google Shape;318;p11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9" name="Google Shape;319;p11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0" name="Google Shape;320;p11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1" name="Google Shape;321;p11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2" name="Google Shape;322;p11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3" name="Google Shape;323;p11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4" name="Google Shape;324;p11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Titkosítsd kódolással a jobb oldalon látható rajzot!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kódok a rajzolás lépéseit mutassák az alábbi nyilak segtségével! A kódolást a rajz fekete nyíllal jelölt pontján és a nyíl irányában kezdd, és nyilakkal jelöld az ábra alatti sorokban, hogy előre vagy hátra kell húzni vonalat a következő rácspontig, vagy el kell fordulni jobbra vagy balra a következő rácsvonalig! Ha tudod, rövidítsd a kódot!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2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8E02"/>
              </a:buClr>
              <a:buSzPts val="2400"/>
              <a:buFont typeface="Trebuchet MS"/>
              <a:buNone/>
            </a:pPr>
            <a:r>
              <a:rPr lang="hu-HU">
                <a:solidFill>
                  <a:srgbClr val="DC8E02"/>
                </a:solidFill>
              </a:rPr>
              <a:t>Kódolt rajzok – Kódold a rajzot 3. megoldás</a:t>
            </a:r>
            <a:endParaRPr/>
          </a:p>
        </p:txBody>
      </p:sp>
      <p:graphicFrame>
        <p:nvGraphicFramePr>
          <p:cNvPr id="330" name="Google Shape;330;p12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🡹🡹🡹🡼🡼🡹🡽🡽 🡹🡹🡹🡼🡼🡹🡽🡽 🡹🡹🡹🡼🡼🡹🡹🡹🡹🡹🡼🡼</a:t>
                      </a:r>
                      <a:endParaRPr sz="16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🡹🡹🡹🡽🡽🡹🡼🡼 🡹🡹🡹🡽🡽🡹🡼🡼 🡹🡹🡹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Röviden:</a:t>
                      </a: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   ág1: (</a:t>
                      </a: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🡹🡹🡹🡼🡼🡹) ág2: (🡹🡼🡼🡹🡹🡹)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ág1 🡽🡽 ág1 🡽🡽 ág1 🡹🡹🡹 ág2 🡽🡽 ág2 🡽🡽 ág2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331" name="Google Shape;331;p12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2" name="Google Shape;332;p12"/>
          <p:cNvCxnSpPr/>
          <p:nvPr/>
        </p:nvCxnSpPr>
        <p:spPr>
          <a:xfrm>
            <a:off x="7890823" y="2110268"/>
            <a:ext cx="557663" cy="10060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3" name="Google Shape;333;p12"/>
          <p:cNvCxnSpPr/>
          <p:nvPr/>
        </p:nvCxnSpPr>
        <p:spPr>
          <a:xfrm>
            <a:off x="7696343" y="1111287"/>
            <a:ext cx="579714" cy="1026704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4" name="Google Shape;334;p12"/>
          <p:cNvCxnSpPr/>
          <p:nvPr/>
        </p:nvCxnSpPr>
        <p:spPr>
          <a:xfrm>
            <a:off x="8063252" y="3137467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5" name="Google Shape;335;p12"/>
          <p:cNvCxnSpPr/>
          <p:nvPr/>
        </p:nvCxnSpPr>
        <p:spPr>
          <a:xfrm>
            <a:off x="6902784" y="3132006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6" name="Google Shape;336;p12"/>
          <p:cNvCxnSpPr/>
          <p:nvPr/>
        </p:nvCxnSpPr>
        <p:spPr>
          <a:xfrm>
            <a:off x="7102863" y="2129879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7" name="Google Shape;337;p12"/>
          <p:cNvCxnSpPr/>
          <p:nvPr/>
        </p:nvCxnSpPr>
        <p:spPr>
          <a:xfrm>
            <a:off x="7890823" y="212291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8" name="Google Shape;338;p12"/>
          <p:cNvCxnSpPr/>
          <p:nvPr/>
        </p:nvCxnSpPr>
        <p:spPr>
          <a:xfrm flipH="1" rot="10800000">
            <a:off x="6731929" y="3133622"/>
            <a:ext cx="566223" cy="100285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39" name="Google Shape;339;p12"/>
          <p:cNvCxnSpPr/>
          <p:nvPr/>
        </p:nvCxnSpPr>
        <p:spPr>
          <a:xfrm flipH="1" rot="10800000">
            <a:off x="7102863" y="1129810"/>
            <a:ext cx="580857" cy="97892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0" name="Google Shape;340;p12"/>
          <p:cNvCxnSpPr/>
          <p:nvPr/>
        </p:nvCxnSpPr>
        <p:spPr>
          <a:xfrm flipH="1" rot="10800000">
            <a:off x="6902784" y="2142750"/>
            <a:ext cx="585314" cy="98594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1" name="Google Shape;341;p12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342" name="Google Shape;342;p12"/>
          <p:cNvCxnSpPr/>
          <p:nvPr/>
        </p:nvCxnSpPr>
        <p:spPr>
          <a:xfrm>
            <a:off x="8077698" y="3132019"/>
            <a:ext cx="557663" cy="10060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43" name="Google Shape;343;p12"/>
          <p:cNvCxnSpPr/>
          <p:nvPr/>
        </p:nvCxnSpPr>
        <p:spPr>
          <a:xfrm>
            <a:off x="6731929" y="4136472"/>
            <a:ext cx="1903432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4" name="Google Shape;344;p12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5" name="Google Shape;345;p12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6" name="Google Shape;346;p12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7" name="Google Shape;347;p12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8" name="Google Shape;348;p12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9" name="Google Shape;349;p12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50" name="Google Shape;350;p12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51" name="Google Shape;351;p12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3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4a.</a:t>
            </a:r>
            <a:endParaRPr/>
          </a:p>
        </p:txBody>
      </p:sp>
      <p:graphicFrame>
        <p:nvGraphicFramePr>
          <p:cNvPr id="357" name="Google Shape;357;p13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🡹🡽🡹🡹🡽🡽🡹🡽🡹🡹🡽🡽🡹🡹🡹🡹🡹🡽🡹🡽🡹🡼🡹🡽🡹🡼🡹🡽🡹🡽🡹🡹🡽🡹</a:t>
                      </a:r>
                      <a:endParaRPr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358" name="Google Shape;358;p13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59" name="Google Shape;359;p13"/>
          <p:cNvCxnSpPr/>
          <p:nvPr/>
        </p:nvCxnSpPr>
        <p:spPr>
          <a:xfrm rot="10800000">
            <a:off x="7956880" y="3561101"/>
            <a:ext cx="123723" cy="24466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60" name="Google Shape;360;p13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1" name="Google Shape;361;p13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2" name="Google Shape;362;p13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3" name="Google Shape;363;p13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4" name="Google Shape;364;p13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5" name="Google Shape;365;p13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6" name="Google Shape;366;p13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7" name="Google Shape;367;p13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8" name="Google Shape;368;p13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4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4b.</a:t>
            </a:r>
            <a:endParaRPr/>
          </a:p>
        </p:txBody>
      </p:sp>
      <p:graphicFrame>
        <p:nvGraphicFramePr>
          <p:cNvPr id="374" name="Google Shape;374;p14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🡹🡽🡹🡹🡽🡽🡹🡽🡹🡹🡽🡽🡹🡹🡹🡹🡹🡽🡹🡽🡹🡼🡹🡽🡹🡼🡹🡽🡹🡽🡹🡹🡽🡹</a:t>
                      </a:r>
                      <a:endParaRPr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375" name="Google Shape;375;p14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6" name="Google Shape;376;p14"/>
          <p:cNvCxnSpPr/>
          <p:nvPr/>
        </p:nvCxnSpPr>
        <p:spPr>
          <a:xfrm rot="10800000">
            <a:off x="7956880" y="3561101"/>
            <a:ext cx="123723" cy="24466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377" name="Google Shape;377;p14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78" name="Google Shape;378;p14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79" name="Google Shape;379;p14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0" name="Google Shape;380;p14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1" name="Google Shape;381;p14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2" name="Google Shape;382;p14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3" name="Google Shape;383;p14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4" name="Google Shape;384;p14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85" name="Google Shape;385;p14"/>
          <p:cNvSpPr txBox="1"/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 Keress ismétlődő szakaszokat a kódsorban, és rövidítsd le a kódot! A rövidített kódot írd le a következő sorba!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15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Kódold a rajzot! 4c.</a:t>
            </a:r>
            <a:endParaRPr/>
          </a:p>
        </p:txBody>
      </p:sp>
      <p:graphicFrame>
        <p:nvGraphicFramePr>
          <p:cNvPr id="391" name="Google Shape;391;p15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t/>
                      </a:r>
                      <a:endParaRPr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392" name="Google Shape;392;p15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3" name="Google Shape;393;p15"/>
          <p:cNvCxnSpPr/>
          <p:nvPr/>
        </p:nvCxnSpPr>
        <p:spPr>
          <a:xfrm>
            <a:off x="7306137" y="179923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4" name="Google Shape;394;p15"/>
          <p:cNvCxnSpPr/>
          <p:nvPr/>
        </p:nvCxnSpPr>
        <p:spPr>
          <a:xfrm rot="60000">
            <a:off x="7088566" y="2142992"/>
            <a:ext cx="992037" cy="164081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5" name="Google Shape;395;p15"/>
          <p:cNvCxnSpPr/>
          <p:nvPr/>
        </p:nvCxnSpPr>
        <p:spPr>
          <a:xfrm>
            <a:off x="8255509" y="2781120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6" name="Google Shape;396;p15"/>
          <p:cNvCxnSpPr/>
          <p:nvPr/>
        </p:nvCxnSpPr>
        <p:spPr>
          <a:xfrm>
            <a:off x="7489676" y="2774687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7" name="Google Shape;397;p15"/>
          <p:cNvCxnSpPr/>
          <p:nvPr/>
        </p:nvCxnSpPr>
        <p:spPr>
          <a:xfrm flipH="1" rot="10800000">
            <a:off x="7879356" y="2807191"/>
            <a:ext cx="375685" cy="6691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8" name="Google Shape;398;p15"/>
          <p:cNvCxnSpPr/>
          <p:nvPr/>
        </p:nvCxnSpPr>
        <p:spPr>
          <a:xfrm rot="-3600000">
            <a:off x="7027293" y="196411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399" name="Google Shape;399;p15"/>
          <p:cNvCxnSpPr/>
          <p:nvPr/>
        </p:nvCxnSpPr>
        <p:spPr>
          <a:xfrm flipH="1" rot="10800000">
            <a:off x="7874314" y="2147078"/>
            <a:ext cx="380727" cy="627609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0" name="Google Shape;400;p15"/>
          <p:cNvCxnSpPr/>
          <p:nvPr/>
        </p:nvCxnSpPr>
        <p:spPr>
          <a:xfrm rot="10800000">
            <a:off x="7956880" y="3561101"/>
            <a:ext cx="123723" cy="24466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01" name="Google Shape;401;p15"/>
          <p:cNvCxnSpPr/>
          <p:nvPr/>
        </p:nvCxnSpPr>
        <p:spPr>
          <a:xfrm>
            <a:off x="7682293" y="179923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2" name="Google Shape;402;p15"/>
          <p:cNvCxnSpPr/>
          <p:nvPr/>
        </p:nvCxnSpPr>
        <p:spPr>
          <a:xfrm rot="-3600000">
            <a:off x="7403449" y="196411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3" name="Google Shape;403;p15"/>
          <p:cNvCxnSpPr/>
          <p:nvPr/>
        </p:nvCxnSpPr>
        <p:spPr>
          <a:xfrm>
            <a:off x="8061891" y="179730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4" name="Google Shape;404;p15"/>
          <p:cNvCxnSpPr/>
          <p:nvPr/>
        </p:nvCxnSpPr>
        <p:spPr>
          <a:xfrm rot="-3600000">
            <a:off x="7783047" y="196218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05" name="Google Shape;405;p15"/>
          <p:cNvCxnSpPr/>
          <p:nvPr/>
        </p:nvCxnSpPr>
        <p:spPr>
          <a:xfrm flipH="1" rot="10800000">
            <a:off x="8076836" y="3141622"/>
            <a:ext cx="375685" cy="6691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06" name="Google Shape;406;p15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07" name="Google Shape;407;p15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08" name="Google Shape;408;p15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09" name="Google Shape;409;p15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0" name="Google Shape;410;p15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1" name="Google Shape;411;p15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2" name="Google Shape;412;p15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3" name="Google Shape;413;p15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14" name="Google Shape;414;p15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Titkosítsd kódolással a jobb oldalon látható rajzot!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kódok a rajzolás lépéseit mutassák az alábbi nyilak segtségével! A kódolást a rajz fekete nyíllal jelölt pontján és a nyíl irányában kezdd, és nyilakkal jelöld az ábra alatti sorokban, hogy előre vagy hátra kell húzni vonalat a következő rácspontig, vagy el kell fordulni jobbra vagy balra a következő rácsvonalig! Ha tudod, rövidítsd a kódot!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16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8E02"/>
              </a:buClr>
              <a:buSzPts val="2400"/>
              <a:buFont typeface="Trebuchet MS"/>
              <a:buNone/>
            </a:pPr>
            <a:r>
              <a:rPr lang="hu-HU">
                <a:solidFill>
                  <a:srgbClr val="DC8E02"/>
                </a:solidFill>
              </a:rPr>
              <a:t>Kódolt rajzok – Kódold a rajzot 4. megoldás</a:t>
            </a:r>
            <a:endParaRPr/>
          </a:p>
        </p:txBody>
      </p:sp>
      <p:graphicFrame>
        <p:nvGraphicFramePr>
          <p:cNvPr id="420" name="Google Shape;420;p16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🡹🡽🡹🡹🡽🡽🡹🡽🡹🡹🡽🡽🡹🡹🡹🡹🡹🡽🡹🡽🡹🡼🡹🡽🡹🡼🡹🡽🡹🡽🡹🡹🡽🡹</a:t>
                      </a:r>
                      <a:endParaRPr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421" name="Google Shape;421;p16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22" name="Google Shape;422;p16"/>
          <p:cNvCxnSpPr/>
          <p:nvPr/>
        </p:nvCxnSpPr>
        <p:spPr>
          <a:xfrm>
            <a:off x="7306137" y="179923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23" name="Google Shape;423;p16"/>
          <p:cNvCxnSpPr/>
          <p:nvPr/>
        </p:nvCxnSpPr>
        <p:spPr>
          <a:xfrm rot="60000">
            <a:off x="7088566" y="2142992"/>
            <a:ext cx="992037" cy="164081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24" name="Google Shape;424;p16"/>
          <p:cNvCxnSpPr/>
          <p:nvPr/>
        </p:nvCxnSpPr>
        <p:spPr>
          <a:xfrm>
            <a:off x="8255509" y="2781120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25" name="Google Shape;425;p16"/>
          <p:cNvCxnSpPr/>
          <p:nvPr/>
        </p:nvCxnSpPr>
        <p:spPr>
          <a:xfrm>
            <a:off x="7489676" y="2774687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26" name="Google Shape;426;p16"/>
          <p:cNvCxnSpPr/>
          <p:nvPr/>
        </p:nvCxnSpPr>
        <p:spPr>
          <a:xfrm flipH="1" rot="10800000">
            <a:off x="7879356" y="2807191"/>
            <a:ext cx="375685" cy="6691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27" name="Google Shape;427;p16"/>
          <p:cNvCxnSpPr/>
          <p:nvPr/>
        </p:nvCxnSpPr>
        <p:spPr>
          <a:xfrm rot="-3600000">
            <a:off x="7027293" y="196411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28" name="Google Shape;428;p16"/>
          <p:cNvCxnSpPr/>
          <p:nvPr/>
        </p:nvCxnSpPr>
        <p:spPr>
          <a:xfrm flipH="1" rot="10800000">
            <a:off x="7874314" y="2147078"/>
            <a:ext cx="380727" cy="627609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29" name="Google Shape;429;p16"/>
          <p:cNvCxnSpPr/>
          <p:nvPr/>
        </p:nvCxnSpPr>
        <p:spPr>
          <a:xfrm rot="10800000">
            <a:off x="7956880" y="3561101"/>
            <a:ext cx="123723" cy="244666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30" name="Google Shape;430;p16"/>
          <p:cNvCxnSpPr/>
          <p:nvPr/>
        </p:nvCxnSpPr>
        <p:spPr>
          <a:xfrm>
            <a:off x="7682293" y="179923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1" name="Google Shape;431;p16"/>
          <p:cNvCxnSpPr/>
          <p:nvPr/>
        </p:nvCxnSpPr>
        <p:spPr>
          <a:xfrm rot="-3600000">
            <a:off x="7403449" y="196411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2" name="Google Shape;432;p16"/>
          <p:cNvCxnSpPr/>
          <p:nvPr/>
        </p:nvCxnSpPr>
        <p:spPr>
          <a:xfrm>
            <a:off x="8061891" y="179730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3" name="Google Shape;433;p16"/>
          <p:cNvCxnSpPr/>
          <p:nvPr/>
        </p:nvCxnSpPr>
        <p:spPr>
          <a:xfrm rot="-3600000">
            <a:off x="7783047" y="196218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34" name="Google Shape;434;p16"/>
          <p:cNvCxnSpPr/>
          <p:nvPr/>
        </p:nvCxnSpPr>
        <p:spPr>
          <a:xfrm flipH="1" rot="10800000">
            <a:off x="8076836" y="3141622"/>
            <a:ext cx="375685" cy="6691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35" name="Google Shape;435;p16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36" name="Google Shape;436;p16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37" name="Google Shape;437;p16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38" name="Google Shape;438;p16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39" name="Google Shape;439;p16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40" name="Google Shape;440;p16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41" name="Google Shape;441;p16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42" name="Google Shape;442;p16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17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5a.</a:t>
            </a:r>
            <a:endParaRPr/>
          </a:p>
        </p:txBody>
      </p:sp>
      <p:graphicFrame>
        <p:nvGraphicFramePr>
          <p:cNvPr id="448" name="Google Shape;448;p17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🡹🡽🡹🡹🡼🡹🡼🡹🡽🡹🡽🡹🡼🡹🡼🡹🡹🡽🡹🡻🡼🡻🡼🡹🡼🡹🡼🡹🡽🡹🡽🡹🡼🡹🡼🡹</a:t>
                      </a:r>
                      <a:endParaRPr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449" name="Google Shape;449;p17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4365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50" name="Google Shape;450;p17"/>
          <p:cNvCxnSpPr/>
          <p:nvPr/>
        </p:nvCxnSpPr>
        <p:spPr>
          <a:xfrm flipH="1" rot="-10380000">
            <a:off x="6321188" y="2108736"/>
            <a:ext cx="217173" cy="27114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51" name="Google Shape;451;p17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2" name="Google Shape;452;p17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3" name="Google Shape;453;p17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4" name="Google Shape;454;p17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5" name="Google Shape;455;p17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6" name="Google Shape;456;p17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7" name="Google Shape;457;p17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8" name="Google Shape;458;p17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59" name="Google Shape;459;p17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8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5b.</a:t>
            </a:r>
            <a:endParaRPr/>
          </a:p>
        </p:txBody>
      </p:sp>
      <p:graphicFrame>
        <p:nvGraphicFramePr>
          <p:cNvPr id="465" name="Google Shape;465;p18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🡹🡽🡹🡹🡼🡹🡼🡹🡽🡹🡽🡹🡼🡹🡼🡹🡹🡽🡹🡻🡼🡻🡼🡹🡼🡹🡼🡹🡽🡹🡽🡹🡼🡹🡼🡹</a:t>
                      </a:r>
                      <a:endParaRPr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466" name="Google Shape;466;p18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4365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67" name="Google Shape;467;p18"/>
          <p:cNvCxnSpPr/>
          <p:nvPr/>
        </p:nvCxnSpPr>
        <p:spPr>
          <a:xfrm flipH="1" rot="-10380000">
            <a:off x="6321188" y="2108736"/>
            <a:ext cx="217173" cy="27114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468" name="Google Shape;468;p18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69" name="Google Shape;469;p18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0" name="Google Shape;470;p18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1" name="Google Shape;471;p18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2" name="Google Shape;472;p18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3" name="Google Shape;473;p18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4" name="Google Shape;474;p18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5" name="Google Shape;475;p18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76" name="Google Shape;476;p18"/>
          <p:cNvSpPr txBox="1"/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 Keress ismétlődő szakaszokat a kódsorban, és rövidítsd le a kódot! A rövidített kódot írd le a következő sorba!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19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Kódold a rajzot! 5c.</a:t>
            </a:r>
            <a:endParaRPr/>
          </a:p>
        </p:txBody>
      </p:sp>
      <p:graphicFrame>
        <p:nvGraphicFramePr>
          <p:cNvPr id="482" name="Google Shape;482;p19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483" name="Google Shape;483;p19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4365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4" name="Google Shape;484;p19"/>
          <p:cNvCxnSpPr/>
          <p:nvPr/>
        </p:nvCxnSpPr>
        <p:spPr>
          <a:xfrm>
            <a:off x="6714673" y="2107205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85" name="Google Shape;485;p19"/>
          <p:cNvCxnSpPr/>
          <p:nvPr/>
        </p:nvCxnSpPr>
        <p:spPr>
          <a:xfrm>
            <a:off x="6905101" y="2420942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86" name="Google Shape;486;p19"/>
          <p:cNvCxnSpPr/>
          <p:nvPr/>
        </p:nvCxnSpPr>
        <p:spPr>
          <a:xfrm>
            <a:off x="7482958" y="2118510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87" name="Google Shape;487;p19"/>
          <p:cNvCxnSpPr/>
          <p:nvPr/>
        </p:nvCxnSpPr>
        <p:spPr>
          <a:xfrm>
            <a:off x="9055961" y="212600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88" name="Google Shape;488;p19"/>
          <p:cNvCxnSpPr/>
          <p:nvPr/>
        </p:nvCxnSpPr>
        <p:spPr>
          <a:xfrm>
            <a:off x="7114326" y="212809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89" name="Google Shape;489;p19"/>
          <p:cNvCxnSpPr/>
          <p:nvPr/>
        </p:nvCxnSpPr>
        <p:spPr>
          <a:xfrm>
            <a:off x="6346587" y="212229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0" name="Google Shape;490;p19"/>
          <p:cNvCxnSpPr/>
          <p:nvPr/>
        </p:nvCxnSpPr>
        <p:spPr>
          <a:xfrm>
            <a:off x="7685609" y="2488546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1" name="Google Shape;491;p19"/>
          <p:cNvCxnSpPr/>
          <p:nvPr/>
        </p:nvCxnSpPr>
        <p:spPr>
          <a:xfrm rot="-3600000">
            <a:off x="7403252" y="263497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2" name="Google Shape;492;p19"/>
          <p:cNvCxnSpPr/>
          <p:nvPr/>
        </p:nvCxnSpPr>
        <p:spPr>
          <a:xfrm rot="-3600000">
            <a:off x="6825400" y="230352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3" name="Google Shape;493;p19"/>
          <p:cNvCxnSpPr/>
          <p:nvPr/>
        </p:nvCxnSpPr>
        <p:spPr>
          <a:xfrm rot="-3600000">
            <a:off x="8767035" y="230884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4" name="Google Shape;494;p19"/>
          <p:cNvCxnSpPr/>
          <p:nvPr/>
        </p:nvCxnSpPr>
        <p:spPr>
          <a:xfrm flipH="1" rot="-10380000">
            <a:off x="6321188" y="2108736"/>
            <a:ext cx="217173" cy="27114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495" name="Google Shape;495;p19"/>
          <p:cNvCxnSpPr/>
          <p:nvPr/>
        </p:nvCxnSpPr>
        <p:spPr>
          <a:xfrm>
            <a:off x="7114326" y="278799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6" name="Google Shape;496;p19"/>
          <p:cNvCxnSpPr/>
          <p:nvPr/>
        </p:nvCxnSpPr>
        <p:spPr>
          <a:xfrm>
            <a:off x="8066662" y="2428435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7" name="Google Shape;497;p19"/>
          <p:cNvCxnSpPr/>
          <p:nvPr/>
        </p:nvCxnSpPr>
        <p:spPr>
          <a:xfrm>
            <a:off x="8644519" y="2126003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8" name="Google Shape;498;p19"/>
          <p:cNvCxnSpPr/>
          <p:nvPr/>
        </p:nvCxnSpPr>
        <p:spPr>
          <a:xfrm>
            <a:off x="8275887" y="213558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499" name="Google Shape;499;p19"/>
          <p:cNvCxnSpPr/>
          <p:nvPr/>
        </p:nvCxnSpPr>
        <p:spPr>
          <a:xfrm rot="-3600000">
            <a:off x="8564813" y="264246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00" name="Google Shape;500;p19"/>
          <p:cNvCxnSpPr/>
          <p:nvPr/>
        </p:nvCxnSpPr>
        <p:spPr>
          <a:xfrm rot="-3600000">
            <a:off x="7986961" y="231102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01" name="Google Shape;501;p19"/>
          <p:cNvCxnSpPr/>
          <p:nvPr/>
        </p:nvCxnSpPr>
        <p:spPr>
          <a:xfrm>
            <a:off x="8275887" y="279548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02" name="Google Shape;502;p19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3" name="Google Shape;503;p19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4" name="Google Shape;504;p19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5" name="Google Shape;505;p19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6" name="Google Shape;506;p19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7" name="Google Shape;507;p19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8" name="Google Shape;508;p19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09" name="Google Shape;509;p19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10" name="Google Shape;510;p19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Titkosítsd kódolással a jobb oldalon látható rajzot!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kódok a rajzolás lépéseit mutassák az alábbi nyilak segtségével! A kódolást a rajz fekete nyíllal jelölt pontján és a nyíl irányában kezdd, és nyilakkal jelöld az ábra alatti sorokban, hogy előre vagy hátra kell húzni vonalat a következő rácspontig, vagy el kell fordulni jobbra vagy balra a következő rácsvonalig! Ha tudod, rövidítsd a kódot!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1b.</a:t>
            </a:r>
            <a:endParaRPr/>
          </a:p>
        </p:txBody>
      </p:sp>
      <p:graphicFrame>
        <p:nvGraphicFramePr>
          <p:cNvPr id="103" name="Google Shape;103;p2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🡹🡼🡹🡽🡽 🡹🡼🡹🡽🡽 🡹🡼🡹🡽🡽 🡹🡼🡹🡽🡽 🡹🡼🡹🡽🡽 🡹🡼🡹🡽🡽</a:t>
                      </a:r>
                      <a:endParaRPr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104" name="Google Shape;104;p2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2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 Keress ismétlődő szakaszokat a kódsorban, és rövidítsd le a kódot! A rövidített kódot írd le a következő sorba!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</p:txBody>
      </p:sp>
      <p:cxnSp>
        <p:nvCxnSpPr>
          <p:cNvPr id="114" name="Google Shape;114;p2"/>
          <p:cNvCxnSpPr/>
          <p:nvPr/>
        </p:nvCxnSpPr>
        <p:spPr>
          <a:xfrm flipH="1" rot="10800000">
            <a:off x="7142936" y="2583230"/>
            <a:ext cx="117815" cy="19143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0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8E02"/>
              </a:buClr>
              <a:buSzPts val="2400"/>
              <a:buFont typeface="Trebuchet MS"/>
              <a:buNone/>
            </a:pPr>
            <a:r>
              <a:rPr lang="hu-HU">
                <a:solidFill>
                  <a:srgbClr val="DC8E02"/>
                </a:solidFill>
              </a:rPr>
              <a:t>Kódolt rajzok – Kódold a rajzot 5. megoldás</a:t>
            </a:r>
            <a:endParaRPr/>
          </a:p>
        </p:txBody>
      </p:sp>
      <p:graphicFrame>
        <p:nvGraphicFramePr>
          <p:cNvPr id="516" name="Google Shape;516;p20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🡹🡽🡹🡹🡼🡹🡼🡹🡽🡹🡽🡹🡼🡹🡼🡹🡹🡽🡹🡻🡼🡻🡼🡹🡼🡹🡼🡹🡽🡹🡽🡹🡼🡹🡼🡹</a:t>
                      </a:r>
                      <a:endParaRPr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517" name="Google Shape;517;p20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4365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8" name="Google Shape;518;p20"/>
          <p:cNvCxnSpPr/>
          <p:nvPr/>
        </p:nvCxnSpPr>
        <p:spPr>
          <a:xfrm>
            <a:off x="6714673" y="2107205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19" name="Google Shape;519;p20"/>
          <p:cNvCxnSpPr/>
          <p:nvPr/>
        </p:nvCxnSpPr>
        <p:spPr>
          <a:xfrm>
            <a:off x="6905101" y="2420942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0" name="Google Shape;520;p20"/>
          <p:cNvCxnSpPr/>
          <p:nvPr/>
        </p:nvCxnSpPr>
        <p:spPr>
          <a:xfrm>
            <a:off x="7482958" y="2118510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1" name="Google Shape;521;p20"/>
          <p:cNvCxnSpPr/>
          <p:nvPr/>
        </p:nvCxnSpPr>
        <p:spPr>
          <a:xfrm>
            <a:off x="9055961" y="212600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2" name="Google Shape;522;p20"/>
          <p:cNvCxnSpPr/>
          <p:nvPr/>
        </p:nvCxnSpPr>
        <p:spPr>
          <a:xfrm>
            <a:off x="7114326" y="212809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3" name="Google Shape;523;p20"/>
          <p:cNvCxnSpPr/>
          <p:nvPr/>
        </p:nvCxnSpPr>
        <p:spPr>
          <a:xfrm>
            <a:off x="6346587" y="212229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4" name="Google Shape;524;p20"/>
          <p:cNvCxnSpPr/>
          <p:nvPr/>
        </p:nvCxnSpPr>
        <p:spPr>
          <a:xfrm>
            <a:off x="7685609" y="2488546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5" name="Google Shape;525;p20"/>
          <p:cNvCxnSpPr/>
          <p:nvPr/>
        </p:nvCxnSpPr>
        <p:spPr>
          <a:xfrm rot="-3600000">
            <a:off x="7403252" y="263497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6" name="Google Shape;526;p20"/>
          <p:cNvCxnSpPr/>
          <p:nvPr/>
        </p:nvCxnSpPr>
        <p:spPr>
          <a:xfrm rot="-3600000">
            <a:off x="6825400" y="230352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7" name="Google Shape;527;p20"/>
          <p:cNvCxnSpPr/>
          <p:nvPr/>
        </p:nvCxnSpPr>
        <p:spPr>
          <a:xfrm rot="-3600000">
            <a:off x="8767035" y="230884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28" name="Google Shape;528;p20"/>
          <p:cNvCxnSpPr/>
          <p:nvPr/>
        </p:nvCxnSpPr>
        <p:spPr>
          <a:xfrm flipH="1" rot="-10380000">
            <a:off x="6321188" y="2108736"/>
            <a:ext cx="217173" cy="27114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29" name="Google Shape;529;p20"/>
          <p:cNvCxnSpPr/>
          <p:nvPr/>
        </p:nvCxnSpPr>
        <p:spPr>
          <a:xfrm>
            <a:off x="7114326" y="278799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30" name="Google Shape;530;p20"/>
          <p:cNvCxnSpPr/>
          <p:nvPr/>
        </p:nvCxnSpPr>
        <p:spPr>
          <a:xfrm>
            <a:off x="8066662" y="2428435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31" name="Google Shape;531;p20"/>
          <p:cNvCxnSpPr/>
          <p:nvPr/>
        </p:nvCxnSpPr>
        <p:spPr>
          <a:xfrm>
            <a:off x="8644519" y="2126003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32" name="Google Shape;532;p20"/>
          <p:cNvCxnSpPr/>
          <p:nvPr/>
        </p:nvCxnSpPr>
        <p:spPr>
          <a:xfrm>
            <a:off x="8275887" y="213558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33" name="Google Shape;533;p20"/>
          <p:cNvCxnSpPr/>
          <p:nvPr/>
        </p:nvCxnSpPr>
        <p:spPr>
          <a:xfrm rot="-3600000">
            <a:off x="8564813" y="264246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34" name="Google Shape;534;p20"/>
          <p:cNvCxnSpPr/>
          <p:nvPr/>
        </p:nvCxnSpPr>
        <p:spPr>
          <a:xfrm rot="-3600000">
            <a:off x="7986961" y="231102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35" name="Google Shape;535;p20"/>
          <p:cNvCxnSpPr/>
          <p:nvPr/>
        </p:nvCxnSpPr>
        <p:spPr>
          <a:xfrm>
            <a:off x="8275887" y="279548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36" name="Google Shape;536;p20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37" name="Google Shape;537;p20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38" name="Google Shape;538;p20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39" name="Google Shape;539;p20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40" name="Google Shape;540;p20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41" name="Google Shape;541;p20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42" name="Google Shape;542;p20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43" name="Google Shape;543;p20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8" name="Google Shape;548;p21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🡹🡹🡽🡹🡻🡻🡹🡼🡻🡻🡼🡼🡹🡼🡹🡼🡹🡼🡹🡼🡹🡼🡹🡻🡽🡽🡹🡼🡹🡽🡹🡽🡹🡽🡹🡽🡹🡽🡹🡽🡹🡹🡼🡼🡹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549" name="Google Shape;549;p21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50" name="Google Shape;550;p21"/>
          <p:cNvCxnSpPr/>
          <p:nvPr/>
        </p:nvCxnSpPr>
        <p:spPr>
          <a:xfrm flipH="1" rot="10800000">
            <a:off x="7301874" y="2931338"/>
            <a:ext cx="137981" cy="17490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51" name="Google Shape;551;p21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2" name="Google Shape;552;p21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3" name="Google Shape;553;p21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4" name="Google Shape;554;p21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5" name="Google Shape;555;p21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6" name="Google Shape;556;p21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7" name="Google Shape;557;p21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8" name="Google Shape;558;p21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59" name="Google Shape;559;p21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6a.</a:t>
            </a:r>
            <a:endParaRPr/>
          </a:p>
        </p:txBody>
      </p:sp>
      <p:sp>
        <p:nvSpPr>
          <p:cNvPr id="560" name="Google Shape;560;p21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5" name="Google Shape;565;p22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🡹🡹🡽🡹🡻🡻🡹🡼🡻🡻🡼🡼🡹🡼🡹🡼🡹🡼🡹🡼🡹🡼🡹🡻🡽🡽🡹🡼🡹🡽🡹🡽🡹🡽🡹🡽🡹🡽🡹🡽🡹🡹🡼🡼🡹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566" name="Google Shape;566;p22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67" name="Google Shape;567;p22"/>
          <p:cNvCxnSpPr/>
          <p:nvPr/>
        </p:nvCxnSpPr>
        <p:spPr>
          <a:xfrm flipH="1" rot="10800000">
            <a:off x="7301874" y="2931338"/>
            <a:ext cx="137981" cy="17490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68" name="Google Shape;568;p22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9" name="Google Shape;569;p22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0" name="Google Shape;570;p22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1" name="Google Shape;571;p22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2" name="Google Shape;572;p22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3" name="Google Shape;573;p22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4" name="Google Shape;574;p22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5" name="Google Shape;575;p22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6" name="Google Shape;576;p22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6b.</a:t>
            </a:r>
            <a:endParaRPr/>
          </a:p>
        </p:txBody>
      </p:sp>
      <p:sp>
        <p:nvSpPr>
          <p:cNvPr id="577" name="Google Shape;577;p22"/>
          <p:cNvSpPr txBox="1"/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 Keress ismétlődő szakaszokat a kódsorban, és rövidítsd le a kódot! A rövidített kódot írd le a következő sorba!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2" name="Google Shape;582;p23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583" name="Google Shape;583;p23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84" name="Google Shape;584;p23"/>
          <p:cNvCxnSpPr/>
          <p:nvPr/>
        </p:nvCxnSpPr>
        <p:spPr>
          <a:xfrm>
            <a:off x="6729930" y="3420643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5" name="Google Shape;585;p23"/>
          <p:cNvCxnSpPr/>
          <p:nvPr/>
        </p:nvCxnSpPr>
        <p:spPr>
          <a:xfrm>
            <a:off x="7307787" y="3118211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6" name="Google Shape;586;p23"/>
          <p:cNvCxnSpPr/>
          <p:nvPr/>
        </p:nvCxnSpPr>
        <p:spPr>
          <a:xfrm>
            <a:off x="7891491" y="280034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7" name="Google Shape;587;p23"/>
          <p:cNvCxnSpPr/>
          <p:nvPr/>
        </p:nvCxnSpPr>
        <p:spPr>
          <a:xfrm>
            <a:off x="6939155" y="312779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8" name="Google Shape;588;p23"/>
          <p:cNvCxnSpPr/>
          <p:nvPr/>
        </p:nvCxnSpPr>
        <p:spPr>
          <a:xfrm rot="-60000">
            <a:off x="7298484" y="2455062"/>
            <a:ext cx="800041" cy="2587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9" name="Google Shape;589;p23"/>
          <p:cNvCxnSpPr/>
          <p:nvPr/>
        </p:nvCxnSpPr>
        <p:spPr>
          <a:xfrm>
            <a:off x="7510438" y="3488247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0" name="Google Shape;590;p23"/>
          <p:cNvCxnSpPr/>
          <p:nvPr/>
        </p:nvCxnSpPr>
        <p:spPr>
          <a:xfrm rot="-3600000">
            <a:off x="7228081" y="3634672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1" name="Google Shape;591;p23"/>
          <p:cNvCxnSpPr/>
          <p:nvPr/>
        </p:nvCxnSpPr>
        <p:spPr>
          <a:xfrm flipH="1" rot="10800000">
            <a:off x="7314995" y="2489566"/>
            <a:ext cx="368723" cy="62002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2" name="Google Shape;592;p23"/>
          <p:cNvCxnSpPr/>
          <p:nvPr/>
        </p:nvCxnSpPr>
        <p:spPr>
          <a:xfrm rot="-3600000">
            <a:off x="6650229" y="3303229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3" name="Google Shape;593;p23"/>
          <p:cNvCxnSpPr/>
          <p:nvPr/>
        </p:nvCxnSpPr>
        <p:spPr>
          <a:xfrm rot="-3600000">
            <a:off x="8004408" y="2954625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4" name="Google Shape;594;p23"/>
          <p:cNvCxnSpPr/>
          <p:nvPr/>
        </p:nvCxnSpPr>
        <p:spPr>
          <a:xfrm flipH="1" rot="10800000">
            <a:off x="7301874" y="2931338"/>
            <a:ext cx="137981" cy="17490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95" name="Google Shape;595;p23"/>
          <p:cNvCxnSpPr/>
          <p:nvPr/>
        </p:nvCxnSpPr>
        <p:spPr>
          <a:xfrm>
            <a:off x="6939155" y="378769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6" name="Google Shape;596;p23"/>
          <p:cNvCxnSpPr/>
          <p:nvPr/>
        </p:nvCxnSpPr>
        <p:spPr>
          <a:xfrm>
            <a:off x="7891491" y="342813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7" name="Google Shape;597;p23"/>
          <p:cNvCxnSpPr/>
          <p:nvPr/>
        </p:nvCxnSpPr>
        <p:spPr>
          <a:xfrm>
            <a:off x="8469348" y="3125704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8" name="Google Shape;598;p23"/>
          <p:cNvCxnSpPr/>
          <p:nvPr/>
        </p:nvCxnSpPr>
        <p:spPr>
          <a:xfrm>
            <a:off x="8100716" y="313528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99" name="Google Shape;599;p23"/>
          <p:cNvCxnSpPr/>
          <p:nvPr/>
        </p:nvCxnSpPr>
        <p:spPr>
          <a:xfrm rot="-3600000">
            <a:off x="8389642" y="3642165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00" name="Google Shape;600;p23"/>
          <p:cNvCxnSpPr/>
          <p:nvPr/>
        </p:nvCxnSpPr>
        <p:spPr>
          <a:xfrm rot="-3600000">
            <a:off x="7811790" y="3310722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01" name="Google Shape;601;p23"/>
          <p:cNvCxnSpPr/>
          <p:nvPr/>
        </p:nvCxnSpPr>
        <p:spPr>
          <a:xfrm>
            <a:off x="8100716" y="379518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2" name="Google Shape;602;p23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3" name="Google Shape;603;p23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4" name="Google Shape;604;p23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5" name="Google Shape;605;p23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6" name="Google Shape;606;p23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7" name="Google Shape;607;p23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8" name="Google Shape;608;p23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9" name="Google Shape;609;p23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0" name="Google Shape;610;p23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Kódold a rajzot! 6c.</a:t>
            </a:r>
            <a:endParaRPr/>
          </a:p>
        </p:txBody>
      </p:sp>
      <p:sp>
        <p:nvSpPr>
          <p:cNvPr id="611" name="Google Shape;611;p23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Titkosítsd kódolással a jobb oldalon látható rajzot!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kódok a rajzolás lépéseit mutassák az alábbi nyilak segtségével! A kódolást a rajz fekete nyíllal jelölt pontján és a nyíl irányában kezdd, és nyilakkal jelöld az ábra alatti sorokban, hogy előre vagy hátra kell húzni vonalat a következő rácspontig, vagy el kell fordulni jobbra vagy balra a következő rácsvonalig! Ha tudod, rövidítsd a kódot!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6" name="Google Shape;616;p24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🡹🡹🡽🡹🡻🡻🡹🡼🡻🡻🡼🡼🡹🡼🡹🡼🡹🡼🡹🡼🡹🡼🡹🡻🡽🡽🡹🡼🡹🡽🡹🡽🡹🡽🡹🡽🡹🡽🡹🡽🡹🡹🡼🡼🡹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617" name="Google Shape;617;p24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18" name="Google Shape;618;p24"/>
          <p:cNvCxnSpPr/>
          <p:nvPr/>
        </p:nvCxnSpPr>
        <p:spPr>
          <a:xfrm>
            <a:off x="6729930" y="3420643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9" name="Google Shape;619;p24"/>
          <p:cNvCxnSpPr/>
          <p:nvPr/>
        </p:nvCxnSpPr>
        <p:spPr>
          <a:xfrm>
            <a:off x="7307787" y="3118211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0" name="Google Shape;620;p24"/>
          <p:cNvCxnSpPr/>
          <p:nvPr/>
        </p:nvCxnSpPr>
        <p:spPr>
          <a:xfrm>
            <a:off x="7891491" y="280034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1" name="Google Shape;621;p24"/>
          <p:cNvCxnSpPr/>
          <p:nvPr/>
        </p:nvCxnSpPr>
        <p:spPr>
          <a:xfrm>
            <a:off x="6939155" y="312779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2" name="Google Shape;622;p24"/>
          <p:cNvCxnSpPr/>
          <p:nvPr/>
        </p:nvCxnSpPr>
        <p:spPr>
          <a:xfrm rot="-60000">
            <a:off x="7298484" y="2455062"/>
            <a:ext cx="800041" cy="2587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3" name="Google Shape;623;p24"/>
          <p:cNvCxnSpPr/>
          <p:nvPr/>
        </p:nvCxnSpPr>
        <p:spPr>
          <a:xfrm>
            <a:off x="7510438" y="3488247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4" name="Google Shape;624;p24"/>
          <p:cNvCxnSpPr/>
          <p:nvPr/>
        </p:nvCxnSpPr>
        <p:spPr>
          <a:xfrm rot="-3600000">
            <a:off x="7228081" y="3634672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5" name="Google Shape;625;p24"/>
          <p:cNvCxnSpPr/>
          <p:nvPr/>
        </p:nvCxnSpPr>
        <p:spPr>
          <a:xfrm flipH="1" rot="10800000">
            <a:off x="7314995" y="2489566"/>
            <a:ext cx="368723" cy="62002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6" name="Google Shape;626;p24"/>
          <p:cNvCxnSpPr/>
          <p:nvPr/>
        </p:nvCxnSpPr>
        <p:spPr>
          <a:xfrm rot="-3600000">
            <a:off x="6650229" y="3303229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7" name="Google Shape;627;p24"/>
          <p:cNvCxnSpPr/>
          <p:nvPr/>
        </p:nvCxnSpPr>
        <p:spPr>
          <a:xfrm rot="-3600000">
            <a:off x="8004408" y="2954625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8" name="Google Shape;628;p24"/>
          <p:cNvCxnSpPr/>
          <p:nvPr/>
        </p:nvCxnSpPr>
        <p:spPr>
          <a:xfrm flipH="1" rot="10800000">
            <a:off x="7301874" y="2931338"/>
            <a:ext cx="137981" cy="174903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29" name="Google Shape;629;p24"/>
          <p:cNvCxnSpPr/>
          <p:nvPr/>
        </p:nvCxnSpPr>
        <p:spPr>
          <a:xfrm>
            <a:off x="6939155" y="378769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30" name="Google Shape;630;p24"/>
          <p:cNvCxnSpPr/>
          <p:nvPr/>
        </p:nvCxnSpPr>
        <p:spPr>
          <a:xfrm>
            <a:off x="7891491" y="342813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31" name="Google Shape;631;p24"/>
          <p:cNvCxnSpPr/>
          <p:nvPr/>
        </p:nvCxnSpPr>
        <p:spPr>
          <a:xfrm>
            <a:off x="8469348" y="3125704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32" name="Google Shape;632;p24"/>
          <p:cNvCxnSpPr/>
          <p:nvPr/>
        </p:nvCxnSpPr>
        <p:spPr>
          <a:xfrm>
            <a:off x="8100716" y="313528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33" name="Google Shape;633;p24"/>
          <p:cNvCxnSpPr/>
          <p:nvPr/>
        </p:nvCxnSpPr>
        <p:spPr>
          <a:xfrm rot="-3600000">
            <a:off x="8389642" y="3642165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34" name="Google Shape;634;p24"/>
          <p:cNvCxnSpPr/>
          <p:nvPr/>
        </p:nvCxnSpPr>
        <p:spPr>
          <a:xfrm rot="-3600000">
            <a:off x="7811790" y="3310722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35" name="Google Shape;635;p24"/>
          <p:cNvCxnSpPr/>
          <p:nvPr/>
        </p:nvCxnSpPr>
        <p:spPr>
          <a:xfrm>
            <a:off x="8100716" y="379518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36" name="Google Shape;636;p24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37" name="Google Shape;637;p24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38" name="Google Shape;638;p24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39" name="Google Shape;639;p24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0" name="Google Shape;640;p24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1" name="Google Shape;641;p24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2" name="Google Shape;642;p24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3" name="Google Shape;643;p24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44" name="Google Shape;644;p24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8E02"/>
              </a:buClr>
              <a:buSzPts val="2400"/>
              <a:buFont typeface="Trebuchet MS"/>
              <a:buNone/>
            </a:pPr>
            <a:r>
              <a:rPr lang="hu-HU">
                <a:solidFill>
                  <a:srgbClr val="DC8E02"/>
                </a:solidFill>
              </a:rPr>
              <a:t>Kódolt rajzok – Kódold a rajzot 6. megoldás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9" name="Google Shape;649;p25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 🡽🡹🡼🡹 🡽🡹🡼🡹 🡽🡹🡼🡹 🡽🡹🡼🡹 🡹🡽🡽🡽🡹🡽🡹🡽🡼🡹🡽🡹🡻🡼🡻🡽</a:t>
                      </a:r>
                      <a:endParaRPr sz="16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🡹🡹🡹🡼🡹🡽🡹🡻🡼🡻🡽🡹🡽🡹🡼🡹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650" name="Google Shape;650;p25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51" name="Google Shape;651;p25"/>
          <p:cNvCxnSpPr/>
          <p:nvPr/>
        </p:nvCxnSpPr>
        <p:spPr>
          <a:xfrm flipH="1" rot="10800000">
            <a:off x="6339183" y="3260007"/>
            <a:ext cx="117815" cy="19143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52" name="Google Shape;652;p25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3" name="Google Shape;653;p25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4" name="Google Shape;654;p25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5" name="Google Shape;655;p25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6" name="Google Shape;656;p25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7" name="Google Shape;657;p25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8" name="Google Shape;658;p25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59" name="Google Shape;659;p25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60" name="Google Shape;660;p25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61" name="Google Shape;661;p25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7a.</a:t>
            </a:r>
            <a:endParaRPr/>
          </a:p>
        </p:txBody>
      </p:sp>
      <p:sp>
        <p:nvSpPr>
          <p:cNvPr id="662" name="Google Shape;662;p25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7" name="Google Shape;667;p26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 🡽🡹🡼🡹 🡽🡹🡼🡹 🡽🡹🡼🡹 🡽🡹🡼🡹 🡹🡽🡽🡽🡹🡽🡹🡽🡼🡹🡽🡹🡻🡼🡻🡽</a:t>
                      </a:r>
                      <a:endParaRPr sz="16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🡹🡹🡹🡼🡹🡽🡹🡻🡼🡻🡽🡹🡽🡹🡼🡹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668" name="Google Shape;668;p26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9" name="Google Shape;669;p26"/>
          <p:cNvCxnSpPr/>
          <p:nvPr/>
        </p:nvCxnSpPr>
        <p:spPr>
          <a:xfrm flipH="1" rot="10800000">
            <a:off x="6339183" y="3260007"/>
            <a:ext cx="117815" cy="19143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70" name="Google Shape;670;p26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1" name="Google Shape;671;p26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2" name="Google Shape;672;p26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3" name="Google Shape;673;p26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4" name="Google Shape;674;p26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5" name="Google Shape;675;p26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6" name="Google Shape;676;p26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7" name="Google Shape;677;p26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8" name="Google Shape;678;p26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9" name="Google Shape;679;p26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7b.</a:t>
            </a:r>
            <a:endParaRPr/>
          </a:p>
        </p:txBody>
      </p:sp>
      <p:sp>
        <p:nvSpPr>
          <p:cNvPr id="680" name="Google Shape;680;p26"/>
          <p:cNvSpPr txBox="1"/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 Keress ismétlődő szakaszokat a kódsorban, és rövidítsd le a kódot! A rövidített kódot írd le a következő sorba!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5" name="Google Shape;685;p27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686" name="Google Shape;686;p27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7" name="Google Shape;687;p27"/>
          <p:cNvCxnSpPr/>
          <p:nvPr/>
        </p:nvCxnSpPr>
        <p:spPr>
          <a:xfrm>
            <a:off x="6898953" y="2454059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8" name="Google Shape;688;p27"/>
          <p:cNvCxnSpPr/>
          <p:nvPr/>
        </p:nvCxnSpPr>
        <p:spPr>
          <a:xfrm>
            <a:off x="6725013" y="3463431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9" name="Google Shape;689;p27"/>
          <p:cNvCxnSpPr/>
          <p:nvPr/>
        </p:nvCxnSpPr>
        <p:spPr>
          <a:xfrm>
            <a:off x="6333926" y="3460072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0" name="Google Shape;690;p27"/>
          <p:cNvCxnSpPr/>
          <p:nvPr/>
        </p:nvCxnSpPr>
        <p:spPr>
          <a:xfrm>
            <a:off x="6720753" y="414272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1" name="Google Shape;691;p27"/>
          <p:cNvCxnSpPr/>
          <p:nvPr/>
        </p:nvCxnSpPr>
        <p:spPr>
          <a:xfrm flipH="1" rot="10800000">
            <a:off x="6932047" y="3791121"/>
            <a:ext cx="1920877" cy="570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2" name="Google Shape;692;p27"/>
          <p:cNvCxnSpPr/>
          <p:nvPr/>
        </p:nvCxnSpPr>
        <p:spPr>
          <a:xfrm rot="-3600000">
            <a:off x="7016479" y="3957372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3" name="Google Shape;693;p27"/>
          <p:cNvCxnSpPr/>
          <p:nvPr/>
        </p:nvCxnSpPr>
        <p:spPr>
          <a:xfrm rot="-3600000">
            <a:off x="6620109" y="261894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4" name="Google Shape;694;p27"/>
          <p:cNvCxnSpPr/>
          <p:nvPr/>
        </p:nvCxnSpPr>
        <p:spPr>
          <a:xfrm rot="-3600000">
            <a:off x="8756616" y="3624309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5" name="Google Shape;695;p27"/>
          <p:cNvCxnSpPr/>
          <p:nvPr/>
        </p:nvCxnSpPr>
        <p:spPr>
          <a:xfrm flipH="1" rot="10800000">
            <a:off x="6337833" y="2787990"/>
            <a:ext cx="377420" cy="6634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6" name="Google Shape;696;p27"/>
          <p:cNvCxnSpPr/>
          <p:nvPr/>
        </p:nvCxnSpPr>
        <p:spPr>
          <a:xfrm flipH="1" rot="10800000">
            <a:off x="6339183" y="3260007"/>
            <a:ext cx="117815" cy="19143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97" name="Google Shape;697;p27"/>
          <p:cNvCxnSpPr/>
          <p:nvPr/>
        </p:nvCxnSpPr>
        <p:spPr>
          <a:xfrm>
            <a:off x="7290947" y="2454059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8" name="Google Shape;698;p27"/>
          <p:cNvCxnSpPr/>
          <p:nvPr/>
        </p:nvCxnSpPr>
        <p:spPr>
          <a:xfrm rot="-3600000">
            <a:off x="7012103" y="261894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99" name="Google Shape;699;p27"/>
          <p:cNvCxnSpPr/>
          <p:nvPr/>
        </p:nvCxnSpPr>
        <p:spPr>
          <a:xfrm>
            <a:off x="7680560" y="2478318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0" name="Google Shape;700;p27"/>
          <p:cNvCxnSpPr/>
          <p:nvPr/>
        </p:nvCxnSpPr>
        <p:spPr>
          <a:xfrm rot="-3600000">
            <a:off x="7401716" y="264320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1" name="Google Shape;701;p27"/>
          <p:cNvCxnSpPr/>
          <p:nvPr/>
        </p:nvCxnSpPr>
        <p:spPr>
          <a:xfrm>
            <a:off x="8070152" y="2480248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2" name="Google Shape;702;p27"/>
          <p:cNvCxnSpPr/>
          <p:nvPr/>
        </p:nvCxnSpPr>
        <p:spPr>
          <a:xfrm rot="-3600000">
            <a:off x="7791308" y="264513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3" name="Google Shape;703;p27"/>
          <p:cNvCxnSpPr/>
          <p:nvPr/>
        </p:nvCxnSpPr>
        <p:spPr>
          <a:xfrm>
            <a:off x="8457813" y="2459404"/>
            <a:ext cx="587728" cy="100784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4" name="Google Shape;704;p27"/>
          <p:cNvCxnSpPr/>
          <p:nvPr/>
        </p:nvCxnSpPr>
        <p:spPr>
          <a:xfrm flipH="1" rot="10800000">
            <a:off x="8275278" y="2457475"/>
            <a:ext cx="192617" cy="333622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5" name="Google Shape;705;p27"/>
          <p:cNvCxnSpPr/>
          <p:nvPr/>
        </p:nvCxnSpPr>
        <p:spPr>
          <a:xfrm>
            <a:off x="7894914" y="413246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06" name="Google Shape;706;p27"/>
          <p:cNvCxnSpPr/>
          <p:nvPr/>
        </p:nvCxnSpPr>
        <p:spPr>
          <a:xfrm rot="-3600000">
            <a:off x="8190640" y="3947105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07" name="Google Shape;707;p27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08" name="Google Shape;708;p27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09" name="Google Shape;709;p27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0" name="Google Shape;710;p27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1" name="Google Shape;711;p27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2" name="Google Shape;712;p27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3" name="Google Shape;713;p27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4" name="Google Shape;714;p27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5" name="Google Shape;715;p27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6" name="Google Shape;716;p27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Kódold a rajzot! 7c.</a:t>
            </a:r>
            <a:endParaRPr/>
          </a:p>
        </p:txBody>
      </p:sp>
      <p:sp>
        <p:nvSpPr>
          <p:cNvPr id="717" name="Google Shape;717;p27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Titkosítsd kódolással a jobb oldalon látható rajzot!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kódok a rajzolás lépéseit mutassák az alábbi nyilak segtségével! A kódolást a rajz fekete nyíllal jelölt pontján és a nyíl irányában kezdd, és nyilakkal jelöld az ábra alatti sorokban, hogy előre vagy hátra kell húzni vonalat a következő rácspontig, vagy el kell fordulni jobbra vagy balra a következő rácsvonalig! Ha tudod, rövidítsd a kódot!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1" name="Shape 7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2" name="Google Shape;722;p28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 🡽🡹🡼🡹 🡽🡹🡼🡹 🡽🡹🡼🡹 🡽🡹🡼🡹 🡹🡽🡽🡽🡹🡽🡹🡽🡼🡹🡽🡹🡻🡼🡻🡽</a:t>
                      </a:r>
                      <a:endParaRPr sz="16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🡹🡹🡹🡼🡹🡽🡹🡻🡼🡻🡽🡹🡽🡹🡼🡹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723" name="Google Shape;723;p28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24" name="Google Shape;724;p28"/>
          <p:cNvCxnSpPr/>
          <p:nvPr/>
        </p:nvCxnSpPr>
        <p:spPr>
          <a:xfrm>
            <a:off x="6898953" y="2454059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5" name="Google Shape;725;p28"/>
          <p:cNvCxnSpPr/>
          <p:nvPr/>
        </p:nvCxnSpPr>
        <p:spPr>
          <a:xfrm>
            <a:off x="6725013" y="3463431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6" name="Google Shape;726;p28"/>
          <p:cNvCxnSpPr/>
          <p:nvPr/>
        </p:nvCxnSpPr>
        <p:spPr>
          <a:xfrm>
            <a:off x="6333926" y="3460072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7" name="Google Shape;727;p28"/>
          <p:cNvCxnSpPr/>
          <p:nvPr/>
        </p:nvCxnSpPr>
        <p:spPr>
          <a:xfrm>
            <a:off x="6720753" y="414272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8" name="Google Shape;728;p28"/>
          <p:cNvCxnSpPr/>
          <p:nvPr/>
        </p:nvCxnSpPr>
        <p:spPr>
          <a:xfrm flipH="1" rot="10800000">
            <a:off x="6932047" y="3791121"/>
            <a:ext cx="1920877" cy="5708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9" name="Google Shape;729;p28"/>
          <p:cNvCxnSpPr/>
          <p:nvPr/>
        </p:nvCxnSpPr>
        <p:spPr>
          <a:xfrm rot="-3600000">
            <a:off x="7016479" y="3957372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0" name="Google Shape;730;p28"/>
          <p:cNvCxnSpPr/>
          <p:nvPr/>
        </p:nvCxnSpPr>
        <p:spPr>
          <a:xfrm rot="-3600000">
            <a:off x="6620109" y="261894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1" name="Google Shape;731;p28"/>
          <p:cNvCxnSpPr/>
          <p:nvPr/>
        </p:nvCxnSpPr>
        <p:spPr>
          <a:xfrm rot="-3600000">
            <a:off x="8756616" y="3624309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2" name="Google Shape;732;p28"/>
          <p:cNvCxnSpPr/>
          <p:nvPr/>
        </p:nvCxnSpPr>
        <p:spPr>
          <a:xfrm flipH="1" rot="10800000">
            <a:off x="6337833" y="2787990"/>
            <a:ext cx="377420" cy="66345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3" name="Google Shape;733;p28"/>
          <p:cNvCxnSpPr/>
          <p:nvPr/>
        </p:nvCxnSpPr>
        <p:spPr>
          <a:xfrm flipH="1" rot="10800000">
            <a:off x="6339183" y="3260007"/>
            <a:ext cx="117815" cy="19143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734" name="Google Shape;734;p28"/>
          <p:cNvCxnSpPr/>
          <p:nvPr/>
        </p:nvCxnSpPr>
        <p:spPr>
          <a:xfrm>
            <a:off x="7290947" y="2454059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5" name="Google Shape;735;p28"/>
          <p:cNvCxnSpPr/>
          <p:nvPr/>
        </p:nvCxnSpPr>
        <p:spPr>
          <a:xfrm rot="-3600000">
            <a:off x="7012103" y="261894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6" name="Google Shape;736;p28"/>
          <p:cNvCxnSpPr/>
          <p:nvPr/>
        </p:nvCxnSpPr>
        <p:spPr>
          <a:xfrm>
            <a:off x="7680560" y="2478318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7" name="Google Shape;737;p28"/>
          <p:cNvCxnSpPr/>
          <p:nvPr/>
        </p:nvCxnSpPr>
        <p:spPr>
          <a:xfrm rot="-3600000">
            <a:off x="7401716" y="264320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8" name="Google Shape;738;p28"/>
          <p:cNvCxnSpPr/>
          <p:nvPr/>
        </p:nvCxnSpPr>
        <p:spPr>
          <a:xfrm>
            <a:off x="8070152" y="2480248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39" name="Google Shape;739;p28"/>
          <p:cNvCxnSpPr/>
          <p:nvPr/>
        </p:nvCxnSpPr>
        <p:spPr>
          <a:xfrm rot="-3600000">
            <a:off x="7791308" y="264513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0" name="Google Shape;740;p28"/>
          <p:cNvCxnSpPr/>
          <p:nvPr/>
        </p:nvCxnSpPr>
        <p:spPr>
          <a:xfrm>
            <a:off x="8457813" y="2459404"/>
            <a:ext cx="587728" cy="100784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1" name="Google Shape;741;p28"/>
          <p:cNvCxnSpPr/>
          <p:nvPr/>
        </p:nvCxnSpPr>
        <p:spPr>
          <a:xfrm flipH="1" rot="10800000">
            <a:off x="8275278" y="2457475"/>
            <a:ext cx="192617" cy="333622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2" name="Google Shape;742;p28"/>
          <p:cNvCxnSpPr/>
          <p:nvPr/>
        </p:nvCxnSpPr>
        <p:spPr>
          <a:xfrm>
            <a:off x="7894914" y="413246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3" name="Google Shape;743;p28"/>
          <p:cNvCxnSpPr/>
          <p:nvPr/>
        </p:nvCxnSpPr>
        <p:spPr>
          <a:xfrm rot="-3600000">
            <a:off x="8190640" y="3947105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4" name="Google Shape;744;p28"/>
          <p:cNvSpPr/>
          <p:nvPr/>
        </p:nvSpPr>
        <p:spPr>
          <a:xfrm>
            <a:off x="6858838" y="3067989"/>
            <a:ext cx="100394" cy="100394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45" name="Google Shape;745;p28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46" name="Google Shape;746;p28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47" name="Google Shape;747;p28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48" name="Google Shape;748;p28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49" name="Google Shape;749;p28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0" name="Google Shape;750;p28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1" name="Google Shape;751;p28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2" name="Google Shape;752;p28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3" name="Google Shape;753;p28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8E02"/>
              </a:buClr>
              <a:buSzPts val="2400"/>
              <a:buFont typeface="Trebuchet MS"/>
              <a:buNone/>
            </a:pPr>
            <a:r>
              <a:rPr lang="hu-HU">
                <a:solidFill>
                  <a:srgbClr val="DC8E02"/>
                </a:solidFill>
              </a:rPr>
              <a:t>Kódolt rajzok – Kódold a rajzot 7. megoldás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Kódold a rajzot! 1c.</a:t>
            </a:r>
            <a:endParaRPr/>
          </a:p>
        </p:txBody>
      </p:sp>
      <p:graphicFrame>
        <p:nvGraphicFramePr>
          <p:cNvPr id="120" name="Google Shape;120;p3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121" name="Google Shape;121;p3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3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4" name="Google Shape;124;p3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5" name="Google Shape;125;p3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6" name="Google Shape;126;p3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30" name="Google Shape;130;p3"/>
          <p:cNvCxnSpPr/>
          <p:nvPr/>
        </p:nvCxnSpPr>
        <p:spPr>
          <a:xfrm>
            <a:off x="7722304" y="1777042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3"/>
          <p:cNvCxnSpPr/>
          <p:nvPr/>
        </p:nvCxnSpPr>
        <p:spPr>
          <a:xfrm>
            <a:off x="7130036" y="210873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2" name="Google Shape;132;p3"/>
          <p:cNvCxnSpPr/>
          <p:nvPr/>
        </p:nvCxnSpPr>
        <p:spPr>
          <a:xfrm>
            <a:off x="7515270" y="2787990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3" name="Google Shape;133;p3"/>
          <p:cNvCxnSpPr/>
          <p:nvPr/>
        </p:nvCxnSpPr>
        <p:spPr>
          <a:xfrm>
            <a:off x="8130621" y="2451878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4" name="Google Shape;134;p3"/>
          <p:cNvCxnSpPr/>
          <p:nvPr/>
        </p:nvCxnSpPr>
        <p:spPr>
          <a:xfrm>
            <a:off x="7130036" y="2108736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5" name="Google Shape;135;p3"/>
          <p:cNvCxnSpPr/>
          <p:nvPr/>
        </p:nvCxnSpPr>
        <p:spPr>
          <a:xfrm>
            <a:off x="7929338" y="278799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6" name="Google Shape;136;p3"/>
          <p:cNvCxnSpPr/>
          <p:nvPr/>
        </p:nvCxnSpPr>
        <p:spPr>
          <a:xfrm>
            <a:off x="7929338" y="214521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7" name="Google Shape;137;p3"/>
          <p:cNvCxnSpPr/>
          <p:nvPr/>
        </p:nvCxnSpPr>
        <p:spPr>
          <a:xfrm>
            <a:off x="7130036" y="278799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8" name="Google Shape;138;p3"/>
          <p:cNvCxnSpPr/>
          <p:nvPr/>
        </p:nvCxnSpPr>
        <p:spPr>
          <a:xfrm rot="-3600000">
            <a:off x="7048144" y="262431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9" name="Google Shape;139;p3"/>
          <p:cNvCxnSpPr/>
          <p:nvPr/>
        </p:nvCxnSpPr>
        <p:spPr>
          <a:xfrm rot="-3600000">
            <a:off x="7443460" y="194192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0" name="Google Shape;140;p3"/>
          <p:cNvCxnSpPr/>
          <p:nvPr/>
        </p:nvCxnSpPr>
        <p:spPr>
          <a:xfrm rot="-3600000">
            <a:off x="8025782" y="228936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1" name="Google Shape;141;p3"/>
          <p:cNvCxnSpPr/>
          <p:nvPr/>
        </p:nvCxnSpPr>
        <p:spPr>
          <a:xfrm rot="-3600000">
            <a:off x="7636078" y="296187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2" name="Google Shape;142;p3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Titkosítsd kódolással a jobb oldalon látható rajzot!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kódok a rajzolás lépéseit mutassák az alábbi nyilak segtségével! A kódolást a rajz fekete nyíllal jelölt pontján és a nyíl irányában kezdd, és nyilakkal jelöld az ábra alatti sorokban, hogy előre vagy hátra kell húzni vonalat a következő rácspontig, vagy el kell fordulni jobbra vagy balra a következő rácsvonalig! Ha tudod, rövidítsd a kódot!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43" name="Google Shape;143;p3"/>
          <p:cNvCxnSpPr/>
          <p:nvPr/>
        </p:nvCxnSpPr>
        <p:spPr>
          <a:xfrm flipH="1" rot="10800000">
            <a:off x="7142936" y="2583230"/>
            <a:ext cx="117815" cy="19143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8E02"/>
              </a:buClr>
              <a:buSzPts val="2400"/>
              <a:buFont typeface="Trebuchet MS"/>
              <a:buNone/>
            </a:pPr>
            <a:r>
              <a:rPr lang="hu-HU">
                <a:solidFill>
                  <a:srgbClr val="DC8E02"/>
                </a:solidFill>
              </a:rPr>
              <a:t>Kódolt rajzok – Kódold a rajzot 1. megoldás</a:t>
            </a:r>
            <a:endParaRPr>
              <a:solidFill>
                <a:srgbClr val="DC8E02"/>
              </a:solidFill>
            </a:endParaRPr>
          </a:p>
        </p:txBody>
      </p:sp>
      <p:graphicFrame>
        <p:nvGraphicFramePr>
          <p:cNvPr id="149" name="Google Shape;149;p4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🡹🡼🡹🡽🡽 🡹🡼🡹🡽🡽 🡹🡼🡹🡽🡽 🡹🡼🡹🡽🡽 🡹🡼🡹🡽🡽 🡹🡼🡹🡽🡽</a:t>
                      </a:r>
                      <a:endParaRPr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b="1" lang="hu-HU" sz="1600"/>
                        <a:t>Rövidítve:   6*(</a:t>
                      </a:r>
                      <a:r>
                        <a:rPr b="0" lang="hu-HU" sz="1600">
                          <a:solidFill>
                            <a:schemeClr val="dk1"/>
                          </a:solidFill>
                        </a:rPr>
                        <a:t>🡹🡼🡹🡽🡽</a:t>
                      </a:r>
                      <a:r>
                        <a:rPr b="1" lang="hu-HU" sz="1600">
                          <a:solidFill>
                            <a:schemeClr val="dk1"/>
                          </a:solidFill>
                        </a:rPr>
                        <a:t>)</a:t>
                      </a:r>
                      <a:endParaRPr b="1" sz="16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150" name="Google Shape;150;p4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4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2" name="Google Shape;152;p4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3" name="Google Shape;153;p4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4" name="Google Shape;154;p4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5" name="Google Shape;155;p4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6" name="Google Shape;156;p4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7" name="Google Shape;157;p4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8" name="Google Shape;158;p4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59" name="Google Shape;159;p4"/>
          <p:cNvCxnSpPr/>
          <p:nvPr/>
        </p:nvCxnSpPr>
        <p:spPr>
          <a:xfrm>
            <a:off x="7722304" y="1777042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0" name="Google Shape;160;p4"/>
          <p:cNvCxnSpPr/>
          <p:nvPr/>
        </p:nvCxnSpPr>
        <p:spPr>
          <a:xfrm>
            <a:off x="7130036" y="210873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1" name="Google Shape;161;p4"/>
          <p:cNvCxnSpPr/>
          <p:nvPr/>
        </p:nvCxnSpPr>
        <p:spPr>
          <a:xfrm>
            <a:off x="7515270" y="2787990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2" name="Google Shape;162;p4"/>
          <p:cNvCxnSpPr/>
          <p:nvPr/>
        </p:nvCxnSpPr>
        <p:spPr>
          <a:xfrm>
            <a:off x="8130621" y="2451878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3" name="Google Shape;163;p4"/>
          <p:cNvCxnSpPr/>
          <p:nvPr/>
        </p:nvCxnSpPr>
        <p:spPr>
          <a:xfrm>
            <a:off x="7130036" y="2108736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4" name="Google Shape;164;p4"/>
          <p:cNvCxnSpPr/>
          <p:nvPr/>
        </p:nvCxnSpPr>
        <p:spPr>
          <a:xfrm>
            <a:off x="7929338" y="278799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5" name="Google Shape;165;p4"/>
          <p:cNvCxnSpPr/>
          <p:nvPr/>
        </p:nvCxnSpPr>
        <p:spPr>
          <a:xfrm>
            <a:off x="7929338" y="214521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6" name="Google Shape;166;p4"/>
          <p:cNvCxnSpPr/>
          <p:nvPr/>
        </p:nvCxnSpPr>
        <p:spPr>
          <a:xfrm>
            <a:off x="7130036" y="2787990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7" name="Google Shape;167;p4"/>
          <p:cNvCxnSpPr/>
          <p:nvPr/>
        </p:nvCxnSpPr>
        <p:spPr>
          <a:xfrm rot="-3600000">
            <a:off x="7048144" y="2624313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8" name="Google Shape;168;p4"/>
          <p:cNvCxnSpPr/>
          <p:nvPr/>
        </p:nvCxnSpPr>
        <p:spPr>
          <a:xfrm rot="-3600000">
            <a:off x="7443460" y="194192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69" name="Google Shape;169;p4"/>
          <p:cNvCxnSpPr/>
          <p:nvPr/>
        </p:nvCxnSpPr>
        <p:spPr>
          <a:xfrm rot="-3600000">
            <a:off x="8025782" y="2289361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0" name="Google Shape;170;p4"/>
          <p:cNvCxnSpPr/>
          <p:nvPr/>
        </p:nvCxnSpPr>
        <p:spPr>
          <a:xfrm rot="-3600000">
            <a:off x="7636078" y="2961878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1" name="Google Shape;171;p4"/>
          <p:cNvCxnSpPr/>
          <p:nvPr/>
        </p:nvCxnSpPr>
        <p:spPr>
          <a:xfrm flipH="1" rot="10800000">
            <a:off x="7142936" y="2583230"/>
            <a:ext cx="117815" cy="191439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2a.</a:t>
            </a:r>
            <a:endParaRPr/>
          </a:p>
        </p:txBody>
      </p:sp>
      <p:graphicFrame>
        <p:nvGraphicFramePr>
          <p:cNvPr id="177" name="Google Shape;177;p5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🡹🡹🡽🡹🡹🡹🡽🡹🡹🡹🡹🡼🡼🡹🡼🡹🡽🡹🡼🡹🡼🡼🡹🡹🡹🡹🡽🡹🡹🡹🡽🡹🡹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178" name="Google Shape;178;p5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68469"/>
            <a:ext cx="3082488" cy="3353406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5"/>
          <p:cNvSpPr/>
          <p:nvPr/>
        </p:nvSpPr>
        <p:spPr>
          <a:xfrm>
            <a:off x="7275393" y="2451482"/>
            <a:ext cx="78720" cy="7872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rgbClr val="9C121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80" name="Google Shape;180;p5"/>
          <p:cNvCxnSpPr/>
          <p:nvPr/>
        </p:nvCxnSpPr>
        <p:spPr>
          <a:xfrm flipH="1" rot="10800000">
            <a:off x="6729416" y="2681017"/>
            <a:ext cx="71524" cy="157075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81" name="Google Shape;181;p5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2" name="Google Shape;182;p5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3" name="Google Shape;183;p5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4" name="Google Shape;184;p5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5" name="Google Shape;185;p5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6" name="Google Shape;186;p5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7" name="Google Shape;187;p5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8" name="Google Shape;188;p5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9" name="Google Shape;189;p5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2b.</a:t>
            </a:r>
            <a:endParaRPr/>
          </a:p>
        </p:txBody>
      </p:sp>
      <p:graphicFrame>
        <p:nvGraphicFramePr>
          <p:cNvPr id="195" name="Google Shape;195;p6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🡹🡹🡽🡹🡹🡹🡽🡹🡹🡹🡹🡼🡼🡹🡼🡹🡽🡹🡼🡹🡼🡼🡹🡹🡹🡹🡽🡹🡹🡹🡽🡹🡹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196" name="Google Shape;196;p6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68469"/>
            <a:ext cx="3082488" cy="3353406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6"/>
          <p:cNvSpPr/>
          <p:nvPr/>
        </p:nvSpPr>
        <p:spPr>
          <a:xfrm>
            <a:off x="7275393" y="2451482"/>
            <a:ext cx="78720" cy="7872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rgbClr val="9C121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198" name="Google Shape;198;p6"/>
          <p:cNvCxnSpPr/>
          <p:nvPr/>
        </p:nvCxnSpPr>
        <p:spPr>
          <a:xfrm flipH="1" rot="10800000">
            <a:off x="6729416" y="2681017"/>
            <a:ext cx="71524" cy="157075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99" name="Google Shape;199;p6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0" name="Google Shape;200;p6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1" name="Google Shape;201;p6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2" name="Google Shape;202;p6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3" name="Google Shape;203;p6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4" name="Google Shape;204;p6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5" name="Google Shape;205;p6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6" name="Google Shape;206;p6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7" name="Google Shape;207;p6"/>
          <p:cNvSpPr txBox="1"/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 Keress ismétlődő szakaszokat a kódsorban, és rövidítsd le a kódot! A rövidített kódot írd le a következő sorba!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7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Kódold a rajzot! 2c.</a:t>
            </a:r>
            <a:endParaRPr/>
          </a:p>
        </p:txBody>
      </p:sp>
      <p:graphicFrame>
        <p:nvGraphicFramePr>
          <p:cNvPr id="213" name="Google Shape;213;p7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214" name="Google Shape;214;p7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68469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5" name="Google Shape;215;p7"/>
          <p:cNvCxnSpPr/>
          <p:nvPr/>
        </p:nvCxnSpPr>
        <p:spPr>
          <a:xfrm>
            <a:off x="8283221" y="2199090"/>
            <a:ext cx="764475" cy="13253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6" name="Google Shape;216;p7"/>
          <p:cNvCxnSpPr/>
          <p:nvPr/>
        </p:nvCxnSpPr>
        <p:spPr>
          <a:xfrm>
            <a:off x="9025092" y="2842439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7" name="Google Shape;217;p7"/>
          <p:cNvCxnSpPr/>
          <p:nvPr/>
        </p:nvCxnSpPr>
        <p:spPr>
          <a:xfrm>
            <a:off x="9017929" y="216016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8" name="Google Shape;218;p7"/>
          <p:cNvCxnSpPr/>
          <p:nvPr/>
        </p:nvCxnSpPr>
        <p:spPr>
          <a:xfrm>
            <a:off x="6729416" y="2852973"/>
            <a:ext cx="386043" cy="671453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9" name="Google Shape;219;p7"/>
          <p:cNvCxnSpPr/>
          <p:nvPr/>
        </p:nvCxnSpPr>
        <p:spPr>
          <a:xfrm>
            <a:off x="7088566" y="2195594"/>
            <a:ext cx="1187491" cy="866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0" name="Google Shape;220;p7"/>
          <p:cNvCxnSpPr/>
          <p:nvPr/>
        </p:nvCxnSpPr>
        <p:spPr>
          <a:xfrm rot="-3600000">
            <a:off x="8936038" y="2681017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1" name="Google Shape;221;p7"/>
          <p:cNvCxnSpPr/>
          <p:nvPr/>
        </p:nvCxnSpPr>
        <p:spPr>
          <a:xfrm rot="-3600000">
            <a:off x="8944590" y="335268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2" name="Google Shape;222;p7"/>
          <p:cNvCxnSpPr/>
          <p:nvPr/>
        </p:nvCxnSpPr>
        <p:spPr>
          <a:xfrm flipH="1" rot="10800000">
            <a:off x="6720096" y="2204260"/>
            <a:ext cx="368470" cy="633832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3" name="Google Shape;223;p7"/>
          <p:cNvCxnSpPr/>
          <p:nvPr/>
        </p:nvCxnSpPr>
        <p:spPr>
          <a:xfrm flipH="1" rot="10800000">
            <a:off x="8288915" y="2195594"/>
            <a:ext cx="746289" cy="13123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24" name="Google Shape;224;p7"/>
          <p:cNvCxnSpPr/>
          <p:nvPr/>
        </p:nvCxnSpPr>
        <p:spPr>
          <a:xfrm>
            <a:off x="7108655" y="3511827"/>
            <a:ext cx="1187491" cy="866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25" name="Google Shape;225;p7"/>
          <p:cNvSpPr/>
          <p:nvPr/>
        </p:nvSpPr>
        <p:spPr>
          <a:xfrm>
            <a:off x="7275393" y="2451482"/>
            <a:ext cx="78720" cy="7872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rgbClr val="9C121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26" name="Google Shape;226;p7"/>
          <p:cNvCxnSpPr/>
          <p:nvPr/>
        </p:nvCxnSpPr>
        <p:spPr>
          <a:xfrm flipH="1" rot="10800000">
            <a:off x="6729416" y="2681017"/>
            <a:ext cx="71524" cy="157075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27" name="Google Shape;227;p7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8" name="Google Shape;228;p7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9" name="Google Shape;229;p7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0" name="Google Shape;230;p7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1" name="Google Shape;231;p7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2" name="Google Shape;232;p7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3" name="Google Shape;233;p7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4" name="Google Shape;234;p7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35" name="Google Shape;235;p7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Titkosítsd kódolással a jobb oldalon látható rajzot!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kódok a rajzolás lépéseit mutassák az alábbi nyilak segtségével! A kódolást a rajz fekete nyíllal jelölt pontján és a nyíl irányában kezdd, és nyilakkal jelöld az ábra alatti sorokban, hogy előre vagy hátra kell húzni vonalat a következő rácspontig, vagy el kell fordulni jobbra vagy balra a következő rácsvonalig! Ha tudod, rövidítsd a kódot!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8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C8E02"/>
              </a:buClr>
              <a:buSzPts val="2400"/>
              <a:buFont typeface="Trebuchet MS"/>
              <a:buNone/>
            </a:pPr>
            <a:r>
              <a:rPr lang="hu-HU">
                <a:solidFill>
                  <a:srgbClr val="DC8E02"/>
                </a:solidFill>
              </a:rPr>
              <a:t>Kódolt rajzok – Kódold a rajzot 2. megoldás</a:t>
            </a:r>
            <a:endParaRPr/>
          </a:p>
        </p:txBody>
      </p:sp>
      <p:graphicFrame>
        <p:nvGraphicFramePr>
          <p:cNvPr id="241" name="Google Shape;241;p8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🡹🡹🡽🡹🡹🡹🡽🡹🡹🡹🡹🡼🡼🡹🡼🡹🡽🡹🡼🡹🡼🡼🡹🡹🡹🡹🡽🡹🡹🡹🡽🡹🡹</a:t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Helvetica Neue"/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242" name="Google Shape;242;p8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68469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3" name="Google Shape;243;p8"/>
          <p:cNvCxnSpPr/>
          <p:nvPr/>
        </p:nvCxnSpPr>
        <p:spPr>
          <a:xfrm>
            <a:off x="8283221" y="2199090"/>
            <a:ext cx="764475" cy="13253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4" name="Google Shape;244;p8"/>
          <p:cNvCxnSpPr/>
          <p:nvPr/>
        </p:nvCxnSpPr>
        <p:spPr>
          <a:xfrm>
            <a:off x="9025092" y="2842439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5" name="Google Shape;245;p8"/>
          <p:cNvCxnSpPr/>
          <p:nvPr/>
        </p:nvCxnSpPr>
        <p:spPr>
          <a:xfrm>
            <a:off x="9017929" y="2160166"/>
            <a:ext cx="207034" cy="37003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6" name="Google Shape;246;p8"/>
          <p:cNvCxnSpPr/>
          <p:nvPr/>
        </p:nvCxnSpPr>
        <p:spPr>
          <a:xfrm>
            <a:off x="6729416" y="2852973"/>
            <a:ext cx="386043" cy="671453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7" name="Google Shape;247;p8"/>
          <p:cNvCxnSpPr/>
          <p:nvPr/>
        </p:nvCxnSpPr>
        <p:spPr>
          <a:xfrm>
            <a:off x="7088566" y="2195594"/>
            <a:ext cx="1187491" cy="866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8" name="Google Shape;248;p8"/>
          <p:cNvCxnSpPr/>
          <p:nvPr/>
        </p:nvCxnSpPr>
        <p:spPr>
          <a:xfrm rot="-3600000">
            <a:off x="8936038" y="2681017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49" name="Google Shape;249;p8"/>
          <p:cNvCxnSpPr/>
          <p:nvPr/>
        </p:nvCxnSpPr>
        <p:spPr>
          <a:xfrm rot="-3600000">
            <a:off x="8944590" y="3352684"/>
            <a:ext cx="385234" cy="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0" name="Google Shape;250;p8"/>
          <p:cNvCxnSpPr/>
          <p:nvPr/>
        </p:nvCxnSpPr>
        <p:spPr>
          <a:xfrm flipH="1" rot="10800000">
            <a:off x="6720096" y="2204260"/>
            <a:ext cx="368470" cy="633832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1" name="Google Shape;251;p8"/>
          <p:cNvCxnSpPr/>
          <p:nvPr/>
        </p:nvCxnSpPr>
        <p:spPr>
          <a:xfrm flipH="1" rot="10800000">
            <a:off x="8288915" y="2195594"/>
            <a:ext cx="746289" cy="13123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2" name="Google Shape;252;p8"/>
          <p:cNvCxnSpPr/>
          <p:nvPr/>
        </p:nvCxnSpPr>
        <p:spPr>
          <a:xfrm>
            <a:off x="7108655" y="3511827"/>
            <a:ext cx="1187491" cy="8666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53" name="Google Shape;253;p8"/>
          <p:cNvSpPr/>
          <p:nvPr/>
        </p:nvSpPr>
        <p:spPr>
          <a:xfrm>
            <a:off x="7275393" y="2451482"/>
            <a:ext cx="78720" cy="78720"/>
          </a:xfrm>
          <a:prstGeom prst="ellipse">
            <a:avLst/>
          </a:prstGeom>
          <a:solidFill>
            <a:schemeClr val="dk1"/>
          </a:solidFill>
          <a:ln cap="flat" cmpd="sng" w="12700">
            <a:solidFill>
              <a:srgbClr val="9C121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cxnSp>
        <p:nvCxnSpPr>
          <p:cNvPr id="254" name="Google Shape;254;p8"/>
          <p:cNvCxnSpPr/>
          <p:nvPr/>
        </p:nvCxnSpPr>
        <p:spPr>
          <a:xfrm flipH="1" rot="10800000">
            <a:off x="6729416" y="2681017"/>
            <a:ext cx="71524" cy="157075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55" name="Google Shape;255;p8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6" name="Google Shape;256;p8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7" name="Google Shape;257;p8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8" name="Google Shape;258;p8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9" name="Google Shape;259;p8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0" name="Google Shape;260;p8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1" name="Google Shape;261;p8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2" name="Google Shape;262;p8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9"/>
          <p:cNvSpPr txBox="1"/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</a:pPr>
            <a:r>
              <a:rPr lang="hu-HU"/>
              <a:t>Kódolt rajzok 3a.</a:t>
            </a:r>
            <a:endParaRPr/>
          </a:p>
        </p:txBody>
      </p:sp>
      <p:graphicFrame>
        <p:nvGraphicFramePr>
          <p:cNvPr id="268" name="Google Shape;268;p9"/>
          <p:cNvGraphicFramePr/>
          <p:nvPr/>
        </p:nvGraphicFramePr>
        <p:xfrm>
          <a:off x="681037" y="476059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{647DD985-DB2C-4110-AE5C-62E8F0752DA1}</a:tableStyleId>
              </a:tblPr>
              <a:tblGrid>
                <a:gridCol w="85439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🡹🡹🡹🡼🡼🡹🡽🡽 🡹🡹🡹🡼🡼🡹🡽🡽 🡹🡹🡹🡼🡼🡹🡹🡹🡹🡹🡼🡼</a:t>
                      </a:r>
                      <a:endParaRPr sz="16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Helvetica Neue"/>
                        <a:buNone/>
                      </a:pPr>
                      <a:r>
                        <a:rPr lang="hu-HU" sz="1600">
                          <a:solidFill>
                            <a:schemeClr val="dk1"/>
                          </a:solidFill>
                        </a:rPr>
                        <a:t>🡹🡹🡹🡽🡽🡹🡼🡼 🡹🡹🡹🡽🡽🡹🡼🡼 🡹🡹🡹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>
                    <a:lnT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6F5F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pic>
        <p:nvPicPr>
          <p:cNvPr id="269" name="Google Shape;269;p9"/>
          <p:cNvPicPr preferRelativeResize="0"/>
          <p:nvPr/>
        </p:nvPicPr>
        <p:blipFill rotWithShape="1">
          <a:blip r:embed="rId3">
            <a:alphaModFix/>
          </a:blip>
          <a:srcRect b="33464" l="0" r="38839" t="0"/>
          <a:stretch/>
        </p:blipFill>
        <p:spPr>
          <a:xfrm>
            <a:off x="6142474" y="1111287"/>
            <a:ext cx="3082488" cy="33534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0" name="Google Shape;270;p9"/>
          <p:cNvCxnSpPr/>
          <p:nvPr/>
        </p:nvCxnSpPr>
        <p:spPr>
          <a:xfrm flipH="1">
            <a:off x="7573590" y="1111287"/>
            <a:ext cx="110128" cy="19281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1" name="Google Shape;271;p9"/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🡽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2" name="Google Shape;272;p9"/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🡼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3" name="Google Shape;273;p9"/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🡹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4" name="Google Shape;274;p9"/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🡻</a:t>
            </a:r>
            <a:endParaRPr sz="180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5" name="Google Shape;275;p9"/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jobbra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6" name="Google Shape;276;p9"/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Fordulj balra a következő rácsvonalig!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7" name="Google Shape;277;p9"/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előre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8" name="Google Shape;278;p9"/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hu-HU" sz="14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Húzz vonalat hátra a következő rácspontig!</a:t>
            </a:r>
            <a:endParaRPr b="1" sz="14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9" name="Google Shape;279;p9"/>
          <p:cNvSpPr txBox="1"/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noFill/>
          <a:ln cap="flat" cmpd="sng" w="9525">
            <a:solidFill>
              <a:srgbClr val="2C68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lenti kódsor egy rajzot rejt.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rPr lang="hu-HU" sz="120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kijelölt ponttól a fekete nyíl irányában indulva rajzold meg a kódsor mögé rejtett ábrát! Rajzolás közben csak a rácsvonalak mentén haladhatsz, 1 🡹 vagy 🡻 nyíl 1 lépést jelent, 1 🡽 vagy 🡼 nyíl pedig azt jelenti, hogy jobbra vagy balra fordulj el a következő rácsvonalig, és ott folytasd a rajzolást!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accent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éma">
  <a:themeElements>
    <a:clrScheme name="2. egyéni sé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71921"/>
      </a:accent1>
      <a:accent2>
        <a:srgbClr val="00AEEF"/>
      </a:accent2>
      <a:accent3>
        <a:srgbClr val="006DB1"/>
      </a:accent3>
      <a:accent4>
        <a:srgbClr val="FFC40D"/>
      </a:accent4>
      <a:accent5>
        <a:srgbClr val="6CAD3B"/>
      </a:accent5>
      <a:accent6>
        <a:srgbClr val="939598"/>
      </a:accent6>
      <a:hlink>
        <a:srgbClr val="00AEEF"/>
      </a:hlink>
      <a:folHlink>
        <a:srgbClr val="006DB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2023-05-16T14:11:30Z</dcterms:created>
  <dc:creator>Kügerl Johanna</dc:creator>
</cp:coreProperties>
</file>