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gr7g5GzCVf8c15bI2YR6h9NN9f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'#'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ffa92de19_0_34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1ffa92de19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520700d97_1_1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520700d97_1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4520700d97_1_10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ffa92de19_0_23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1ffa92de19_0_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384a25abd_0_3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4384a25abd_0_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14384a25abd_0_3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4520700d97_1_19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4520700d97_1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4520700d97_1_19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2ce302dbf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142ce302dbf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2ce302dbf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142ce302dbf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520700d97_1_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4520700d97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4520700d97_1_0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ffa92de19_0_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11ffa92de19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ffa92de19_0_14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11ffa92de19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3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3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37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37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7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7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37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37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37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37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7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37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7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7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7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37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7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7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7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7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37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37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37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37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37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7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37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37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7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7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37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37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7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7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37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7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37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7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37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8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8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3" name="Google Shape;163;p48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4" name="Google Shape;164;p4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9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0" name="Google Shape;170;p4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1" name="Google Shape;171;p4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0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0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7" name="Google Shape;177;p50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8" name="Google Shape;178;p5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1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1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4" name="Google Shape;184;p5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2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2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52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1" name="Google Shape;191;p5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194" name="Google Shape;194;p52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hu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2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hu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3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3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9" name="Google Shape;199;p5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4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5" name="Google Shape;205;p54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6" name="Google Shape;206;p54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54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8" name="Google Shape;208;p54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9" name="Google Shape;209;p54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0" name="Google Shape;210;p5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5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5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6" name="Google Shape;216;p55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7" name="Google Shape;217;p55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8" name="Google Shape;218;p55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9" name="Google Shape;219;p55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0" name="Google Shape;220;p55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1" name="Google Shape;221;p55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2" name="Google Shape;222;p55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3" name="Google Shape;223;p55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4" name="Google Shape;224;p5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6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0" name="Google Shape;230;p5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7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7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6" name="Google Shape;236;p5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4" name="Google Shape;124;p39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25" name="Google Shape;125;p3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41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2" name="Google Shape;132;p41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3" name="Google Shape;133;p4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4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7" name="Google Shape;147;p4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8" name="Google Shape;148;p4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4" name="Google Shape;154;p4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5" name="Google Shape;155;p4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6" name="Google Shape;156;p4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6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 l="0" t="0" r="0" b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3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3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3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3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3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3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3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3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" name="Google Shape;24;p3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5" name="Google Shape;25;p3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3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3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3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3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3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3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3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3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3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3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3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3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3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3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3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6"/>
          <p:cNvSpPr txBox="1"/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36"/>
          <p:cNvSpPr txBox="1"/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36"/>
          <p:cNvSpPr txBox="1"/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ffa92de19_0_34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hu"/>
              <a:t>Evaluation in a digital environment </a:t>
            </a:r>
            <a:endParaRPr/>
          </a:p>
        </p:txBody>
      </p:sp>
      <p:sp>
        <p:nvSpPr>
          <p:cNvPr id="244" name="Google Shape;244;g11ffa92de19_0_34"/>
          <p:cNvSpPr txBox="1"/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520700d97_1_1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Online interfaces VS. face-to-face school education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14520700d97_1_10"/>
          <p:cNvSpPr txBox="1"/>
          <p:nvPr>
            <p:ph type="body" idx="1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ctr" rtl="0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touchscreen spinning content- vs.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ctr" rtl="0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 dialogues, finger gestures vs.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ctr" rtl="0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more static content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ctr" rtl="0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complex stimuli, vs.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ctr" rtl="0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immediate feedback vs.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ctr" rtl="0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home, relaxed environment, comfort vs. cooperative and/or competitive atmosphere - 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ctr" rtl="0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virtual reality vs.</a:t>
            </a:r>
            <a:endParaRPr/>
          </a:p>
        </p:txBody>
      </p:sp>
      <p:sp>
        <p:nvSpPr>
          <p:cNvPr id="308" name="Google Shape;308;g14520700d97_1_10"/>
          <p:cNvSpPr txBox="1"/>
          <p:nvPr>
            <p:ph type="body" idx="2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slower visualisation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cognitive load (attention, memory, thinking)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cognitive load (attention, memory, thinking)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slower or no feedback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stone walls, stricter order, school -educational environment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 everyday reality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g14520700d97_1_10"/>
          <p:cNvPicPr preferRelativeResize="0"/>
          <p:nvPr/>
        </p:nvPicPr>
        <p:blipFill rotWithShape="1">
          <a:blip r:embed="rId3">
            <a:alphaModFix/>
          </a:blip>
          <a:srcRect l="-7890" t="0" r="7889" b="0"/>
          <a:stretch/>
        </p:blipFill>
        <p:spPr>
          <a:xfrm>
            <a:off x="-193350" y="5092049"/>
            <a:ext cx="2805702" cy="18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ffa92de19_0_2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Assessment, grading in crisis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 Since when?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07407"/>
              <a:buNone/>
            </a:pPr>
            <a:r>
              <a:t/>
            </a:r>
            <a:endParaRPr sz="1500"/>
          </a:p>
        </p:txBody>
      </p:sp>
      <p:sp>
        <p:nvSpPr>
          <p:cNvPr id="315" name="Google Shape;315;g11ffa92de19_0_23"/>
          <p:cNvSpPr txBox="1"/>
          <p:nvPr>
            <p:ph type="body" idx="1"/>
          </p:nvPr>
        </p:nvSpPr>
        <p:spPr>
          <a:xfrm>
            <a:off x="452398" y="23028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 fontScale="47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4385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343"/>
              <a:buNone/>
            </a:pPr>
            <a:r>
              <a:rPr lang="hu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hu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on </a:t>
            </a:r>
            <a:r>
              <a:rPr lang="hu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gamification by </a:t>
            </a:r>
            <a:r>
              <a:rPr lang="hu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Márta Barbarics, an </a:t>
            </a: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educator </a:t>
            </a:r>
            <a:r>
              <a:rPr lang="hu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her doctoral dissertation in education at ELTE: </a:t>
            </a:r>
            <a:endParaRPr sz="5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 1912- Dr. Gábor Kemény wrote an article and gave a lecture on "The Abolition of Classification" (October 5, 1912), the reactions to which can be read in the 1912 issue of The Child, issues 9-10 </a:t>
            </a:r>
            <a:endParaRPr/>
          </a:p>
          <a:p>
            <a:pPr marL="609585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awe-inspiring </a:t>
            </a:r>
            <a:endParaRPr/>
          </a:p>
          <a:p>
            <a:pPr marL="609585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unfair </a:t>
            </a:r>
            <a:endParaRPr/>
          </a:p>
          <a:p>
            <a:pPr marL="609584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does not measure real work performance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be abolished (1912!) </a:t>
            </a:r>
            <a:endParaRPr/>
          </a:p>
          <a:p>
            <a:pPr marL="609584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Scoring instead of ranking, cups, challenges: gamification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9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3200" i="1">
                <a:latin typeface="Times New Roman"/>
                <a:ea typeface="Times New Roman"/>
                <a:cs typeface="Times New Roman"/>
                <a:sym typeface="Times New Roman"/>
              </a:rPr>
              <a:t>"gamification is the incorporation of elements from games into everyday situations that are not games at all, such as work or education."</a:t>
            </a:r>
            <a:endParaRPr sz="3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Deterding  </a:t>
            </a:r>
            <a:endParaRPr sz="3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322" name="Google Shape;32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025" y="4035925"/>
            <a:ext cx="4356081" cy="290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How to get started?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3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 fontScale="25000" lnSpcReduction="20000"/>
          </a:bodyPr>
          <a:lstStyle/>
          <a:p>
            <a:pPr marL="457200" lvl="0" indent="-338381" algn="l" rtl="0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pedagogical objective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rethinking the pedagogical role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survey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small change at a time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feedback,, feedback request-add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existing good practices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" sz="6915" b="1">
                <a:latin typeface="Times New Roman"/>
                <a:ea typeface="Times New Roman"/>
                <a:cs typeface="Times New Roman"/>
                <a:sym typeface="Times New Roman"/>
              </a:rPr>
              <a:t>in partnership with the student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8381" algn="l" rtl="0">
              <a:spcBef>
                <a:spcPts val="0"/>
              </a:spcBef>
              <a:spcAft>
                <a:spcPts val="0"/>
              </a:spcAft>
              <a:buSzPct val="104534"/>
              <a:buFont typeface="Times New Roman"/>
              <a:buChar char="-"/>
            </a:pPr>
            <a:r>
              <a:rPr lang="hu" sz="6615" b="1">
                <a:latin typeface="Times New Roman"/>
                <a:ea typeface="Times New Roman"/>
                <a:cs typeface="Times New Roman"/>
                <a:sym typeface="Times New Roman"/>
              </a:rPr>
              <a:t>need consistency and flexibility similar to algorithms</a:t>
            </a:r>
            <a:endParaRPr sz="691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ct val="25765"/>
              <a:buNone/>
            </a:pPr>
            <a:r>
              <a:rPr lang="hu" sz="4615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615" b="1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ct val="74324"/>
              <a:buNone/>
            </a:pPr>
            <a:r>
              <a:t/>
            </a:r>
            <a:endParaRPr sz="16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ct val="74324"/>
              <a:buNone/>
            </a:pPr>
            <a:r>
              <a:rPr lang="hu" sz="1600" b="1">
                <a:solidFill>
                  <a:srgbClr val="222222"/>
                </a:solidFill>
              </a:rPr>
              <a:t>-</a:t>
            </a:r>
            <a:endParaRPr sz="46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79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609585" lvl="0" indent="-32807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79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81081"/>
              <a:buNone/>
            </a:pPr>
            <a:r>
              <a:t/>
            </a:r>
            <a:endParaRPr/>
          </a:p>
        </p:txBody>
      </p:sp>
      <p:pic>
        <p:nvPicPr>
          <p:cNvPr id="329" name="Google Shape;3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600" y="104950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How do we design the gamified assessment?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0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 fontScale="70000" lnSpcReduction="20000"/>
          </a:bodyPr>
          <a:lstStyle/>
          <a:p>
            <a:pPr marL="609585" lvl="0" indent="-4228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structural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2289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content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Elemei: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Points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coupons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levels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badges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colour codes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the possibility to make your own choice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48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cooperation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None/>
            </a:pPr>
            <a:r>
              <a:t/>
            </a:r>
            <a:endParaRPr/>
          </a:p>
        </p:txBody>
      </p:sp>
      <p:pic>
        <p:nvPicPr>
          <p:cNvPr id="336" name="Google Shape;33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025" y="2102950"/>
            <a:ext cx="56007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The result of gamification: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1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609585" lvl="0" indent="-3979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liberated, you can get into the flow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develops a creative attitude, which is a resource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incorporates the way games work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 even in case of failure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b="1">
              <a:solidFill>
                <a:srgbClr val="222222"/>
              </a:solidFill>
            </a:endParaRPr>
          </a:p>
          <a:p>
            <a:pPr marL="609585" lvl="0" indent="-328072" algn="l" rtl="0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343" name="Google Shape;3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600" y="2568250"/>
            <a:ext cx="4535749" cy="36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What to look out for?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15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85" lvl="0" indent="-444489" algn="ctr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h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happens, what does it do and what does it feel? 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44237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h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protection from overload (teacher, student)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44237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h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feedback, continuous interaction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ctr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h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requires more autonomy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helps develop intrinsic motivation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4384a25abd_0_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The recipe for gamification: RECIPE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g14384a25abd_0_3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g14384a25abd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88" y="1536625"/>
            <a:ext cx="63150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4384a25abd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750" y="4864295"/>
            <a:ext cx="6940796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14520700d97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450" y="1907600"/>
            <a:ext cx="9055875" cy="50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4520700d97_1_19"/>
          <p:cNvSpPr txBox="1"/>
          <p:nvPr/>
        </p:nvSpPr>
        <p:spPr>
          <a:xfrm>
            <a:off x="768475" y="405600"/>
            <a:ext cx="971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"You have to look for what you have, not what you think you should have." - Albert Einstein German-American theoretical physicist 1879 - 1955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2ce302dbf_0_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t/>
            </a:r>
            <a:endParaRPr sz="17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50" name="Google Shape;250;g142ce302dbf_0_0"/>
          <p:cNvSpPr txBox="1"/>
          <p:nvPr>
            <p:ph type="body" idx="1"/>
          </p:nvPr>
        </p:nvSpPr>
        <p:spPr>
          <a:xfrm>
            <a:off x="415600" y="1824833"/>
            <a:ext cx="67827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About the project: Digitmarket 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Marketplace of Knowledge for Digital Education Methodology (DIGIMARKET)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 You can read and learn about Erasmus Plus at these two links: 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https://ec.europa.eu/programmes/erasmus-plus/resources/coronavirus-impact_en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https://ec.europa.eu/programmes/erasmus-plus/resources/coronavirus-impact_en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27370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42ce302dbf_0_5"/>
          <p:cNvSpPr txBox="1"/>
          <p:nvPr>
            <p:ph type="body" idx="1"/>
          </p:nvPr>
        </p:nvSpPr>
        <p:spPr>
          <a:xfrm>
            <a:off x="536525" y="4115040"/>
            <a:ext cx="7877400" cy="23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" sz="1884">
                <a:latin typeface="Times New Roman"/>
                <a:ea typeface="Times New Roman"/>
                <a:cs typeface="Times New Roman"/>
                <a:sym typeface="Times New Roman"/>
              </a:rPr>
              <a:t> Hi, I am Hajnalka Fulop, digital andragogist, </a:t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" sz="1884">
                <a:latin typeface="Times New Roman"/>
                <a:ea typeface="Times New Roman"/>
                <a:cs typeface="Times New Roman"/>
                <a:sym typeface="Times New Roman"/>
              </a:rPr>
              <a:t>internet security specialist. I teach parents, teachers and students how to use digital tools safely and improve their lives online.</a:t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" sz="1884">
                <a:latin typeface="Times New Roman"/>
                <a:ea typeface="Times New Roman"/>
                <a:cs typeface="Times New Roman"/>
                <a:sym typeface="Times New Roman"/>
              </a:rPr>
              <a:t>I have 5 children, school, school evaluation is an important phenomenon in education for me too. </a:t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 What does the word "screenager" mean?  What do you think? 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g142ce302dbf_0_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7650025" y="371300"/>
            <a:ext cx="4401101" cy="293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4400">
                <a:latin typeface="Times New Roman"/>
                <a:ea typeface="Times New Roman"/>
                <a:cs typeface="Times New Roman"/>
                <a:sym typeface="Times New Roman"/>
              </a:rPr>
              <a:t>Why do we need digital assessment methods?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8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Alpha Generations and COVID learning</a:t>
            </a:r>
            <a:endParaRPr sz="42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344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-touchscreen </a:t>
            </a:r>
            <a:r>
              <a:rPr lang="hu" sz="2816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devices </a:t>
            </a:r>
            <a:endParaRPr sz="2816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344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-digital content </a:t>
            </a: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consumers</a:t>
            </a:r>
            <a:endParaRPr sz="2816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3344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-visuality</a:t>
            </a:r>
            <a:endParaRPr sz="2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506929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17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interactivity</a:t>
            </a:r>
            <a:endParaRPr sz="2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4384"/>
              <a:t>int</a:t>
            </a:r>
            <a:endParaRPr sz="4384"/>
          </a:p>
          <a:p>
            <a:pPr marL="609585" lvl="0" indent="-32807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63" name="Google Shape;2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75" y="4059175"/>
            <a:ext cx="4198224" cy="27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Content consumption habits of the Alpha generation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1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85" lvl="0" indent="-3979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surfaces that can be quickly abandoned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competitive platforms, e.g. video games, social media platforms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peer -process communication spaces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and cognitive skills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compliance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3979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reality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513" y="43487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A generation (also) living on TikTok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2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95274" y="1643050"/>
            <a:ext cx="1093001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520700d97_1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How do we develop their mindset?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g14520700d97_1_0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g14520700d9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0" y="1536625"/>
            <a:ext cx="50673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4520700d97_1_0"/>
          <p:cNvSpPr txBox="1"/>
          <p:nvPr/>
        </p:nvSpPr>
        <p:spPr>
          <a:xfrm>
            <a:off x="6105350" y="1883600"/>
            <a:ext cx="46659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 principles that also work online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evolving mindset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commend the effort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you discover your own resources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emotionally available (too)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mistakes is part of the action, not a punishment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him try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your self-reflection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ffa92de19_0_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What is motivation?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g11ffa92de19_0_1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"The word motivation means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motivation (noun)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Motivation is an inducement to act, which increases a person's willingness and becomes a rational reason for him to take an expected action or obey an order. This willingness trigger is placed as successive steps on a scale."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Source: Gyermekneveles.hu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1600"/>
              </a:spcAft>
              <a:buSzPct val="5625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11ffa92de1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575" y="3829475"/>
            <a:ext cx="4137545" cy="2748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ffa92de19_0_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How is school different?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g11ffa92de19_0_1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Online education "kicked down the door"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 Digital education: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Ideal: parallel knowledge acquisition, teacher and student partner, communication more equal (?)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b="1">
                <a:latin typeface="Times New Roman"/>
                <a:ea typeface="Times New Roman"/>
                <a:cs typeface="Times New Roman"/>
                <a:sym typeface="Times New Roman"/>
              </a:rPr>
              <a:t>Reality: </a:t>
            </a: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 hierarchical system in a more flexible environment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Which platforms do we use?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4" lvl="0" indent="-39792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Zoom, Google Meet, Classroom, MS Teams: </a:t>
            </a:r>
            <a:r>
              <a:rPr lang="h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software-superseding communication spaces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lvl="0" indent="-44237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Evaluation is a function of communication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g11ffa92de19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100" y="3994900"/>
            <a:ext cx="2725552" cy="18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éma1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2022-07-22T20:20:54.0000000Z</dcterms:created>
  <dc:creator>HP</dc:creator>
  <keywords>, docId:F2DF7FF35AF6203F3AD939133BC2E3DD</keywords>
</coreProperties>
</file>