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61" r:id="rId4"/>
    <p:sldId id="263" r:id="rId5"/>
    <p:sldId id="264" r:id="rId6"/>
    <p:sldId id="266" r:id="rId7"/>
    <p:sldId id="267" r:id="rId8"/>
    <p:sldId id="269" r:id="rId9"/>
    <p:sldId id="270" r:id="rId10"/>
    <p:sldId id="272" r:id="rId11"/>
    <p:sldId id="273" r:id="rId12"/>
    <p:sldId id="275" r:id="rId13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8FF"/>
    <a:srgbClr val="8967AA"/>
    <a:srgbClr val="A95A44"/>
    <a:srgbClr val="BEE6F5"/>
    <a:srgbClr val="F6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87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28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50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83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7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2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14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61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70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1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31C27C0D-4B84-5FCC-B7D3-90580720724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6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829896"/>
            <a:ext cx="8543925" cy="1307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82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table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26" name="Táblázat 5">
            <a:extLst>
              <a:ext uri="{FF2B5EF4-FFF2-40B4-BE49-F238E27FC236}">
                <a16:creationId xmlns:a16="http://schemas.microsoft.com/office/drawing/2014/main" id="{8E3EE384-8785-3DA7-5035-2B997B1494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7000" y="905269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393107505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19506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3633926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63937022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087225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45846617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67855434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16397093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8166269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258061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96702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03210432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98629712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00040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582247642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084" y="815581"/>
            <a:ext cx="540000" cy="7738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870" y="789737"/>
            <a:ext cx="468000" cy="19914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3840" y="1702754"/>
            <a:ext cx="468000" cy="13253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0887" y="2187060"/>
            <a:ext cx="468000" cy="14994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6817" y="3009126"/>
            <a:ext cx="468000" cy="10113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78284" y="3871003"/>
            <a:ext cx="468000" cy="4342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0356" y="3884813"/>
            <a:ext cx="468000" cy="157840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6488" y="4597744"/>
            <a:ext cx="468000" cy="12906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6465" y="5221427"/>
            <a:ext cx="468000" cy="117062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893" y="620877"/>
            <a:ext cx="468000" cy="118903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2171" y="1547985"/>
            <a:ext cx="468000" cy="49959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3670" y="1547175"/>
            <a:ext cx="468000" cy="164258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1208" y="2338587"/>
            <a:ext cx="468000" cy="117766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088" y="2842648"/>
            <a:ext cx="468000" cy="132942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641" y="3668711"/>
            <a:ext cx="468000" cy="84652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2220" y="4319627"/>
            <a:ext cx="468000" cy="6796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4117" y="4581929"/>
            <a:ext cx="468000" cy="13434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563" y="4992176"/>
            <a:ext cx="468000" cy="166237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1129" y="440235"/>
            <a:ext cx="468000" cy="149957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8900" y="922762"/>
            <a:ext cx="468000" cy="1675117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38210" y="2110205"/>
            <a:ext cx="1002206" cy="468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4769" y="2496058"/>
            <a:ext cx="468000" cy="846857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4090" y="3191471"/>
            <a:ext cx="468000" cy="5655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8959" y="3558798"/>
            <a:ext cx="468000" cy="1015238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0323" y="3899967"/>
            <a:ext cx="468000" cy="149796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4876" y="4551498"/>
            <a:ext cx="468000" cy="1307071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8878" y="5209540"/>
            <a:ext cx="468000" cy="11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4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694666" y="3731771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Fox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436711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Rose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624299"/>
            <a:ext cx="35979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main character has tamed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7251" y="748748"/>
            <a:ext cx="468000" cy="515317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0717" y="1561768"/>
            <a:ext cx="498643" cy="6858000"/>
          </a:xfrm>
          <a:prstGeom prst="rect">
            <a:avLst/>
          </a:prstGeom>
        </p:spPr>
      </p:pic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298043"/>
            <a:ext cx="38465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Type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flower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watered</a:t>
            </a:r>
            <a:endParaRPr lang="hu-HU" sz="1700" dirty="0">
              <a:solidFill>
                <a:srgbClr val="8967AA"/>
              </a:solidFill>
            </a:endParaRPr>
          </a:p>
        </p:txBody>
      </p:sp>
      <p:cxnSp>
        <p:nvCxnSpPr>
          <p:cNvPr id="25" name="Egyenes összekötő 24"/>
          <p:cNvCxnSpPr/>
          <p:nvPr/>
        </p:nvCxnSpPr>
        <p:spPr>
          <a:xfrm flipV="1">
            <a:off x="696783" y="220412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713409" y="1988016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677218" y="2226283"/>
            <a:ext cx="7986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the child with a pure soul, the pilot, the rose, the fox, the snake...etc.</a:t>
            </a:r>
          </a:p>
        </p:txBody>
      </p:sp>
      <p:sp>
        <p:nvSpPr>
          <p:cNvPr id="28" name="Téglalap 27"/>
          <p:cNvSpPr/>
          <p:nvPr/>
        </p:nvSpPr>
        <p:spPr>
          <a:xfrm>
            <a:off x="677219" y="1698832"/>
            <a:ext cx="8490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fr-FR" sz="1400" dirty="0">
                <a:solidFill>
                  <a:srgbClr val="2C68FF"/>
                </a:solidFill>
              </a:rPr>
              <a:t>Antoine Marie Jean-Baptiste Roger, comte de </a:t>
            </a:r>
            <a:r>
              <a:rPr lang="fr-FR" sz="1400" dirty="0" smtClean="0">
                <a:solidFill>
                  <a:srgbClr val="2C68FF"/>
                </a:solidFill>
              </a:rPr>
              <a:t>Saint-Exupéry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(</a:t>
            </a:r>
            <a:r>
              <a:rPr lang="en-US" sz="1400" dirty="0" smtClean="0">
                <a:solidFill>
                  <a:srgbClr val="2C68FF"/>
                </a:solidFill>
              </a:rPr>
              <a:t>h</a:t>
            </a:r>
            <a:r>
              <a:rPr lang="hu-HU" sz="1400" dirty="0" smtClean="0">
                <a:solidFill>
                  <a:srgbClr val="2C68FF"/>
                </a:solidFill>
              </a:rPr>
              <a:t>i</a:t>
            </a:r>
            <a:r>
              <a:rPr lang="en-US" sz="1400" dirty="0" smtClean="0">
                <a:solidFill>
                  <a:srgbClr val="2C68FF"/>
                </a:solidFill>
              </a:rPr>
              <a:t>s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Antoine de </a:t>
            </a:r>
            <a:r>
              <a:rPr lang="hu-HU" sz="1400" dirty="0" smtClean="0">
                <a:solidFill>
                  <a:srgbClr val="2C68FF"/>
                </a:solidFill>
              </a:rPr>
              <a:t>Saint-Exupéry)  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29" name="Egyenes összekötő 28"/>
          <p:cNvCxnSpPr/>
          <p:nvPr/>
        </p:nvCxnSpPr>
        <p:spPr>
          <a:xfrm flipV="1">
            <a:off x="720000" y="1732478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20000" y="980692"/>
            <a:ext cx="190004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Title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cxnSp>
        <p:nvCxnSpPr>
          <p:cNvPr id="188" name="Egyenes összekötő 187"/>
          <p:cNvCxnSpPr/>
          <p:nvPr/>
        </p:nvCxnSpPr>
        <p:spPr>
          <a:xfrm flipV="1">
            <a:off x="717345" y="244611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églalap 188"/>
          <p:cNvSpPr/>
          <p:nvPr/>
        </p:nvSpPr>
        <p:spPr>
          <a:xfrm>
            <a:off x="681794" y="1498924"/>
            <a:ext cx="7986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 smtClean="0">
                <a:solidFill>
                  <a:srgbClr val="2C68FF"/>
                </a:solidFill>
              </a:rPr>
              <a:t>Title</a:t>
            </a:r>
            <a:r>
              <a:rPr lang="hu-HU" sz="1400" dirty="0" smtClean="0">
                <a:solidFill>
                  <a:srgbClr val="2C68FF"/>
                </a:solidFill>
              </a:rPr>
              <a:t> of </a:t>
            </a:r>
            <a:r>
              <a:rPr lang="hu-HU" sz="1400" dirty="0" err="1" smtClean="0">
                <a:solidFill>
                  <a:srgbClr val="2C68FF"/>
                </a:solidFill>
              </a:rPr>
              <a:t>the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 err="1" smtClean="0">
                <a:solidFill>
                  <a:srgbClr val="2C68FF"/>
                </a:solidFill>
              </a:rPr>
              <a:t>novel</a:t>
            </a:r>
            <a:r>
              <a:rPr lang="hu-HU" sz="1400" dirty="0" smtClean="0">
                <a:solidFill>
                  <a:srgbClr val="2C68FF"/>
                </a:solidFill>
              </a:rPr>
              <a:t>: The Little Prince </a:t>
            </a:r>
            <a:endParaRPr lang="en-US" sz="1400" dirty="0">
              <a:solidFill>
                <a:srgbClr val="2C6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5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52" name="Egyenes összekötő 51"/>
          <p:cNvCxnSpPr/>
          <p:nvPr/>
        </p:nvCxnSpPr>
        <p:spPr>
          <a:xfrm flipV="1">
            <a:off x="626324" y="4637910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1" y="3390969"/>
            <a:ext cx="47635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Queen of Heart </a:t>
            </a:r>
            <a:r>
              <a:rPr lang="en-US" sz="1700" dirty="0" err="1">
                <a:solidFill>
                  <a:srgbClr val="8967AA"/>
                </a:solidFill>
              </a:rPr>
              <a:t>favourite</a:t>
            </a:r>
            <a:r>
              <a:rPr lang="en-US" sz="1700" dirty="0">
                <a:solidFill>
                  <a:srgbClr val="8967AA"/>
                </a:solidFill>
              </a:rPr>
              <a:t> racquet game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4783810"/>
            <a:ext cx="84600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Alice bit into this to change its size</a:t>
            </a:r>
          </a:p>
        </p:txBody>
      </p:sp>
      <p:sp>
        <p:nvSpPr>
          <p:cNvPr id="2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44266"/>
            <a:ext cx="27949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29" name="Téglalap 28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31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 3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" name="Téglalap 49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" name="Téglalap 54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" name="Téglalap 55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" name="Téglalap 56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" name="Téglalap 57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" name="Téglalap 61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" name="Téglalap 62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" name="Téglalap 66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" name="Téglalap 69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" name="Téglalap 72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" name="Téglalap 75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" name="Téglalap 79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" name="Téglalap 81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" name="Téglalap 82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" name="Téglalap 83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" name="Téglalap 84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" name="Téglalap 85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" name="Téglalap 86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" name="Téglalap 88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" name="Téglalap 89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" name="Téglalap 92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" name="Téglalap 95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" name="Téglalap 96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" name="Téglalap 97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" name="Téglalap 98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4" name="Téglalap 103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5" name="Téglalap 104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0" name="Téglalap 109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1" name="Téglalap 110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2" name="Téglalap 111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4" name="Téglalap 113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5" name="Téglalap 114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7" name="Téglalap 116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2" name="Téglalap 121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6" name="Téglalap 125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7" name="Téglalap 126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2" name="Téglalap 131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3" name="Téglalap 132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4" name="Téglalap 133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5" name="Téglalap 134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6" name="Téglalap 135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7" name="Téglalap 136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8" name="Téglalap 137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9" name="Téglalap 138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0" name="Téglalap 139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2" name="Téglalap 141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3" name="Téglalap 142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4" name="Téglalap 143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5" name="Téglalap 144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6" name="Téglalap 145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7" name="Téglalap 146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8" name="Téglalap 147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9" name="Téglalap 148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0" name="Téglalap 149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1" name="Téglalap 150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2" name="Téglalap 151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5" name="Téglalap 154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8" name="Téglalap 157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9" name="Téglalap 158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0" name="Téglalap 159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1" name="Téglalap 160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2" name="Téglalap 161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3" name="Téglalap 162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4" name="Téglalap 163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5" name="Téglalap 164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6" name="Téglalap 165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7" name="Téglalap 166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8" name="Téglalap 167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9" name="Téglalap 168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0" name="Téglalap 169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1" name="Téglalap 170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5" name="Téglalap 174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8" name="Téglalap 177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1" name="Téglalap 180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4" name="Téglalap 183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7" name="Téglalap 186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188" name="Egyenes összekötő 187"/>
          <p:cNvCxnSpPr/>
          <p:nvPr/>
        </p:nvCxnSpPr>
        <p:spPr>
          <a:xfrm flipV="1">
            <a:off x="658683" y="300031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églalap 188"/>
          <p:cNvSpPr/>
          <p:nvPr/>
        </p:nvSpPr>
        <p:spPr>
          <a:xfrm>
            <a:off x="630989" y="2777213"/>
            <a:ext cx="8743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</a:t>
            </a:r>
            <a:r>
              <a:rPr lang="en-US" sz="1400" dirty="0" smtClean="0">
                <a:solidFill>
                  <a:srgbClr val="2C68FF"/>
                </a:solidFill>
              </a:rPr>
              <a:t>: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Alice, The White Rabbit, The Caterpillar, The </a:t>
            </a:r>
            <a:r>
              <a:rPr lang="hu-HU" sz="1400" dirty="0" err="1">
                <a:solidFill>
                  <a:srgbClr val="2C68FF"/>
                </a:solidFill>
              </a:rPr>
              <a:t>Cheshire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Cat</a:t>
            </a:r>
            <a:r>
              <a:rPr lang="hu-HU" sz="1400" dirty="0">
                <a:solidFill>
                  <a:srgbClr val="2C68FF"/>
                </a:solidFill>
              </a:rPr>
              <a:t>, The </a:t>
            </a:r>
            <a:r>
              <a:rPr lang="hu-HU" sz="1400" dirty="0" err="1">
                <a:solidFill>
                  <a:srgbClr val="2C68FF"/>
                </a:solidFill>
              </a:rPr>
              <a:t>Queen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anf</a:t>
            </a:r>
            <a:r>
              <a:rPr lang="hu-HU" sz="1400" dirty="0">
                <a:solidFill>
                  <a:srgbClr val="2C68FF"/>
                </a:solidFill>
              </a:rPr>
              <a:t> The King of </a:t>
            </a:r>
            <a:r>
              <a:rPr lang="hu-HU" sz="1400" dirty="0" err="1">
                <a:solidFill>
                  <a:srgbClr val="2C68FF"/>
                </a:solidFill>
              </a:rPr>
              <a:t>Hearts</a:t>
            </a:r>
            <a:r>
              <a:rPr lang="hu-HU" sz="1400" dirty="0">
                <a:solidFill>
                  <a:srgbClr val="2C68FF"/>
                </a:solidFill>
              </a:rPr>
              <a:t>...</a:t>
            </a:r>
            <a:r>
              <a:rPr lang="hu-HU" sz="1400" dirty="0" err="1">
                <a:solidFill>
                  <a:srgbClr val="2C68FF"/>
                </a:solidFill>
              </a:rPr>
              <a:t>etc</a:t>
            </a:r>
            <a:endParaRPr lang="hu-HU" sz="1400" dirty="0">
              <a:solidFill>
                <a:srgbClr val="2C68FF"/>
              </a:solidFill>
            </a:endParaRPr>
          </a:p>
          <a:p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190" name="Egyenes összekötő 189"/>
          <p:cNvCxnSpPr/>
          <p:nvPr/>
        </p:nvCxnSpPr>
        <p:spPr>
          <a:xfrm flipV="1">
            <a:off x="656396" y="2735896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Egyenes összekötő 190"/>
          <p:cNvCxnSpPr/>
          <p:nvPr/>
        </p:nvCxnSpPr>
        <p:spPr>
          <a:xfrm flipV="1">
            <a:off x="678678" y="3260630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630989" y="2514729"/>
            <a:ext cx="8685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novel: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fr-FR" sz="1400" dirty="0">
                <a:solidFill>
                  <a:srgbClr val="2C68FF"/>
                </a:solidFill>
              </a:rPr>
              <a:t>Charles Lutwidge </a:t>
            </a:r>
            <a:r>
              <a:rPr lang="fr-FR" sz="1400" dirty="0" smtClean="0">
                <a:solidFill>
                  <a:srgbClr val="2C68FF"/>
                </a:solidFill>
              </a:rPr>
              <a:t>Dodgson</a:t>
            </a:r>
            <a:r>
              <a:rPr lang="hu-HU" sz="1400" dirty="0" smtClean="0">
                <a:solidFill>
                  <a:srgbClr val="2C68FF"/>
                </a:solidFill>
              </a:rPr>
              <a:t> (</a:t>
            </a:r>
            <a:r>
              <a:rPr lang="hu-HU" sz="1400" dirty="0" err="1" smtClean="0">
                <a:solidFill>
                  <a:srgbClr val="2C68FF"/>
                </a:solidFill>
              </a:rPr>
              <a:t>his</a:t>
            </a:r>
            <a:r>
              <a:rPr lang="hu-HU" sz="1400" dirty="0" smtClean="0">
                <a:solidFill>
                  <a:srgbClr val="2C68FF"/>
                </a:solidFill>
              </a:rPr>
              <a:t> 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Lewis </a:t>
            </a:r>
            <a:r>
              <a:rPr lang="hu-HU" sz="1400" dirty="0" err="1" smtClean="0">
                <a:solidFill>
                  <a:srgbClr val="2C68FF"/>
                </a:solidFill>
              </a:rPr>
              <a:t>Carroll</a:t>
            </a:r>
            <a:r>
              <a:rPr lang="hu-HU" sz="1400" dirty="0" smtClean="0">
                <a:solidFill>
                  <a:srgbClr val="2C68FF"/>
                </a:solidFill>
              </a:rPr>
              <a:t>) </a:t>
            </a:r>
            <a:endParaRPr lang="en-US" sz="1400" dirty="0">
              <a:solidFill>
                <a:srgbClr val="2C68FF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7390" y="93841"/>
            <a:ext cx="468000" cy="78706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2812" y="918783"/>
            <a:ext cx="468000" cy="8988682"/>
          </a:xfrm>
          <a:prstGeom prst="rect">
            <a:avLst/>
          </a:prstGeom>
        </p:spPr>
      </p:pic>
      <p:grpSp>
        <p:nvGrpSpPr>
          <p:cNvPr id="192" name="Csoportba foglalás 191"/>
          <p:cNvGrpSpPr/>
          <p:nvPr/>
        </p:nvGrpSpPr>
        <p:grpSpPr>
          <a:xfrm>
            <a:off x="638124" y="851758"/>
            <a:ext cx="8667365" cy="646331"/>
            <a:chOff x="638124" y="851758"/>
            <a:chExt cx="8667365" cy="646331"/>
          </a:xfrm>
        </p:grpSpPr>
        <p:sp>
          <p:nvSpPr>
            <p:cNvPr id="193" name="Tartalom helye 54"/>
            <p:cNvSpPr txBox="1">
              <a:spLocks/>
            </p:cNvSpPr>
            <p:nvPr/>
          </p:nvSpPr>
          <p:spPr>
            <a:xfrm>
              <a:off x="681038" y="851758"/>
              <a:ext cx="8543925" cy="633800"/>
            </a:xfrm>
            <a:prstGeom prst="rect">
              <a:avLst/>
            </a:prstGeom>
            <a:ln w="19050">
              <a:solidFill>
                <a:srgbClr val="8967AA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hu-HU" sz="1000" dirty="0">
                <a:solidFill>
                  <a:srgbClr val="8967AA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>
              <a:off x="638124" y="851758"/>
              <a:ext cx="866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Using the Morse code board, solve the puzzles and write the answer on the line. Where you find a description of the solution,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it according to the Morse code table!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What to look out for: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short and long symbols that make up the letters.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pauses between words. 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Short:       Long:           Break between letters:      Break between words:</a:t>
              </a:r>
            </a:p>
          </p:txBody>
        </p:sp>
        <p:sp>
          <p:nvSpPr>
            <p:cNvPr id="195" name="Téglalap 194"/>
            <p:cNvSpPr/>
            <p:nvPr/>
          </p:nvSpPr>
          <p:spPr>
            <a:xfrm>
              <a:off x="1113463" y="128261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6" name="Téglalap 195"/>
            <p:cNvSpPr/>
            <p:nvPr/>
          </p:nvSpPr>
          <p:spPr>
            <a:xfrm>
              <a:off x="1659453" y="12816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7" name="Téglalap 196"/>
            <p:cNvSpPr/>
            <p:nvPr/>
          </p:nvSpPr>
          <p:spPr>
            <a:xfrm>
              <a:off x="1769167" y="12790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8" name="Téglalap 197"/>
            <p:cNvSpPr/>
            <p:nvPr/>
          </p:nvSpPr>
          <p:spPr>
            <a:xfrm>
              <a:off x="3293200" y="12886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4757037" y="128622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962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5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694666" y="4139127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Croquet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46920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Mushroom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449323"/>
            <a:ext cx="846000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Alice bit into this to change its size</a:t>
            </a: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3097662"/>
            <a:ext cx="493221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Queen of Heart </a:t>
            </a:r>
            <a:r>
              <a:rPr lang="en-US" sz="1700" dirty="0" err="1">
                <a:solidFill>
                  <a:srgbClr val="8967AA"/>
                </a:solidFill>
              </a:rPr>
              <a:t>favourite</a:t>
            </a:r>
            <a:r>
              <a:rPr lang="en-US" sz="1700" dirty="0">
                <a:solidFill>
                  <a:srgbClr val="8967AA"/>
                </a:solidFill>
              </a:rPr>
              <a:t> racquet game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">
            <a:off x="694664" y="4898044"/>
            <a:ext cx="5755123" cy="463336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5730" y="276151"/>
            <a:ext cx="468000" cy="6957381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44288"/>
            <a:ext cx="27949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691484" y="1410696"/>
            <a:ext cx="8324434" cy="493719"/>
            <a:chOff x="677856" y="1910674"/>
            <a:chExt cx="8324434" cy="493719"/>
          </a:xfrm>
        </p:grpSpPr>
        <p:sp>
          <p:nvSpPr>
            <p:cNvPr id="26" name="Téglalap 25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 28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31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32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 36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" name="Téglalap 49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" name="Téglalap 51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" name="Téglalap 52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" name="Téglalap 54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" name="Téglalap 55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" name="Téglalap 56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" name="Téglalap 57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" name="Téglalap 61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" name="Téglalap 62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" name="Téglalap 66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" name="Téglalap 69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" name="Téglalap 72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" name="Téglalap 75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" name="Téglalap 79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" name="Téglalap 81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" name="Téglalap 82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" name="Téglalap 83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" name="Téglalap 84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" name="Téglalap 85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" name="Téglalap 86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" name="Téglalap 88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" name="Téglalap 89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" name="Téglalap 92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" name="Téglalap 95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" name="Téglalap 96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" name="Téglalap 97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" name="Téglalap 98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4" name="Téglalap 103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5" name="Téglalap 104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0" name="Téglalap 109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1" name="Téglalap 110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2" name="Téglalap 111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4" name="Téglalap 113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5" name="Téglalap 114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7" name="Téglalap 116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2" name="Téglalap 121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6" name="Téglalap 125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7" name="Téglalap 126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2" name="Téglalap 131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3" name="Téglalap 132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4" name="Téglalap 133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5" name="Téglalap 134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6" name="Téglalap 135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7" name="Téglalap 136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8" name="Téglalap 137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9" name="Téglalap 138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0" name="Téglalap 139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2" name="Téglalap 141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3" name="Téglalap 142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4" name="Téglalap 143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5" name="Téglalap 144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6" name="Téglalap 145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7" name="Téglalap 146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8" name="Téglalap 147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9" name="Téglalap 148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0" name="Téglalap 149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1" name="Téglalap 150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2" name="Téglalap 151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5" name="Téglalap 154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8" name="Téglalap 157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9" name="Téglalap 158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0" name="Téglalap 159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1" name="Téglalap 160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2" name="Téglalap 161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3" name="Téglalap 162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4" name="Téglalap 163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5" name="Téglalap 164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6" name="Téglalap 165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7" name="Téglalap 166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8" name="Téglalap 167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9" name="Téglalap 168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0" name="Téglalap 169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1" name="Téglalap 170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5" name="Téglalap 174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8" name="Téglalap 177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1" name="Téglalap 180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182" name="Egyenes összekötő 181"/>
          <p:cNvCxnSpPr/>
          <p:nvPr/>
        </p:nvCxnSpPr>
        <p:spPr>
          <a:xfrm flipV="1">
            <a:off x="672311" y="250033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Egyenes összekötő 182"/>
          <p:cNvCxnSpPr/>
          <p:nvPr/>
        </p:nvCxnSpPr>
        <p:spPr>
          <a:xfrm flipV="1">
            <a:off x="670024" y="2235918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Egyenes összekötő 183"/>
          <p:cNvCxnSpPr/>
          <p:nvPr/>
        </p:nvCxnSpPr>
        <p:spPr>
          <a:xfrm flipV="1">
            <a:off x="692306" y="276065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églalap 184"/>
          <p:cNvSpPr/>
          <p:nvPr/>
        </p:nvSpPr>
        <p:spPr>
          <a:xfrm>
            <a:off x="644617" y="2014751"/>
            <a:ext cx="8685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novel: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fr-FR" sz="1400" dirty="0">
                <a:solidFill>
                  <a:srgbClr val="2C68FF"/>
                </a:solidFill>
              </a:rPr>
              <a:t>Charles Lutwidge </a:t>
            </a:r>
            <a:r>
              <a:rPr lang="fr-FR" sz="1400" dirty="0" smtClean="0">
                <a:solidFill>
                  <a:srgbClr val="2C68FF"/>
                </a:solidFill>
              </a:rPr>
              <a:t>Dodgson</a:t>
            </a:r>
            <a:r>
              <a:rPr lang="hu-HU" sz="1400" dirty="0" smtClean="0">
                <a:solidFill>
                  <a:srgbClr val="2C68FF"/>
                </a:solidFill>
              </a:rPr>
              <a:t> (</a:t>
            </a:r>
            <a:r>
              <a:rPr lang="hu-HU" sz="1400" dirty="0" err="1" smtClean="0">
                <a:solidFill>
                  <a:srgbClr val="2C68FF"/>
                </a:solidFill>
              </a:rPr>
              <a:t>his</a:t>
            </a:r>
            <a:r>
              <a:rPr lang="hu-HU" sz="1400" dirty="0" smtClean="0">
                <a:solidFill>
                  <a:srgbClr val="2C68FF"/>
                </a:solidFill>
              </a:rPr>
              <a:t> 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Lewis </a:t>
            </a:r>
            <a:r>
              <a:rPr lang="hu-HU" sz="1400" dirty="0" err="1" smtClean="0">
                <a:solidFill>
                  <a:srgbClr val="2C68FF"/>
                </a:solidFill>
              </a:rPr>
              <a:t>Carroll</a:t>
            </a:r>
            <a:r>
              <a:rPr lang="hu-HU" sz="1400" dirty="0" smtClean="0">
                <a:solidFill>
                  <a:srgbClr val="2C68FF"/>
                </a:solidFill>
              </a:rPr>
              <a:t>) </a:t>
            </a:r>
            <a:endParaRPr lang="en-US" sz="1400" dirty="0">
              <a:solidFill>
                <a:srgbClr val="2C68FF"/>
              </a:solidFill>
            </a:endParaRPr>
          </a:p>
        </p:txBody>
      </p:sp>
      <p:sp>
        <p:nvSpPr>
          <p:cNvPr id="186" name="Téglalap 185"/>
          <p:cNvSpPr/>
          <p:nvPr/>
        </p:nvSpPr>
        <p:spPr>
          <a:xfrm>
            <a:off x="630989" y="2288942"/>
            <a:ext cx="8743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</a:t>
            </a:r>
            <a:r>
              <a:rPr lang="en-US" sz="1400" dirty="0" smtClean="0">
                <a:solidFill>
                  <a:srgbClr val="2C68FF"/>
                </a:solidFill>
              </a:rPr>
              <a:t>: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Alice, The White Rabbit, The Caterpillar, The </a:t>
            </a:r>
            <a:r>
              <a:rPr lang="hu-HU" sz="1400" dirty="0" err="1">
                <a:solidFill>
                  <a:srgbClr val="2C68FF"/>
                </a:solidFill>
              </a:rPr>
              <a:t>Cheshire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Cat</a:t>
            </a:r>
            <a:r>
              <a:rPr lang="hu-HU" sz="1400" dirty="0">
                <a:solidFill>
                  <a:srgbClr val="2C68FF"/>
                </a:solidFill>
              </a:rPr>
              <a:t>, The </a:t>
            </a:r>
            <a:r>
              <a:rPr lang="hu-HU" sz="1400" dirty="0" err="1">
                <a:solidFill>
                  <a:srgbClr val="2C68FF"/>
                </a:solidFill>
              </a:rPr>
              <a:t>Queen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anf</a:t>
            </a:r>
            <a:r>
              <a:rPr lang="hu-HU" sz="1400" dirty="0">
                <a:solidFill>
                  <a:srgbClr val="2C68FF"/>
                </a:solidFill>
              </a:rPr>
              <a:t> The King of </a:t>
            </a:r>
            <a:r>
              <a:rPr lang="hu-HU" sz="1400" dirty="0" err="1">
                <a:solidFill>
                  <a:srgbClr val="2C68FF"/>
                </a:solidFill>
              </a:rPr>
              <a:t>Hearts</a:t>
            </a:r>
            <a:r>
              <a:rPr lang="hu-HU" sz="1400" dirty="0">
                <a:solidFill>
                  <a:srgbClr val="2C68FF"/>
                </a:solidFill>
              </a:rPr>
              <a:t>...</a:t>
            </a:r>
            <a:r>
              <a:rPr lang="hu-HU" sz="1400" dirty="0" err="1">
                <a:solidFill>
                  <a:srgbClr val="2C68FF"/>
                </a:solidFill>
              </a:rPr>
              <a:t>etc</a:t>
            </a:r>
            <a:endParaRPr lang="hu-HU" sz="1400" dirty="0">
              <a:solidFill>
                <a:srgbClr val="2C68FF"/>
              </a:solidFill>
            </a:endParaRPr>
          </a:p>
          <a:p>
            <a:endParaRPr lang="en-US" sz="1400" dirty="0">
              <a:solidFill>
                <a:srgbClr val="2C6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/>
              <a:t>table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15" name="Táblázat 14"/>
          <p:cNvGraphicFramePr>
            <a:graphicFrameLocks noGrp="1"/>
          </p:cNvGraphicFramePr>
          <p:nvPr>
            <p:extLst/>
          </p:nvPr>
        </p:nvGraphicFramePr>
        <p:xfrm>
          <a:off x="687000" y="830263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955762538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5731471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8156218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9393728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2797319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8261636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783711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5886114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80205414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173748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7838541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2403183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7442474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071877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594776720"/>
                  </a:ext>
                </a:extLst>
              </a:tr>
            </a:tbl>
          </a:graphicData>
        </a:graphic>
      </p:graphicFrame>
      <p:pic>
        <p:nvPicPr>
          <p:cNvPr id="17" name="Kép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5180" y="364972"/>
            <a:ext cx="468000" cy="151323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874" y="879164"/>
            <a:ext cx="468000" cy="16526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945" y="1524197"/>
            <a:ext cx="468000" cy="151370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8912" y="1927963"/>
            <a:ext cx="396000" cy="18496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07" y="2594643"/>
            <a:ext cx="396000" cy="166742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7510" y="3221255"/>
            <a:ext cx="396000" cy="156683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6568" y="3872517"/>
            <a:ext cx="396000" cy="142495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3213" y="4539184"/>
            <a:ext cx="396000" cy="125824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0618" y="5029808"/>
            <a:ext cx="396000" cy="139305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5000" y="379042"/>
            <a:ext cx="396000" cy="155709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9395" y="879476"/>
            <a:ext cx="396000" cy="1685889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1397028"/>
            <a:ext cx="396000" cy="182341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9409" y="1856415"/>
            <a:ext cx="396000" cy="2022662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0981" y="2136478"/>
            <a:ext cx="900000" cy="228980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94" y="3092235"/>
            <a:ext cx="396000" cy="1841231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8392" y="3555102"/>
            <a:ext cx="396000" cy="2060628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1826" y="4163942"/>
            <a:ext cx="396000" cy="2008725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04918" y="3679857"/>
            <a:ext cx="396000" cy="1834909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3268" y="2950071"/>
            <a:ext cx="396000" cy="2091609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0144" y="2375676"/>
            <a:ext cx="396000" cy="2105361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3625" y="1758572"/>
            <a:ext cx="324000" cy="2160323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26986" y="1278950"/>
            <a:ext cx="324000" cy="2040297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1225" y="650022"/>
            <a:ext cx="288000" cy="205952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0041" y="107500"/>
            <a:ext cx="360000" cy="2042407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8680" y="4757752"/>
            <a:ext cx="396000" cy="1961204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4230899"/>
            <a:ext cx="396000" cy="18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1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52" name="Egyenes összekötő 51"/>
          <p:cNvCxnSpPr/>
          <p:nvPr/>
        </p:nvCxnSpPr>
        <p:spPr>
          <a:xfrm flipV="1">
            <a:off x="626324" y="4745978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Tartalom helye 17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591939" y="2566259"/>
            <a:ext cx="372648" cy="2268000"/>
          </a:xfrm>
          <a:ln w="19050">
            <a:noFill/>
          </a:ln>
        </p:spPr>
      </p:pic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6960" y="4808772"/>
            <a:ext cx="360109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>
                <a:solidFill>
                  <a:srgbClr val="8967AA"/>
                </a:solidFill>
              </a:rPr>
              <a:t>Which jungle is the novel set in?</a:t>
            </a: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54446"/>
            <a:ext cx="358567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10" y="1444266"/>
            <a:ext cx="27949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677856" y="1910674"/>
            <a:ext cx="8324434" cy="493719"/>
            <a:chOff x="677856" y="1910674"/>
            <a:chExt cx="8324434" cy="493719"/>
          </a:xfrm>
        </p:grpSpPr>
        <p:sp>
          <p:nvSpPr>
            <p:cNvPr id="20" name="Téglalap 19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21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2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5" name="Téglalap 2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6" name="Téglalap 2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 2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3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 36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" name="Téglalap 55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" name="Téglalap 56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" name="Téglalap 57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" name="Téglalap 61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" name="Téglalap 62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" name="Téglalap 66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" name="Téglalap 69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" name="Téglalap 72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" name="Téglalap 75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" name="Téglalap 79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" name="Téglalap 81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" name="Téglalap 82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" name="Téglalap 83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" name="Téglalap 84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" name="Téglalap 85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" name="Téglalap 86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" name="Téglalap 88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" name="Téglalap 89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" name="Téglalap 92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" name="Téglalap 95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" name="Téglalap 96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" name="Téglalap 97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" name="Téglalap 98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4" name="Téglalap 103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5" name="Téglalap 104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0" name="Téglalap 109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1" name="Téglalap 110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2" name="Téglalap 111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4" name="Téglalap 113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5" name="Téglalap 114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7" name="Téglalap 116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2" name="Téglalap 121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6" name="Téglalap 125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7" name="Téglalap 126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2" name="Téglalap 131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3" name="Téglalap 132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4" name="Téglalap 133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5" name="Téglalap 134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6" name="Téglalap 135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7" name="Téglalap 136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8" name="Téglalap 137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9" name="Téglalap 138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0" name="Téglalap 139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2" name="Téglalap 141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3" name="Téglalap 142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4" name="Téglalap 143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5" name="Téglalap 144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6" name="Téglalap 145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7" name="Téglalap 146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8" name="Téglalap 147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9" name="Téglalap 148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0" name="Téglalap 149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1" name="Téglalap 150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2" name="Téglalap 151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5" name="Téglalap 154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8" name="Téglalap 157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9" name="Téglalap 158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0" name="Téglalap 159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1" name="Téglalap 160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2" name="Téglalap 161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3" name="Téglalap 162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4" name="Téglalap 163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5" name="Téglalap 164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6" name="Téglalap 165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7" name="Téglalap 166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8" name="Téglalap 167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9" name="Téglalap 168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0" name="Téglalap 169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1" name="Téglalap 170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5" name="Téglalap 174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8" name="Téglalap 177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1" name="Téglalap 180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3" name="Egyenes összekötő 32"/>
          <p:cNvCxnSpPr/>
          <p:nvPr/>
        </p:nvCxnSpPr>
        <p:spPr>
          <a:xfrm flipV="1">
            <a:off x="649805" y="300031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630989" y="2777213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lost boy, animals of the forest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13615" y="2462546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Joseph </a:t>
            </a:r>
            <a:r>
              <a:rPr lang="hu-HU" sz="1400" dirty="0" err="1">
                <a:solidFill>
                  <a:srgbClr val="2C68FF"/>
                </a:solidFill>
              </a:rPr>
              <a:t>Rudyard</a:t>
            </a:r>
            <a:r>
              <a:rPr lang="hu-HU" sz="1400" dirty="0">
                <a:solidFill>
                  <a:srgbClr val="2C68FF"/>
                </a:solidFill>
              </a:rPr>
              <a:t> Kipling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182" name="Egyenes összekötő 181"/>
          <p:cNvCxnSpPr/>
          <p:nvPr/>
        </p:nvCxnSpPr>
        <p:spPr>
          <a:xfrm flipV="1">
            <a:off x="656396" y="2735896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/>
          <p:cNvSpPr/>
          <p:nvPr/>
        </p:nvSpPr>
        <p:spPr>
          <a:xfrm>
            <a:off x="626323" y="3095188"/>
            <a:ext cx="36543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967AA"/>
                </a:solidFill>
                <a:latin typeface="+mj-lt"/>
                <a:ea typeface="+mj-ea"/>
                <a:cs typeface="+mj-cs"/>
              </a:rPr>
              <a:t>The name of the fire in the novel</a:t>
            </a:r>
          </a:p>
        </p:txBody>
      </p:sp>
      <p:pic>
        <p:nvPicPr>
          <p:cNvPr id="183" name="Kép 1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3" y="3971297"/>
            <a:ext cx="7404772" cy="468000"/>
          </a:xfrm>
          <a:prstGeom prst="rect">
            <a:avLst/>
          </a:prstGeom>
        </p:spPr>
      </p:pic>
      <p:pic>
        <p:nvPicPr>
          <p:cNvPr id="184" name="Kép 18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62305" y="2782616"/>
            <a:ext cx="468000" cy="5365380"/>
          </a:xfrm>
          <a:prstGeom prst="rect">
            <a:avLst/>
          </a:prstGeom>
        </p:spPr>
      </p:pic>
      <p:grpSp>
        <p:nvGrpSpPr>
          <p:cNvPr id="4" name="Csoportba foglalás 3"/>
          <p:cNvGrpSpPr/>
          <p:nvPr/>
        </p:nvGrpSpPr>
        <p:grpSpPr>
          <a:xfrm>
            <a:off x="638124" y="851758"/>
            <a:ext cx="8667365" cy="646331"/>
            <a:chOff x="638124" y="851758"/>
            <a:chExt cx="8667365" cy="646331"/>
          </a:xfrm>
        </p:grpSpPr>
        <p:sp>
          <p:nvSpPr>
            <p:cNvPr id="185" name="Tartalom helye 54"/>
            <p:cNvSpPr txBox="1">
              <a:spLocks/>
            </p:cNvSpPr>
            <p:nvPr/>
          </p:nvSpPr>
          <p:spPr>
            <a:xfrm>
              <a:off x="681038" y="851758"/>
              <a:ext cx="8543925" cy="633800"/>
            </a:xfrm>
            <a:prstGeom prst="rect">
              <a:avLst/>
            </a:prstGeom>
            <a:ln w="19050">
              <a:solidFill>
                <a:srgbClr val="8967AA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hu-HU" sz="1000" dirty="0">
                <a:solidFill>
                  <a:srgbClr val="8967AA"/>
                </a:solidFill>
              </a:endParaRPr>
            </a:p>
          </p:txBody>
        </p:sp>
        <p:sp>
          <p:nvSpPr>
            <p:cNvPr id="3" name="Téglalap 2"/>
            <p:cNvSpPr/>
            <p:nvPr/>
          </p:nvSpPr>
          <p:spPr>
            <a:xfrm>
              <a:off x="638124" y="851758"/>
              <a:ext cx="866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Using the Morse code board, solve the puzzles and write the answer on the line. Where you find a description of the solution,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it according to the Morse code table!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What to look out for: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short and long symbols that make up the letters.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pauses between words. 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Short:       Long:           Break between letters:      Break between words:</a:t>
              </a:r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13463" y="128261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8" name="Téglalap 187"/>
            <p:cNvSpPr/>
            <p:nvPr/>
          </p:nvSpPr>
          <p:spPr>
            <a:xfrm>
              <a:off x="1659453" y="12816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9" name="Téglalap 188"/>
            <p:cNvSpPr/>
            <p:nvPr/>
          </p:nvSpPr>
          <p:spPr>
            <a:xfrm>
              <a:off x="1769167" y="12790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0" name="Téglalap 189"/>
            <p:cNvSpPr/>
            <p:nvPr/>
          </p:nvSpPr>
          <p:spPr>
            <a:xfrm>
              <a:off x="3293200" y="12886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1" name="Téglalap 190"/>
            <p:cNvSpPr/>
            <p:nvPr/>
          </p:nvSpPr>
          <p:spPr>
            <a:xfrm>
              <a:off x="4757037" y="128622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5093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1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694666" y="4076022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Red </a:t>
            </a:r>
            <a:r>
              <a:rPr lang="hu-HU" sz="1600" b="1" dirty="0" err="1" smtClean="0">
                <a:solidFill>
                  <a:schemeClr val="accent3"/>
                </a:solidFill>
              </a:rPr>
              <a:t>flower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5130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Indian</a:t>
            </a:r>
            <a:r>
              <a:rPr lang="hu-HU" sz="1600" b="1" dirty="0">
                <a:solidFill>
                  <a:schemeClr val="accent3"/>
                </a:solidFill>
              </a:rPr>
              <a:t> </a:t>
            </a:r>
          </a:p>
        </p:txBody>
      </p:sp>
      <p:cxnSp>
        <p:nvCxnSpPr>
          <p:cNvPr id="25" name="Egyenes összekötő 24"/>
          <p:cNvCxnSpPr/>
          <p:nvPr/>
        </p:nvCxnSpPr>
        <p:spPr>
          <a:xfrm flipV="1">
            <a:off x="649805" y="2298971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églalap 25"/>
          <p:cNvSpPr/>
          <p:nvPr/>
        </p:nvSpPr>
        <p:spPr>
          <a:xfrm>
            <a:off x="630989" y="2075872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lost boy, animals of the forest</a:t>
            </a:r>
          </a:p>
        </p:txBody>
      </p:sp>
      <p:sp>
        <p:nvSpPr>
          <p:cNvPr id="27" name="Téglalap 26"/>
          <p:cNvSpPr/>
          <p:nvPr/>
        </p:nvSpPr>
        <p:spPr>
          <a:xfrm>
            <a:off x="613615" y="1761205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Joseph </a:t>
            </a:r>
            <a:r>
              <a:rPr lang="hu-HU" sz="1400" dirty="0" err="1">
                <a:solidFill>
                  <a:srgbClr val="2C68FF"/>
                </a:solidFill>
              </a:rPr>
              <a:t>Rudyard</a:t>
            </a:r>
            <a:r>
              <a:rPr lang="hu-HU" sz="1400" dirty="0">
                <a:solidFill>
                  <a:srgbClr val="2C68FF"/>
                </a:solidFill>
              </a:rPr>
              <a:t> Kipling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28" name="Egyenes összekötő 27"/>
          <p:cNvCxnSpPr/>
          <p:nvPr/>
        </p:nvCxnSpPr>
        <p:spPr>
          <a:xfrm flipV="1">
            <a:off x="656396" y="2034555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>
            <a:off x="636648" y="1480784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solidFill>
                  <a:srgbClr val="2C68FF"/>
                </a:solidFill>
              </a:rPr>
              <a:t>The </a:t>
            </a:r>
            <a:r>
              <a:rPr lang="hu-HU" sz="1400" dirty="0" err="1" smtClean="0">
                <a:solidFill>
                  <a:srgbClr val="2C68FF"/>
                </a:solidFill>
              </a:rPr>
              <a:t>title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en-US" sz="1400" dirty="0" smtClean="0">
                <a:solidFill>
                  <a:srgbClr val="2C68FF"/>
                </a:solidFill>
              </a:rPr>
              <a:t>of </a:t>
            </a:r>
            <a:r>
              <a:rPr lang="en-US" sz="1400" dirty="0">
                <a:solidFill>
                  <a:srgbClr val="2C68FF"/>
                </a:solidFill>
              </a:rPr>
              <a:t>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 smtClean="0">
                <a:solidFill>
                  <a:srgbClr val="2C68FF"/>
                </a:solidFill>
              </a:rPr>
              <a:t>The </a:t>
            </a:r>
            <a:r>
              <a:rPr lang="hu-HU" sz="1400" dirty="0" err="1" smtClean="0">
                <a:solidFill>
                  <a:srgbClr val="2C68FF"/>
                </a:solidFill>
              </a:rPr>
              <a:t>Jungle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 err="1" smtClean="0">
                <a:solidFill>
                  <a:srgbClr val="2C68FF"/>
                </a:solidFill>
              </a:rPr>
              <a:t>Book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30" name="Egyenes összekötő 29"/>
          <p:cNvCxnSpPr/>
          <p:nvPr/>
        </p:nvCxnSpPr>
        <p:spPr>
          <a:xfrm flipV="1">
            <a:off x="670551" y="175413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7" y="1033544"/>
            <a:ext cx="247053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2" name="Tartalom helye 17"/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646654" y="2105151"/>
            <a:ext cx="372648" cy="2268000"/>
          </a:xfrm>
          <a:ln w="19050">
            <a:noFill/>
          </a:ln>
        </p:spPr>
      </p:pic>
      <p:sp>
        <p:nvSpPr>
          <p:cNvPr id="33" name="Téglalap 32"/>
          <p:cNvSpPr/>
          <p:nvPr/>
        </p:nvSpPr>
        <p:spPr>
          <a:xfrm>
            <a:off x="681038" y="2641118"/>
            <a:ext cx="36543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967AA"/>
                </a:solidFill>
                <a:latin typeface="+mj-lt"/>
                <a:ea typeface="+mj-ea"/>
                <a:cs typeface="+mj-cs"/>
              </a:rPr>
              <a:t>The name of the fire in the novel</a:t>
            </a: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8" y="3510189"/>
            <a:ext cx="7404772" cy="468000"/>
          </a:xfrm>
          <a:prstGeom prst="rect">
            <a:avLst/>
          </a:prstGeom>
        </p:spPr>
      </p:pic>
      <p:sp>
        <p:nvSpPr>
          <p:cNvPr id="3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4576931"/>
            <a:ext cx="360109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dirty="0">
                <a:solidFill>
                  <a:srgbClr val="8967AA"/>
                </a:solidFill>
              </a:rPr>
              <a:t>Which jungle is the novel set in?</a:t>
            </a:r>
          </a:p>
        </p:txBody>
      </p:sp>
      <p:pic>
        <p:nvPicPr>
          <p:cNvPr id="36" name="Kép 3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6383" y="2550775"/>
            <a:ext cx="468000" cy="53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2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16997" y="3035412"/>
            <a:ext cx="526033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most important ball game in the magic world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16997" y="4534137"/>
            <a:ext cx="42440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is Ron most afraid of?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09" y="1444266"/>
            <a:ext cx="253534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677856" y="1848528"/>
            <a:ext cx="8324434" cy="493719"/>
            <a:chOff x="677856" y="1910674"/>
            <a:chExt cx="8324434" cy="493719"/>
          </a:xfrm>
        </p:grpSpPr>
        <p:sp>
          <p:nvSpPr>
            <p:cNvPr id="20" name="Téglalap 19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21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2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5" name="Téglalap 2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6" name="Téglalap 2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 2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3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 36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" name="Téglalap 49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" name="Téglalap 54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" name="Téglalap 55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" name="Téglalap 56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" name="Téglalap 57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" name="Téglalap 61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" name="Téglalap 62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" name="Téglalap 66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" name="Téglalap 69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" name="Téglalap 72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" name="Téglalap 75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" name="Téglalap 79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" name="Téglalap 81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" name="Téglalap 82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" name="Téglalap 83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" name="Téglalap 84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" name="Téglalap 85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" name="Téglalap 86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" name="Téglalap 88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" name="Téglalap 89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" name="Téglalap 92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" name="Téglalap 95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" name="Téglalap 96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" name="Téglalap 97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" name="Téglalap 98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4" name="Téglalap 103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5" name="Téglalap 104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0" name="Téglalap 109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1" name="Téglalap 110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2" name="Téglalap 111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4" name="Téglalap 113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5" name="Téglalap 114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7" name="Téglalap 116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2" name="Téglalap 121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6" name="Téglalap 125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7" name="Téglalap 126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2" name="Téglalap 131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3" name="Téglalap 132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4" name="Téglalap 133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5" name="Téglalap 134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6" name="Téglalap 135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7" name="Téglalap 136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8" name="Téglalap 137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9" name="Téglalap 138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0" name="Téglalap 139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2" name="Téglalap 141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3" name="Téglalap 142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4" name="Téglalap 143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5" name="Téglalap 144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6" name="Téglalap 145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7" name="Téglalap 146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8" name="Téglalap 147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9" name="Téglalap 148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0" name="Téglalap 149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1" name="Téglalap 150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2" name="Téglalap 151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5" name="Téglalap 154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8" name="Téglalap 157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9" name="Téglalap 158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0" name="Téglalap 159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1" name="Téglalap 160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2" name="Téglalap 161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3" name="Téglalap 162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4" name="Téglalap 163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5" name="Téglalap 164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6" name="Téglalap 165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7" name="Téglalap 166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8" name="Téglalap 167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9" name="Téglalap 168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0" name="Téglalap 169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1" name="Téglalap 170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5" name="Téglalap 174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8" name="Téglalap 177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180" name="Egyenes összekötő 179"/>
          <p:cNvCxnSpPr/>
          <p:nvPr/>
        </p:nvCxnSpPr>
        <p:spPr>
          <a:xfrm flipV="1">
            <a:off x="649805" y="2831630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églalap 180"/>
          <p:cNvSpPr/>
          <p:nvPr/>
        </p:nvSpPr>
        <p:spPr>
          <a:xfrm>
            <a:off x="630988" y="2608531"/>
            <a:ext cx="8930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the wizarding world, wizards and witches, magical </a:t>
            </a:r>
            <a:r>
              <a:rPr lang="en-US" sz="1400" dirty="0" smtClean="0">
                <a:solidFill>
                  <a:srgbClr val="2C68FF"/>
                </a:solidFill>
              </a:rPr>
              <a:t>creatures</a:t>
            </a:r>
            <a:r>
              <a:rPr lang="hu-HU" sz="1400" dirty="0" smtClean="0">
                <a:solidFill>
                  <a:srgbClr val="2C68FF"/>
                </a:solidFill>
              </a:rPr>
              <a:t>…etc.</a:t>
            </a:r>
            <a:endParaRPr lang="en-US" sz="1400" dirty="0">
              <a:solidFill>
                <a:srgbClr val="2C68FF"/>
              </a:solidFill>
            </a:endParaRPr>
          </a:p>
        </p:txBody>
      </p:sp>
      <p:sp>
        <p:nvSpPr>
          <p:cNvPr id="182" name="Téglalap 181"/>
          <p:cNvSpPr/>
          <p:nvPr/>
        </p:nvSpPr>
        <p:spPr>
          <a:xfrm>
            <a:off x="613615" y="2284986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Joanne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Kathleen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Rowling</a:t>
            </a:r>
            <a:r>
              <a:rPr lang="hu-HU" sz="1400" dirty="0">
                <a:solidFill>
                  <a:srgbClr val="2C68FF"/>
                </a:solidFill>
              </a:rPr>
              <a:t> (</a:t>
            </a:r>
            <a:r>
              <a:rPr lang="en-US" sz="1400" dirty="0" smtClean="0">
                <a:solidFill>
                  <a:srgbClr val="2C68FF"/>
                </a:solidFill>
              </a:rPr>
              <a:t>h</a:t>
            </a:r>
            <a:r>
              <a:rPr lang="hu-HU" sz="1400" dirty="0" err="1" smtClean="0">
                <a:solidFill>
                  <a:srgbClr val="2C68FF"/>
                </a:solidFill>
              </a:rPr>
              <a:t>e</a:t>
            </a:r>
            <a:r>
              <a:rPr lang="hu-HU" sz="1400" dirty="0" err="1">
                <a:solidFill>
                  <a:srgbClr val="2C68FF"/>
                </a:solidFill>
              </a:rPr>
              <a:t>r</a:t>
            </a:r>
            <a:r>
              <a:rPr lang="hu-HU" sz="1400" dirty="0" smtClean="0">
                <a:solidFill>
                  <a:srgbClr val="2C68FF"/>
                </a:solidFill>
              </a:rPr>
              <a:t> 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J. K. </a:t>
            </a:r>
            <a:r>
              <a:rPr lang="hu-HU" sz="1400" dirty="0" err="1">
                <a:solidFill>
                  <a:srgbClr val="2C68FF"/>
                </a:solidFill>
              </a:rPr>
              <a:t>Rowling</a:t>
            </a:r>
            <a:r>
              <a:rPr lang="hu-HU" sz="1400" dirty="0" smtClean="0">
                <a:solidFill>
                  <a:srgbClr val="2C68FF"/>
                </a:solidFill>
              </a:rPr>
              <a:t>)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183" name="Egyenes összekötő 182"/>
          <p:cNvCxnSpPr/>
          <p:nvPr/>
        </p:nvCxnSpPr>
        <p:spPr>
          <a:xfrm flipV="1">
            <a:off x="656396" y="256721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6227" y="2024533"/>
            <a:ext cx="468000" cy="6363661"/>
          </a:xfrm>
          <a:prstGeom prst="rect">
            <a:avLst/>
          </a:prstGeom>
        </p:spPr>
      </p:pic>
      <p:grpSp>
        <p:nvGrpSpPr>
          <p:cNvPr id="179" name="Csoportba foglalás 178"/>
          <p:cNvGrpSpPr/>
          <p:nvPr/>
        </p:nvGrpSpPr>
        <p:grpSpPr>
          <a:xfrm>
            <a:off x="638124" y="851758"/>
            <a:ext cx="8667365" cy="646331"/>
            <a:chOff x="638124" y="851758"/>
            <a:chExt cx="8667365" cy="646331"/>
          </a:xfrm>
        </p:grpSpPr>
        <p:sp>
          <p:nvSpPr>
            <p:cNvPr id="184" name="Tartalom helye 54"/>
            <p:cNvSpPr txBox="1">
              <a:spLocks/>
            </p:cNvSpPr>
            <p:nvPr/>
          </p:nvSpPr>
          <p:spPr>
            <a:xfrm>
              <a:off x="681038" y="851758"/>
              <a:ext cx="8543925" cy="633800"/>
            </a:xfrm>
            <a:prstGeom prst="rect">
              <a:avLst/>
            </a:prstGeom>
            <a:ln w="19050">
              <a:solidFill>
                <a:srgbClr val="8967AA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hu-HU" sz="1000" dirty="0">
                <a:solidFill>
                  <a:srgbClr val="8967AA"/>
                </a:solidFill>
              </a:endParaRPr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638124" y="851758"/>
              <a:ext cx="866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Using the Morse code board, solve the puzzles and write the answer on the line. Where you find a description of the solution,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it according to the Morse code table!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What to look out for: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short and long symbols that make up the letters.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pauses between words. 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Short:       Long:           Break between letters:      Break between words:</a:t>
              </a:r>
            </a:p>
          </p:txBody>
        </p:sp>
        <p:sp>
          <p:nvSpPr>
            <p:cNvPr id="187" name="Téglalap 186"/>
            <p:cNvSpPr/>
            <p:nvPr/>
          </p:nvSpPr>
          <p:spPr>
            <a:xfrm>
              <a:off x="1113463" y="128261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8" name="Téglalap 187"/>
            <p:cNvSpPr/>
            <p:nvPr/>
          </p:nvSpPr>
          <p:spPr>
            <a:xfrm>
              <a:off x="1659453" y="12816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9" name="Téglalap 188"/>
            <p:cNvSpPr/>
            <p:nvPr/>
          </p:nvSpPr>
          <p:spPr>
            <a:xfrm>
              <a:off x="1769167" y="12790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0" name="Téglalap 189"/>
            <p:cNvSpPr/>
            <p:nvPr/>
          </p:nvSpPr>
          <p:spPr>
            <a:xfrm>
              <a:off x="3293200" y="12886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1" name="Téglalap 190"/>
            <p:cNvSpPr/>
            <p:nvPr/>
          </p:nvSpPr>
          <p:spPr>
            <a:xfrm>
              <a:off x="4757037" y="128622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92" name="Tartalom hely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577038" y="-537095"/>
            <a:ext cx="504000" cy="84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</a:t>
            </a:r>
            <a:r>
              <a:rPr lang="hu-HU" dirty="0" smtClean="0"/>
              <a:t>2. </a:t>
            </a:r>
            <a:r>
              <a:rPr lang="hu-HU" dirty="0"/>
              <a:t>- </a:t>
            </a:r>
            <a:r>
              <a:rPr lang="hu-HU" dirty="0" err="1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694666" y="370582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accent3"/>
                </a:solidFill>
              </a:rPr>
              <a:t>Q</a:t>
            </a:r>
            <a:r>
              <a:rPr lang="hu-HU" sz="1600" b="1" dirty="0" err="1" smtClean="0">
                <a:solidFill>
                  <a:schemeClr val="accent3"/>
                </a:solidFill>
              </a:rPr>
              <a:t>uidditch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94666" y="5343142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Spider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572" y="4250312"/>
            <a:ext cx="424409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is Ron most afraid of?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8404" y="1752743"/>
            <a:ext cx="468000" cy="6363661"/>
          </a:xfrm>
          <a:prstGeom prst="rect">
            <a:avLst/>
          </a:prstGeom>
        </p:spPr>
      </p:pic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76712" y="2747734"/>
            <a:ext cx="526033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most important ball game in the magic world</a:t>
            </a:r>
          </a:p>
        </p:txBody>
      </p:sp>
      <p:pic>
        <p:nvPicPr>
          <p:cNvPr id="25" name="Tartalom helye 9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584288" y="-836253"/>
            <a:ext cx="504000" cy="8403084"/>
          </a:xfrm>
        </p:spPr>
      </p:pic>
      <p:sp>
        <p:nvSpPr>
          <p:cNvPr id="2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67409" y="1080281"/>
            <a:ext cx="253742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The </a:t>
            </a:r>
            <a:r>
              <a:rPr lang="hu-HU" sz="1700" dirty="0" err="1" smtClean="0">
                <a:solidFill>
                  <a:srgbClr val="8967AA"/>
                </a:solidFill>
              </a:rPr>
              <a:t>title</a:t>
            </a:r>
            <a:r>
              <a:rPr lang="hu-HU" sz="1700" dirty="0" smtClean="0">
                <a:solidFill>
                  <a:srgbClr val="8967AA"/>
                </a:solidFill>
              </a:rPr>
              <a:t> </a:t>
            </a:r>
            <a:r>
              <a:rPr lang="hu-HU" sz="1700" dirty="0">
                <a:solidFill>
                  <a:srgbClr val="8967AA"/>
                </a:solidFill>
              </a:rPr>
              <a:t>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cxnSp>
        <p:nvCxnSpPr>
          <p:cNvPr id="184" name="Egyenes összekötő 183"/>
          <p:cNvCxnSpPr/>
          <p:nvPr/>
        </p:nvCxnSpPr>
        <p:spPr>
          <a:xfrm flipV="1">
            <a:off x="649805" y="2467645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églalap 184"/>
          <p:cNvSpPr/>
          <p:nvPr/>
        </p:nvSpPr>
        <p:spPr>
          <a:xfrm>
            <a:off x="630988" y="2244546"/>
            <a:ext cx="8930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the wizarding world, wizards and witches, magical </a:t>
            </a:r>
            <a:r>
              <a:rPr lang="en-US" sz="1400" dirty="0" smtClean="0">
                <a:solidFill>
                  <a:srgbClr val="2C68FF"/>
                </a:solidFill>
              </a:rPr>
              <a:t>creatures</a:t>
            </a:r>
            <a:r>
              <a:rPr lang="hu-HU" sz="1400" dirty="0" smtClean="0">
                <a:solidFill>
                  <a:srgbClr val="2C68FF"/>
                </a:solidFill>
              </a:rPr>
              <a:t>…etc.</a:t>
            </a:r>
            <a:endParaRPr lang="en-US" sz="1400" dirty="0">
              <a:solidFill>
                <a:srgbClr val="2C68FF"/>
              </a:solidFill>
            </a:endParaRPr>
          </a:p>
        </p:txBody>
      </p:sp>
      <p:sp>
        <p:nvSpPr>
          <p:cNvPr id="186" name="Téglalap 185"/>
          <p:cNvSpPr/>
          <p:nvPr/>
        </p:nvSpPr>
        <p:spPr>
          <a:xfrm>
            <a:off x="613615" y="1921001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Joanne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Kathleen</a:t>
            </a:r>
            <a:r>
              <a:rPr lang="hu-HU" sz="1400" dirty="0">
                <a:solidFill>
                  <a:srgbClr val="2C68FF"/>
                </a:solidFill>
              </a:rPr>
              <a:t> </a:t>
            </a:r>
            <a:r>
              <a:rPr lang="hu-HU" sz="1400" dirty="0" err="1">
                <a:solidFill>
                  <a:srgbClr val="2C68FF"/>
                </a:solidFill>
              </a:rPr>
              <a:t>Rowling</a:t>
            </a:r>
            <a:r>
              <a:rPr lang="hu-HU" sz="1400" dirty="0">
                <a:solidFill>
                  <a:srgbClr val="2C68FF"/>
                </a:solidFill>
              </a:rPr>
              <a:t> (</a:t>
            </a:r>
            <a:r>
              <a:rPr lang="en-US" sz="1400" dirty="0" smtClean="0">
                <a:solidFill>
                  <a:srgbClr val="2C68FF"/>
                </a:solidFill>
              </a:rPr>
              <a:t>h</a:t>
            </a:r>
            <a:r>
              <a:rPr lang="hu-HU" sz="1400" dirty="0" err="1" smtClean="0">
                <a:solidFill>
                  <a:srgbClr val="2C68FF"/>
                </a:solidFill>
              </a:rPr>
              <a:t>er</a:t>
            </a:r>
            <a:r>
              <a:rPr lang="hu-HU" sz="1400" dirty="0" smtClean="0">
                <a:solidFill>
                  <a:srgbClr val="2C68FF"/>
                </a:solidFill>
              </a:rPr>
              <a:t> 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J. K. </a:t>
            </a:r>
            <a:r>
              <a:rPr lang="hu-HU" sz="1400" dirty="0" err="1">
                <a:solidFill>
                  <a:srgbClr val="2C68FF"/>
                </a:solidFill>
              </a:rPr>
              <a:t>Rowling</a:t>
            </a:r>
            <a:r>
              <a:rPr lang="hu-HU" sz="1400" dirty="0" smtClean="0">
                <a:solidFill>
                  <a:srgbClr val="2C68FF"/>
                </a:solidFill>
              </a:rPr>
              <a:t>)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187" name="Egyenes összekötő 186"/>
          <p:cNvCxnSpPr/>
          <p:nvPr/>
        </p:nvCxnSpPr>
        <p:spPr>
          <a:xfrm flipV="1">
            <a:off x="656396" y="2203229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églalap 187"/>
          <p:cNvSpPr/>
          <p:nvPr/>
        </p:nvSpPr>
        <p:spPr>
          <a:xfrm>
            <a:off x="645020" y="1630313"/>
            <a:ext cx="6878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</a:t>
            </a:r>
            <a:r>
              <a:rPr lang="hu-HU" sz="1400" dirty="0" err="1" smtClean="0">
                <a:solidFill>
                  <a:srgbClr val="2C68FF"/>
                </a:solidFill>
              </a:rPr>
              <a:t>title</a:t>
            </a:r>
            <a:r>
              <a:rPr lang="en-US" sz="1400" dirty="0" smtClean="0">
                <a:solidFill>
                  <a:srgbClr val="2C68FF"/>
                </a:solidFill>
              </a:rPr>
              <a:t> </a:t>
            </a:r>
            <a:r>
              <a:rPr lang="en-US" sz="1400" dirty="0">
                <a:solidFill>
                  <a:srgbClr val="2C68FF"/>
                </a:solidFill>
              </a:rPr>
              <a:t>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hu-HU" sz="1400" dirty="0" smtClean="0">
                <a:solidFill>
                  <a:srgbClr val="2C68FF"/>
                </a:solidFill>
              </a:rPr>
              <a:t>Harry </a:t>
            </a:r>
            <a:r>
              <a:rPr lang="hu-HU" sz="1400" dirty="0">
                <a:solidFill>
                  <a:srgbClr val="2C68FF"/>
                </a:solidFill>
              </a:rPr>
              <a:t>P</a:t>
            </a:r>
            <a:r>
              <a:rPr lang="hu-HU" sz="1400" dirty="0" smtClean="0">
                <a:solidFill>
                  <a:srgbClr val="2C68FF"/>
                </a:solidFill>
              </a:rPr>
              <a:t>otter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189" name="Egyenes összekötő 188"/>
          <p:cNvCxnSpPr/>
          <p:nvPr/>
        </p:nvCxnSpPr>
        <p:spPr>
          <a:xfrm flipV="1">
            <a:off x="687801" y="1912541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</a:t>
            </a:r>
            <a:r>
              <a:rPr lang="hu-HU" dirty="0" smtClean="0"/>
              <a:t>3.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701908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91491"/>
            <a:ext cx="86625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does Wilbur Fix suspect the main character of?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592501"/>
            <a:ext cx="858741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In how many days does Phileas Fogg circumvent </a:t>
            </a:r>
            <a:r>
              <a:rPr lang="hu-HU" sz="1700" dirty="0">
                <a:solidFill>
                  <a:srgbClr val="8967AA"/>
                </a:solidFill>
              </a:rPr>
              <a:t>Jules Gabriel Verne </a:t>
            </a:r>
            <a:r>
              <a:rPr lang="en-US" sz="1700" dirty="0" smtClean="0">
                <a:solidFill>
                  <a:srgbClr val="8967AA"/>
                </a:solidFill>
              </a:rPr>
              <a:t>in </a:t>
            </a:r>
            <a:r>
              <a:rPr lang="en-US" sz="1700" dirty="0">
                <a:solidFill>
                  <a:srgbClr val="8967AA"/>
                </a:solidFill>
              </a:rPr>
              <a:t>his novel?</a:t>
            </a:r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33178" y="4835439"/>
            <a:ext cx="473892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did Phileas Fogg gain from the trip?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4703" y="252246"/>
            <a:ext cx="468000" cy="4191045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5474" y="1540184"/>
            <a:ext cx="432000" cy="4334419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1035" y="196850"/>
            <a:ext cx="468000" cy="806742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2280" y="3446838"/>
            <a:ext cx="468000" cy="4073727"/>
          </a:xfrm>
          <a:prstGeom prst="rect">
            <a:avLst/>
          </a:prstGeom>
        </p:spPr>
      </p:pic>
      <p:grpSp>
        <p:nvGrpSpPr>
          <p:cNvPr id="17" name="Csoportba foglalás 16"/>
          <p:cNvGrpSpPr/>
          <p:nvPr/>
        </p:nvGrpSpPr>
        <p:grpSpPr>
          <a:xfrm>
            <a:off x="638124" y="851758"/>
            <a:ext cx="8667365" cy="646331"/>
            <a:chOff x="638124" y="851758"/>
            <a:chExt cx="8667365" cy="646331"/>
          </a:xfrm>
        </p:grpSpPr>
        <p:sp>
          <p:nvSpPr>
            <p:cNvPr id="18" name="Tartalom helye 54"/>
            <p:cNvSpPr txBox="1">
              <a:spLocks/>
            </p:cNvSpPr>
            <p:nvPr/>
          </p:nvSpPr>
          <p:spPr>
            <a:xfrm>
              <a:off x="681038" y="851758"/>
              <a:ext cx="8543925" cy="633800"/>
            </a:xfrm>
            <a:prstGeom prst="rect">
              <a:avLst/>
            </a:prstGeom>
            <a:ln w="19050">
              <a:solidFill>
                <a:srgbClr val="8967AA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hu-HU" sz="1000" dirty="0">
                <a:solidFill>
                  <a:srgbClr val="8967AA"/>
                </a:solidFill>
              </a:endParaRP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638124" y="851758"/>
              <a:ext cx="866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Using the Morse code board, solve the puzzles and write the answer on the line. Where you find a description of the solution,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it according to the Morse code table!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What to look out for: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short and long symbols that make up the letters.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pauses between words. 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Short:       Long:           Break between letters:      Break between words:</a:t>
              </a: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1113463" y="128261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659453" y="12816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2" name="Téglalap 21"/>
            <p:cNvSpPr/>
            <p:nvPr/>
          </p:nvSpPr>
          <p:spPr>
            <a:xfrm>
              <a:off x="1769167" y="12790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3293200" y="12886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23"/>
            <p:cNvSpPr/>
            <p:nvPr/>
          </p:nvSpPr>
          <p:spPr>
            <a:xfrm>
              <a:off x="4757037" y="128622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398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/>
              <a:t>Morse </a:t>
            </a:r>
            <a:r>
              <a:rPr lang="hu-HU" dirty="0" err="1"/>
              <a:t>code</a:t>
            </a:r>
            <a:r>
              <a:rPr lang="hu-HU" dirty="0"/>
              <a:t> </a:t>
            </a:r>
            <a:r>
              <a:rPr lang="hu-HU" dirty="0" err="1"/>
              <a:t>decoding</a:t>
            </a:r>
            <a:r>
              <a:rPr lang="hu-HU" dirty="0"/>
              <a:t> 3</a:t>
            </a:r>
            <a:r>
              <a:rPr lang="hu-HU" dirty="0" smtClean="0"/>
              <a:t>. - </a:t>
            </a:r>
            <a:r>
              <a:rPr lang="hu-HU" dirty="0" err="1" smtClean="0"/>
              <a:t>solution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2123837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80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97880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>
                <a:solidFill>
                  <a:schemeClr val="accent3"/>
                </a:solidFill>
              </a:rPr>
              <a:t>Bank robbery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5451498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accent3"/>
                </a:solidFill>
              </a:rPr>
              <a:t>Wife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2561" y="-326263"/>
            <a:ext cx="468000" cy="4191045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2581490"/>
            <a:ext cx="866258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does Wilbur Fix suspect the main character of?</a:t>
            </a: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011476"/>
            <a:ext cx="858741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In how many days does Phileas Fogg circumvent </a:t>
            </a:r>
            <a:r>
              <a:rPr lang="hu-HU" sz="1700" dirty="0">
                <a:solidFill>
                  <a:srgbClr val="8967AA"/>
                </a:solidFill>
              </a:rPr>
              <a:t>Jules Gabriel Verne </a:t>
            </a:r>
            <a:r>
              <a:rPr lang="en-US" sz="1700" dirty="0" smtClean="0">
                <a:solidFill>
                  <a:srgbClr val="8967AA"/>
                </a:solidFill>
              </a:rPr>
              <a:t>in </a:t>
            </a:r>
            <a:r>
              <a:rPr lang="en-US" sz="1700" dirty="0">
                <a:solidFill>
                  <a:srgbClr val="8967AA"/>
                </a:solidFill>
              </a:rPr>
              <a:t>his novel?</a:t>
            </a:r>
          </a:p>
        </p:txBody>
      </p:sp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4369875"/>
            <a:ext cx="473892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What did Phileas Fogg gain from the trip?</a:t>
            </a:r>
          </a:p>
        </p:txBody>
      </p:sp>
      <p:pic>
        <p:nvPicPr>
          <p:cNvPr id="25" name="Tartalom helye 7"/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5474" y="1014316"/>
            <a:ext cx="432000" cy="4334419"/>
          </a:xfr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1035" y="-367118"/>
            <a:ext cx="468000" cy="80674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0136" y="3066179"/>
            <a:ext cx="468000" cy="40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4. 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189789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3256973"/>
            <a:ext cx="3555972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00" dirty="0">
                <a:solidFill>
                  <a:srgbClr val="8967AA"/>
                </a:solidFill>
              </a:rPr>
              <a:t>The main character has tamed</a:t>
            </a:r>
          </a:p>
        </p:txBody>
      </p:sp>
      <p:sp>
        <p:nvSpPr>
          <p:cNvPr id="1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5" y="4585176"/>
            <a:ext cx="384659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Type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flower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watered</a:t>
            </a:r>
            <a:endParaRPr lang="hu-HU" sz="1700" dirty="0">
              <a:solidFill>
                <a:srgbClr val="8967AA"/>
              </a:solidFill>
            </a:endParaRPr>
          </a:p>
        </p:txBody>
      </p:sp>
      <p:cxnSp>
        <p:nvCxnSpPr>
          <p:cNvPr id="20" name="Egyenes összekötő 19"/>
          <p:cNvCxnSpPr/>
          <p:nvPr/>
        </p:nvCxnSpPr>
        <p:spPr>
          <a:xfrm flipV="1">
            <a:off x="649805" y="3000312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613614" y="2972241"/>
            <a:ext cx="7986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Main characters: the child with a pure soul, the pilot, the rose, the fox, the snake...etc.</a:t>
            </a:r>
          </a:p>
        </p:txBody>
      </p:sp>
      <p:sp>
        <p:nvSpPr>
          <p:cNvPr id="22" name="Téglalap 21"/>
          <p:cNvSpPr/>
          <p:nvPr/>
        </p:nvSpPr>
        <p:spPr>
          <a:xfrm>
            <a:off x="613615" y="2462546"/>
            <a:ext cx="8490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68FF"/>
                </a:solidFill>
              </a:rPr>
              <a:t>The author of the novel</a:t>
            </a:r>
            <a:r>
              <a:rPr lang="en-US" dirty="0" smtClean="0">
                <a:solidFill>
                  <a:srgbClr val="2C68FF"/>
                </a:solidFill>
              </a:rPr>
              <a:t>:</a:t>
            </a:r>
            <a:r>
              <a:rPr lang="hu-HU" dirty="0" smtClean="0">
                <a:solidFill>
                  <a:srgbClr val="2C68FF"/>
                </a:solidFill>
              </a:rPr>
              <a:t> </a:t>
            </a:r>
            <a:r>
              <a:rPr lang="fr-FR" sz="1400" dirty="0">
                <a:solidFill>
                  <a:srgbClr val="2C68FF"/>
                </a:solidFill>
              </a:rPr>
              <a:t>Antoine Marie Jean-Baptiste Roger, comte de </a:t>
            </a:r>
            <a:r>
              <a:rPr lang="fr-FR" sz="1400" dirty="0" smtClean="0">
                <a:solidFill>
                  <a:srgbClr val="2C68FF"/>
                </a:solidFill>
              </a:rPr>
              <a:t>Saint-Exupéry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(</a:t>
            </a:r>
            <a:r>
              <a:rPr lang="en-US" sz="1400" dirty="0" smtClean="0">
                <a:solidFill>
                  <a:srgbClr val="2C68FF"/>
                </a:solidFill>
              </a:rPr>
              <a:t>h</a:t>
            </a:r>
            <a:r>
              <a:rPr lang="hu-HU" sz="1400" dirty="0" smtClean="0">
                <a:solidFill>
                  <a:srgbClr val="2C68FF"/>
                </a:solidFill>
              </a:rPr>
              <a:t>i</a:t>
            </a:r>
            <a:r>
              <a:rPr lang="en-US" sz="1400" dirty="0" smtClean="0">
                <a:solidFill>
                  <a:srgbClr val="2C68FF"/>
                </a:solidFill>
              </a:rPr>
              <a:t>s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pen </a:t>
            </a:r>
            <a:r>
              <a:rPr lang="hu-HU" sz="1400" dirty="0" err="1" smtClean="0">
                <a:solidFill>
                  <a:srgbClr val="2C68FF"/>
                </a:solidFill>
              </a:rPr>
              <a:t>name</a:t>
            </a:r>
            <a:r>
              <a:rPr lang="hu-HU" sz="1400" dirty="0" smtClean="0">
                <a:solidFill>
                  <a:srgbClr val="2C68FF"/>
                </a:solidFill>
              </a:rPr>
              <a:t> </a:t>
            </a:r>
            <a:r>
              <a:rPr lang="hu-HU" sz="1400" dirty="0">
                <a:solidFill>
                  <a:srgbClr val="2C68FF"/>
                </a:solidFill>
              </a:rPr>
              <a:t>Antoine de </a:t>
            </a:r>
            <a:r>
              <a:rPr lang="hu-HU" sz="1400" dirty="0" smtClean="0">
                <a:solidFill>
                  <a:srgbClr val="2C68FF"/>
                </a:solidFill>
              </a:rPr>
              <a:t>Saint-Exupéry)  </a:t>
            </a:r>
            <a:endParaRPr lang="en-US" sz="1400" dirty="0">
              <a:solidFill>
                <a:srgbClr val="2C68FF"/>
              </a:solidFill>
            </a:endParaRPr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656396" y="2735896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56396" y="1513585"/>
            <a:ext cx="1900048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err="1">
                <a:solidFill>
                  <a:srgbClr val="8967AA"/>
                </a:solidFill>
              </a:rPr>
              <a:t>Title</a:t>
            </a:r>
            <a:r>
              <a:rPr lang="hu-HU" sz="1700" dirty="0">
                <a:solidFill>
                  <a:srgbClr val="8967AA"/>
                </a:solidFill>
              </a:rPr>
              <a:t> of </a:t>
            </a:r>
            <a:r>
              <a:rPr lang="hu-HU" sz="1700" dirty="0" err="1">
                <a:solidFill>
                  <a:srgbClr val="8967AA"/>
                </a:solidFill>
              </a:rPr>
              <a:t>the</a:t>
            </a:r>
            <a:r>
              <a:rPr lang="hu-HU" sz="1700" dirty="0">
                <a:solidFill>
                  <a:srgbClr val="8967AA"/>
                </a:solidFill>
              </a:rPr>
              <a:t> </a:t>
            </a:r>
            <a:r>
              <a:rPr lang="hu-HU" sz="1700" dirty="0" err="1">
                <a:solidFill>
                  <a:srgbClr val="8967AA"/>
                </a:solidFill>
              </a:rPr>
              <a:t>novel</a:t>
            </a:r>
            <a:endParaRPr lang="hu-HU" sz="1700" dirty="0">
              <a:solidFill>
                <a:srgbClr val="8967AA"/>
              </a:solidFill>
            </a:endParaRPr>
          </a:p>
        </p:txBody>
      </p:sp>
      <p:grpSp>
        <p:nvGrpSpPr>
          <p:cNvPr id="25" name="Csoportba foglalás 24"/>
          <p:cNvGrpSpPr/>
          <p:nvPr/>
        </p:nvGrpSpPr>
        <p:grpSpPr>
          <a:xfrm>
            <a:off x="666842" y="1917847"/>
            <a:ext cx="8324434" cy="493719"/>
            <a:chOff x="677856" y="1910674"/>
            <a:chExt cx="8324434" cy="493719"/>
          </a:xfrm>
        </p:grpSpPr>
        <p:sp>
          <p:nvSpPr>
            <p:cNvPr id="26" name="Téglalap 25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29" name="Téglalap 28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0" name="Téglalap 29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31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 36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" name="Téglalap 37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" name="Téglalap 40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" name="Téglalap 45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" name="Téglalap 46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" name="Téglalap 47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" name="Téglalap 49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" name="Téglalap 53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" name="Téglalap 54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" name="Téglalap 55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" name="Téglalap 56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" name="Téglalap 57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" name="Téglalap 58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" name="Téglalap 59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" name="Téglalap 60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" name="Téglalap 61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" name="Téglalap 62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" name="Téglalap 66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" name="Téglalap 69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" name="Téglalap 72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" name="Téglalap 75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" name="Téglalap 79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" name="Téglalap 81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3" name="Téglalap 82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4" name="Téglalap 83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5" name="Téglalap 84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6" name="Téglalap 85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7" name="Téglalap 86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9" name="Téglalap 88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0" name="Téglalap 89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3" name="Téglalap 92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6" name="Téglalap 95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7" name="Téglalap 96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8" name="Téglalap 97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99" name="Téglalap 98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0" name="Téglalap 99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3" name="Téglalap 102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4" name="Téglalap 103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5" name="Téglalap 104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7" name="Téglalap 106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09" name="Téglalap 108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0" name="Téglalap 109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1" name="Téglalap 110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2" name="Téglalap 111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3" name="Téglalap 112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4" name="Téglalap 113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5" name="Téglalap 114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6" name="Téglalap 115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7" name="Téglalap 116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2" name="Téglalap 121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6" name="Téglalap 125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7" name="Téglalap 126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0" name="Téglalap 129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1" name="Téglalap 130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2" name="Téglalap 131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3" name="Téglalap 132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4" name="Téglalap 133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5" name="Téglalap 134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6" name="Téglalap 135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7" name="Téglalap 136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8" name="Téglalap 137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39" name="Téglalap 138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0" name="Téglalap 139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1" name="Téglalap 140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2" name="Téglalap 141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3" name="Téglalap 142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4" name="Téglalap 143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5" name="Téglalap 144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6" name="Téglalap 145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7" name="Téglalap 146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8" name="Téglalap 147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49" name="Téglalap 148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0" name="Téglalap 149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1" name="Téglalap 150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2" name="Téglalap 151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5" name="Téglalap 154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8" name="Téglalap 157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59" name="Téglalap 158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0" name="Téglalap 159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1" name="Téglalap 160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2" name="Téglalap 161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3" name="Téglalap 162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4" name="Téglalap 163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5" name="Téglalap 164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6" name="Téglalap 165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7" name="Téglalap 166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8" name="Téglalap 167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69" name="Téglalap 168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0" name="Téglalap 169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1" name="Téglalap 170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2" name="Téglalap 171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5" name="Téglalap 174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8" name="Téglalap 177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1" name="Téglalap 180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4" name="Téglalap 183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4121" y="1569862"/>
            <a:ext cx="468000" cy="463416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3261" y="3240242"/>
            <a:ext cx="468000" cy="4195372"/>
          </a:xfrm>
          <a:prstGeom prst="rect">
            <a:avLst/>
          </a:prstGeom>
        </p:spPr>
      </p:pic>
      <p:grpSp>
        <p:nvGrpSpPr>
          <p:cNvPr id="185" name="Csoportba foglalás 184"/>
          <p:cNvGrpSpPr/>
          <p:nvPr/>
        </p:nvGrpSpPr>
        <p:grpSpPr>
          <a:xfrm>
            <a:off x="638124" y="851758"/>
            <a:ext cx="8667365" cy="646331"/>
            <a:chOff x="638124" y="851758"/>
            <a:chExt cx="8667365" cy="646331"/>
          </a:xfrm>
        </p:grpSpPr>
        <p:sp>
          <p:nvSpPr>
            <p:cNvPr id="186" name="Tartalom helye 54"/>
            <p:cNvSpPr txBox="1">
              <a:spLocks/>
            </p:cNvSpPr>
            <p:nvPr/>
          </p:nvSpPr>
          <p:spPr>
            <a:xfrm>
              <a:off x="681038" y="851758"/>
              <a:ext cx="8543925" cy="633800"/>
            </a:xfrm>
            <a:prstGeom prst="rect">
              <a:avLst/>
            </a:prstGeom>
            <a:ln w="19050">
              <a:solidFill>
                <a:srgbClr val="8967AA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hu-HU" sz="1000" dirty="0">
                <a:solidFill>
                  <a:srgbClr val="8967AA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>
              <a:off x="638124" y="851758"/>
              <a:ext cx="86673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Using the Morse code board, solve the puzzles and write the answer on the line. Where you find a description of the solution,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it according to the Morse code table!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What to look out for: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short and long symbols that make up the letters. Choose a </a:t>
              </a:r>
              <a:r>
                <a:rPr lang="en-US" sz="1000" dirty="0" err="1">
                  <a:solidFill>
                    <a:srgbClr val="8967AA"/>
                  </a:solidFill>
                </a:rPr>
                <a:t>colour</a:t>
              </a:r>
              <a:r>
                <a:rPr lang="en-US" sz="1000" dirty="0">
                  <a:solidFill>
                    <a:srgbClr val="8967AA"/>
                  </a:solidFill>
                </a:rPr>
                <a:t> for the pauses between words. </a:t>
              </a:r>
            </a:p>
            <a:p>
              <a:pPr defTabSz="914400">
                <a:lnSpc>
                  <a:spcPct val="90000"/>
                </a:lnSpc>
              </a:pPr>
              <a:r>
                <a:rPr lang="en-US" sz="1000" dirty="0">
                  <a:solidFill>
                    <a:srgbClr val="8967AA"/>
                  </a:solidFill>
                </a:rPr>
                <a:t>Short:       Long:           Break between letters:      Break between words:</a:t>
              </a:r>
            </a:p>
          </p:txBody>
        </p:sp>
        <p:sp>
          <p:nvSpPr>
            <p:cNvPr id="188" name="Téglalap 187"/>
            <p:cNvSpPr/>
            <p:nvPr/>
          </p:nvSpPr>
          <p:spPr>
            <a:xfrm>
              <a:off x="1113463" y="128261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89" name="Téglalap 188"/>
            <p:cNvSpPr/>
            <p:nvPr/>
          </p:nvSpPr>
          <p:spPr>
            <a:xfrm>
              <a:off x="1659453" y="12816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0" name="Téglalap 189"/>
            <p:cNvSpPr/>
            <p:nvPr/>
          </p:nvSpPr>
          <p:spPr>
            <a:xfrm>
              <a:off x="1769167" y="12790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1" name="Téglalap 190"/>
            <p:cNvSpPr/>
            <p:nvPr/>
          </p:nvSpPr>
          <p:spPr>
            <a:xfrm>
              <a:off x="3293200" y="12886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192" name="Téglalap 191"/>
            <p:cNvSpPr/>
            <p:nvPr/>
          </p:nvSpPr>
          <p:spPr>
            <a:xfrm>
              <a:off x="4757037" y="128622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96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7656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1921"/>
      </a:accent1>
      <a:accent2>
        <a:srgbClr val="00AEEF"/>
      </a:accent2>
      <a:accent3>
        <a:srgbClr val="006DB1"/>
      </a:accent3>
      <a:accent4>
        <a:srgbClr val="FFC40D"/>
      </a:accent4>
      <a:accent5>
        <a:srgbClr val="6CAD3B"/>
      </a:accent5>
      <a:accent6>
        <a:srgbClr val="939598"/>
      </a:accent6>
      <a:hlink>
        <a:srgbClr val="00AEEF"/>
      </a:hlink>
      <a:folHlink>
        <a:srgbClr val="006DB1"/>
      </a:folHlink>
    </a:clrScheme>
    <a:fontScheme name="3. egyéni séma">
      <a:majorFont>
        <a:latin typeface="Trebuchet MS"/>
        <a:ea typeface=""/>
        <a:cs typeface=""/>
      </a:majorFont>
      <a:minorFont>
        <a:latin typeface="Helvetica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1276</TotalTime>
  <Words>1041</Words>
  <Application>Microsoft Office PowerPoint</Application>
  <PresentationFormat>A4 (210x297 mm)</PresentationFormat>
  <Paragraphs>140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Helvetica</vt:lpstr>
      <vt:lpstr>Trebuchet MS</vt:lpstr>
      <vt:lpstr>Office-téma</vt:lpstr>
      <vt:lpstr>Morse code table</vt:lpstr>
      <vt:lpstr>Morse code table</vt:lpstr>
      <vt:lpstr>Morse code decoding 1. </vt:lpstr>
      <vt:lpstr>Morse code decoding 1. - solution</vt:lpstr>
      <vt:lpstr>Morse code decoding 2. </vt:lpstr>
      <vt:lpstr>Morse code decoding 2. - solution</vt:lpstr>
      <vt:lpstr>Morse code decoding 3.</vt:lpstr>
      <vt:lpstr>Morse code decoding 3. - solution</vt:lpstr>
      <vt:lpstr>Morze-kód fejtés 4. </vt:lpstr>
      <vt:lpstr>Morse code decoding 4. - solution</vt:lpstr>
      <vt:lpstr>Morse code decoding 5. </vt:lpstr>
      <vt:lpstr>Morse code decoding 5. - 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Kügerl Johanna</dc:creator>
  <cp:lastModifiedBy>Farkas Krisztina</cp:lastModifiedBy>
  <cp:revision>84</cp:revision>
  <cp:lastPrinted>2023-07-07T09:22:46Z</cp:lastPrinted>
  <dcterms:created xsi:type="dcterms:W3CDTF">2023-05-16T14:11:30Z</dcterms:created>
  <dcterms:modified xsi:type="dcterms:W3CDTF">2023-07-10T10:28:40Z</dcterms:modified>
</cp:coreProperties>
</file>