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67AA"/>
    <a:srgbClr val="F6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787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28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50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83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27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2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14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61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70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1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3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31C27C0D-4B84-5FCC-B7D3-90580720724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6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829896"/>
            <a:ext cx="8543925" cy="1307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82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table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26" name="Táblázat 5">
            <a:extLst>
              <a:ext uri="{FF2B5EF4-FFF2-40B4-BE49-F238E27FC236}">
                <a16:creationId xmlns:a16="http://schemas.microsoft.com/office/drawing/2014/main" id="{8E3EE384-8785-3DA7-5035-2B997B1494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7000" y="905269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393107505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195064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3633926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63937022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087225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45846617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67855434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16397093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81662699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258061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96702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03210432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98629712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00040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582247642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084" y="815581"/>
            <a:ext cx="540000" cy="7738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870" y="789737"/>
            <a:ext cx="468000" cy="19914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3840" y="1702754"/>
            <a:ext cx="468000" cy="13253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0887" y="2187060"/>
            <a:ext cx="468000" cy="14994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6817" y="3009126"/>
            <a:ext cx="468000" cy="10113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78284" y="3871003"/>
            <a:ext cx="468000" cy="4342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0356" y="3884813"/>
            <a:ext cx="468000" cy="157840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6488" y="4597744"/>
            <a:ext cx="468000" cy="12906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6465" y="5221427"/>
            <a:ext cx="468000" cy="117062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6893" y="620877"/>
            <a:ext cx="468000" cy="118903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2171" y="1547985"/>
            <a:ext cx="468000" cy="49959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3670" y="1547175"/>
            <a:ext cx="468000" cy="164258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1208" y="2338587"/>
            <a:ext cx="468000" cy="117766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7088" y="2842648"/>
            <a:ext cx="468000" cy="132942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5641" y="3668711"/>
            <a:ext cx="468000" cy="84652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2220" y="4319627"/>
            <a:ext cx="468000" cy="67968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4117" y="4581929"/>
            <a:ext cx="468000" cy="134348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3563" y="4992176"/>
            <a:ext cx="468000" cy="166237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1129" y="440235"/>
            <a:ext cx="468000" cy="149957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8900" y="922762"/>
            <a:ext cx="468000" cy="1675117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38210" y="2110205"/>
            <a:ext cx="1002206" cy="468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4769" y="2496058"/>
            <a:ext cx="468000" cy="846857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4090" y="3191471"/>
            <a:ext cx="468000" cy="5655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8959" y="3558798"/>
            <a:ext cx="468000" cy="1015238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0323" y="3899967"/>
            <a:ext cx="468000" cy="1497965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4876" y="4551498"/>
            <a:ext cx="468000" cy="1307071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8878" y="5209540"/>
            <a:ext cx="468000" cy="11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3</a:t>
            </a:r>
            <a:r>
              <a:rPr lang="hu-HU" dirty="0" smtClean="0"/>
              <a:t>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75950" y="1457437"/>
            <a:ext cx="199208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err="1">
                <a:solidFill>
                  <a:srgbClr val="8967AA"/>
                </a:solidFill>
              </a:rPr>
              <a:t>Shape</a:t>
            </a:r>
            <a:r>
              <a:rPr lang="hu-HU" dirty="0">
                <a:solidFill>
                  <a:srgbClr val="8967AA"/>
                </a:solidFill>
              </a:rPr>
              <a:t> of </a:t>
            </a:r>
            <a:r>
              <a:rPr lang="hu-HU" dirty="0" err="1">
                <a:solidFill>
                  <a:srgbClr val="8967AA"/>
                </a:solidFill>
              </a:rPr>
              <a:t>the</a:t>
            </a:r>
            <a:r>
              <a:rPr lang="hu-HU" dirty="0">
                <a:solidFill>
                  <a:srgbClr val="8967AA"/>
                </a:solidFill>
              </a:rPr>
              <a:t> </a:t>
            </a:r>
            <a:r>
              <a:rPr lang="hu-HU" dirty="0" err="1">
                <a:solidFill>
                  <a:srgbClr val="8967AA"/>
                </a:solidFill>
              </a:rPr>
              <a:t>table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268742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Circle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Blue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White </a:t>
            </a:r>
            <a:r>
              <a:rPr lang="hu-HU" sz="1600" b="1" dirty="0" err="1" smtClean="0">
                <a:solidFill>
                  <a:schemeClr val="accent3"/>
                </a:solidFill>
              </a:rPr>
              <a:t>arrow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5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76230"/>
            <a:ext cx="420687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drawing in the middle of the table </a:t>
            </a:r>
          </a:p>
        </p:txBody>
      </p:sp>
      <p:sp>
        <p:nvSpPr>
          <p:cNvPr id="357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Use the Morse code table to code the puzzles.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What to look out for: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short and long symbols that make up the </a:t>
            </a:r>
            <a:r>
              <a:rPr lang="en-US" sz="1000" dirty="0" smtClean="0">
                <a:solidFill>
                  <a:srgbClr val="8967AA"/>
                </a:solidFill>
              </a:rPr>
              <a:t>letters</a:t>
            </a:r>
            <a:r>
              <a:rPr lang="hu-HU" sz="1000" dirty="0" smtClean="0">
                <a:solidFill>
                  <a:srgbClr val="8967AA"/>
                </a:solidFill>
              </a:rPr>
              <a:t>.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pauses between words.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Short: </a:t>
            </a:r>
            <a:r>
              <a:rPr lang="hu-HU" sz="1000" dirty="0" smtClean="0">
                <a:solidFill>
                  <a:srgbClr val="8967AA"/>
                </a:solidFill>
              </a:rPr>
              <a:t>      </a:t>
            </a:r>
            <a:r>
              <a:rPr lang="en-US" sz="1000" dirty="0" smtClean="0">
                <a:solidFill>
                  <a:srgbClr val="8967AA"/>
                </a:solidFill>
              </a:rPr>
              <a:t>Long</a:t>
            </a:r>
            <a:r>
              <a:rPr lang="en-US" sz="1000" dirty="0">
                <a:solidFill>
                  <a:srgbClr val="8967AA"/>
                </a:solidFill>
              </a:rPr>
              <a:t>:  </a:t>
            </a:r>
            <a:r>
              <a:rPr lang="hu-HU" sz="1000" dirty="0" smtClean="0">
                <a:solidFill>
                  <a:srgbClr val="8967AA"/>
                </a:solidFill>
              </a:rPr>
              <a:t>   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letters: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words: </a:t>
            </a: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58" name="Téglalap 357"/>
          <p:cNvSpPr/>
          <p:nvPr/>
        </p:nvSpPr>
        <p:spPr>
          <a:xfrm>
            <a:off x="1155028" y="115792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grpSp>
        <p:nvGrpSpPr>
          <p:cNvPr id="359" name="Csoportba foglalás 358"/>
          <p:cNvGrpSpPr/>
          <p:nvPr/>
        </p:nvGrpSpPr>
        <p:grpSpPr>
          <a:xfrm>
            <a:off x="1701018" y="1148652"/>
            <a:ext cx="181714" cy="185679"/>
            <a:chOff x="1791970" y="1281769"/>
            <a:chExt cx="181714" cy="185679"/>
          </a:xfrm>
        </p:grpSpPr>
        <p:sp>
          <p:nvSpPr>
            <p:cNvPr id="360" name="Téglalap 359"/>
            <p:cNvSpPr/>
            <p:nvPr/>
          </p:nvSpPr>
          <p:spPr>
            <a:xfrm>
              <a:off x="1791970" y="12817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1901684" y="128744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362" name="Téglalap 361"/>
          <p:cNvSpPr/>
          <p:nvPr/>
        </p:nvSpPr>
        <p:spPr>
          <a:xfrm>
            <a:off x="3334765" y="116394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3" name="Téglalap 362"/>
          <p:cNvSpPr/>
          <p:nvPr/>
        </p:nvSpPr>
        <p:spPr>
          <a:xfrm>
            <a:off x="4802948" y="117045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25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3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7" y="853102"/>
            <a:ext cx="21509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202396"/>
            <a:ext cx="282564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81038" y="189113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Circle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0700" y="322375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Blue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5157378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White </a:t>
            </a:r>
            <a:r>
              <a:rPr lang="hu-HU" sz="1600" b="1" dirty="0" err="1" smtClean="0">
                <a:solidFill>
                  <a:schemeClr val="accent3"/>
                </a:solidFill>
              </a:rPr>
              <a:t>arrow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0700" y="5619631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err="1">
                <a:solidFill>
                  <a:srgbClr val="8967AA"/>
                </a:solidFill>
              </a:rPr>
              <a:t>Name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675485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accent3"/>
                </a:solidFill>
              </a:rPr>
              <a:t>Mandatory direction of travel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0700" y="3554875"/>
            <a:ext cx="43717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drawing in the middle of the table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2719" y="-648352"/>
            <a:ext cx="468000" cy="4371361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8576" y="708569"/>
            <a:ext cx="468000" cy="43437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574762"/>
            <a:ext cx="540000" cy="540000"/>
          </a:xfrm>
          <a:prstGeom prst="rect">
            <a:avLst/>
          </a:prstGeom>
        </p:spPr>
      </p:pic>
      <p:pic>
        <p:nvPicPr>
          <p:cNvPr id="24" name="Tartalom helye 6"/>
          <p:cNvPicPr>
            <a:picLocks noGrp="1" noChangeAspect="1"/>
          </p:cNvPicPr>
          <p:nvPr>
            <p:ph idx="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7976" y="2065158"/>
            <a:ext cx="468000" cy="4298609"/>
          </a:xfr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9828" y="1759505"/>
            <a:ext cx="468000" cy="61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4</a:t>
            </a:r>
            <a:r>
              <a:rPr lang="hu-HU" dirty="0" smtClean="0"/>
              <a:t>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81038" y="3163044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8361" y="1088061"/>
            <a:ext cx="468000" cy="204264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7894" y="-41252"/>
            <a:ext cx="468000" cy="540170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1197" y="2422381"/>
            <a:ext cx="468000" cy="2848315"/>
          </a:xfrm>
          <a:prstGeom prst="rect">
            <a:avLst/>
          </a:prstGeom>
        </p:spPr>
      </p:pic>
      <p:grpSp>
        <p:nvGrpSpPr>
          <p:cNvPr id="19" name="Csoportba foglalás 18"/>
          <p:cNvGrpSpPr/>
          <p:nvPr/>
        </p:nvGrpSpPr>
        <p:grpSpPr>
          <a:xfrm>
            <a:off x="621323" y="4981177"/>
            <a:ext cx="5070265" cy="588956"/>
            <a:chOff x="667410" y="4382413"/>
            <a:chExt cx="5070265" cy="588956"/>
          </a:xfrm>
        </p:grpSpPr>
        <p:pic>
          <p:nvPicPr>
            <p:cNvPr id="20" name="Kép 19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11"/>
            <a:stretch/>
          </p:blipFill>
          <p:spPr>
            <a:xfrm rot="16200000">
              <a:off x="1980663" y="3069160"/>
              <a:ext cx="576000" cy="3202506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68"/>
            <a:stretch/>
          </p:blipFill>
          <p:spPr>
            <a:xfrm rot="16200000">
              <a:off x="4561087" y="3794781"/>
              <a:ext cx="576000" cy="1777176"/>
            </a:xfrm>
            <a:prstGeom prst="rect">
              <a:avLst/>
            </a:prstGeom>
          </p:spPr>
        </p:pic>
      </p:grpSp>
      <p:sp>
        <p:nvSpPr>
          <p:cNvPr id="2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1149" y="1511609"/>
            <a:ext cx="300991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7" y="3134100"/>
            <a:ext cx="337930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2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2" y="4549718"/>
            <a:ext cx="492823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Text in the middle of the traffic board</a:t>
            </a:r>
          </a:p>
        </p:txBody>
      </p:sp>
      <p:sp>
        <p:nvSpPr>
          <p:cNvPr id="2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Using the Morse code board, solve the puzzles and write the answer on the line.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short and long symbols that make up the letters are indicated by the water blue half elements.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letters are indicated by the pale orange whole cubes. </a:t>
            </a: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4</a:t>
            </a:r>
            <a:r>
              <a:rPr lang="hu-HU" dirty="0" smtClean="0"/>
              <a:t>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5" y="4465926"/>
            <a:ext cx="413012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Text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3014471"/>
            <a:ext cx="276382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 </a:t>
            </a:r>
            <a:r>
              <a:rPr lang="hu-HU" sz="1600" b="1" dirty="0" err="1" smtClean="0">
                <a:solidFill>
                  <a:schemeClr val="accent3"/>
                </a:solidFill>
              </a:rPr>
              <a:t>angle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STOP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5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Use the Morse code table to code the puzzles.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What to look out for: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short and long symbols that make up the </a:t>
            </a:r>
            <a:r>
              <a:rPr lang="en-US" sz="1000" dirty="0" smtClean="0">
                <a:solidFill>
                  <a:srgbClr val="8967AA"/>
                </a:solidFill>
              </a:rPr>
              <a:t>letters</a:t>
            </a:r>
            <a:r>
              <a:rPr lang="hu-HU" sz="1000" dirty="0" smtClean="0">
                <a:solidFill>
                  <a:srgbClr val="8967AA"/>
                </a:solidFill>
              </a:rPr>
              <a:t>.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pauses between words.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Short: </a:t>
            </a:r>
            <a:r>
              <a:rPr lang="hu-HU" sz="1000" dirty="0" smtClean="0">
                <a:solidFill>
                  <a:srgbClr val="8967AA"/>
                </a:solidFill>
              </a:rPr>
              <a:t>      </a:t>
            </a:r>
            <a:r>
              <a:rPr lang="en-US" sz="1000" dirty="0" smtClean="0">
                <a:solidFill>
                  <a:srgbClr val="8967AA"/>
                </a:solidFill>
              </a:rPr>
              <a:t>Long</a:t>
            </a:r>
            <a:r>
              <a:rPr lang="en-US" sz="1000" dirty="0">
                <a:solidFill>
                  <a:srgbClr val="8967AA"/>
                </a:solidFill>
              </a:rPr>
              <a:t>:  </a:t>
            </a:r>
            <a:r>
              <a:rPr lang="hu-HU" sz="1000" dirty="0" smtClean="0">
                <a:solidFill>
                  <a:srgbClr val="8967AA"/>
                </a:solidFill>
              </a:rPr>
              <a:t>   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letters: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words: </a:t>
            </a: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56" name="Téglalap 355"/>
          <p:cNvSpPr/>
          <p:nvPr/>
        </p:nvSpPr>
        <p:spPr>
          <a:xfrm>
            <a:off x="1155028" y="115792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grpSp>
        <p:nvGrpSpPr>
          <p:cNvPr id="357" name="Csoportba foglalás 356"/>
          <p:cNvGrpSpPr/>
          <p:nvPr/>
        </p:nvGrpSpPr>
        <p:grpSpPr>
          <a:xfrm>
            <a:off x="1701018" y="1148652"/>
            <a:ext cx="181714" cy="185679"/>
            <a:chOff x="1791970" y="1281769"/>
            <a:chExt cx="181714" cy="185679"/>
          </a:xfrm>
        </p:grpSpPr>
        <p:sp>
          <p:nvSpPr>
            <p:cNvPr id="358" name="Téglalap 357"/>
            <p:cNvSpPr/>
            <p:nvPr/>
          </p:nvSpPr>
          <p:spPr>
            <a:xfrm>
              <a:off x="1791970" y="12817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1901684" y="128744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360" name="Téglalap 359"/>
          <p:cNvSpPr/>
          <p:nvPr/>
        </p:nvSpPr>
        <p:spPr>
          <a:xfrm>
            <a:off x="3334765" y="116394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1" name="Téglalap 360"/>
          <p:cNvSpPr/>
          <p:nvPr/>
        </p:nvSpPr>
        <p:spPr>
          <a:xfrm>
            <a:off x="4802948" y="117045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37167" y="1436444"/>
            <a:ext cx="204264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4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802275" y="5621152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err="1">
                <a:solidFill>
                  <a:srgbClr val="8967AA"/>
                </a:solidFill>
              </a:rPr>
              <a:t>Name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677006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3"/>
                </a:solidFill>
              </a:rPr>
              <a:t>STOP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3077" y="806109"/>
            <a:ext cx="204264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8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3076" y="2656034"/>
            <a:ext cx="264604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2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08" y="3989049"/>
            <a:ext cx="439286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Text in the middle of the traffic board</a:t>
            </a: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4733" y="416845"/>
            <a:ext cx="468000" cy="2042643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8643" y="-975834"/>
            <a:ext cx="468000" cy="5790465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675027" y="230949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 </a:t>
            </a:r>
            <a:r>
              <a:rPr lang="hu-HU" sz="1600" b="1" dirty="0" err="1" smtClean="0">
                <a:solidFill>
                  <a:schemeClr val="accent3"/>
                </a:solidFill>
              </a:rPr>
              <a:t>angle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67410" y="369600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67410" y="5122648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STOP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5185" y="1893650"/>
            <a:ext cx="468000" cy="2848315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667410" y="4382413"/>
            <a:ext cx="5070265" cy="588956"/>
            <a:chOff x="667410" y="4382413"/>
            <a:chExt cx="5070265" cy="588956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11"/>
            <a:stretch/>
          </p:blipFill>
          <p:spPr>
            <a:xfrm rot="16200000">
              <a:off x="1980663" y="3069160"/>
              <a:ext cx="576000" cy="3202506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68"/>
            <a:stretch/>
          </p:blipFill>
          <p:spPr>
            <a:xfrm rot="16200000">
              <a:off x="4561087" y="3794781"/>
              <a:ext cx="576000" cy="1777176"/>
            </a:xfrm>
            <a:prstGeom prst="rect">
              <a:avLst/>
            </a:prstGeom>
          </p:spPr>
        </p:pic>
      </p:grpSp>
      <p:pic>
        <p:nvPicPr>
          <p:cNvPr id="6" name="Kép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577155"/>
            <a:ext cx="540000" cy="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5</a:t>
            </a:r>
            <a:r>
              <a:rPr lang="hu-HU" dirty="0" smtClean="0"/>
              <a:t>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2933811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37820"/>
            <a:ext cx="2660216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536949"/>
            <a:ext cx="462727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border of the traffic board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462113"/>
            <a:ext cx="526457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shape of the traffic board set at its apex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5458" y="1238211"/>
            <a:ext cx="468000" cy="187038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5313" y="675165"/>
            <a:ext cx="468000" cy="61759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7967" y="2111811"/>
            <a:ext cx="468000" cy="63012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6712" y="-912856"/>
            <a:ext cx="540000" cy="6232741"/>
          </a:xfrm>
          <a:prstGeom prst="rect">
            <a:avLst/>
          </a:prstGeom>
        </p:spPr>
      </p:pic>
      <p:sp>
        <p:nvSpPr>
          <p:cNvPr id="19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Using the Morse code board, solve the puzzles and write the answer on the line.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short and long symbols that make up the letters are indicated by the water blue half elements.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letters are indicated by the pale orange whole cubes. </a:t>
            </a: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5</a:t>
            </a:r>
            <a:r>
              <a:rPr lang="hu-HU" dirty="0" smtClean="0"/>
              <a:t>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53472" y="1465017"/>
            <a:ext cx="51582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shape of the traffic board set at its apex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3826" y="4465926"/>
            <a:ext cx="458774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border of the traffic board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292528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3 </a:t>
            </a:r>
            <a:r>
              <a:rPr lang="hu-HU" sz="1600" b="1" dirty="0" err="1" smtClean="0">
                <a:solidFill>
                  <a:schemeClr val="accent3"/>
                </a:solidFill>
              </a:rPr>
              <a:t>angle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White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grpSp>
        <p:nvGrpSpPr>
          <p:cNvPr id="355" name="Csoportba foglalás 354"/>
          <p:cNvGrpSpPr/>
          <p:nvPr/>
        </p:nvGrpSpPr>
        <p:grpSpPr>
          <a:xfrm>
            <a:off x="677856" y="1927300"/>
            <a:ext cx="8324434" cy="493719"/>
            <a:chOff x="677856" y="1910674"/>
            <a:chExt cx="8324434" cy="493719"/>
          </a:xfrm>
        </p:grpSpPr>
        <p:sp>
          <p:nvSpPr>
            <p:cNvPr id="356" name="Téglalap 355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7" name="Téglalap 356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8" name="Téglalap 357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0" name="Téglalap 359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2" name="Téglalap 361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3" name="Téglalap 362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5" name="Téglalap 364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6" name="Téglalap 365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8" name="Téglalap 367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9" name="Téglalap 368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0" name="Téglalap 369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1" name="Téglalap 370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2" name="Téglalap 371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3" name="Téglalap 372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4" name="Téglalap 373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5" name="Téglalap 374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6" name="Téglalap 375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7" name="Téglalap 376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8" name="Téglalap 377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9" name="Téglalap 378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0" name="Téglalap 379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1" name="Téglalap 380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2" name="Téglalap 381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3" name="Téglalap 382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4" name="Téglalap 383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5" name="Téglalap 384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6" name="Téglalap 385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7" name="Téglalap 386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8" name="Téglalap 387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9" name="Téglalap 388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0" name="Téglalap 389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1" name="Téglalap 390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2" name="Téglalap 391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3" name="Téglalap 392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4" name="Téglalap 393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5" name="Téglalap 394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6" name="Téglalap 395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7" name="Téglalap 396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8" name="Téglalap 397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9" name="Téglalap 398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0" name="Téglalap 399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1" name="Téglalap 400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2" name="Téglalap 401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3" name="Téglalap 402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4" name="Téglalap 403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5" name="Téglalap 404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6" name="Téglalap 405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7" name="Téglalap 406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8" name="Téglalap 407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9" name="Téglalap 408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0" name="Téglalap 409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1" name="Téglalap 410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2" name="Téglalap 411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3" name="Téglalap 412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4" name="Téglalap 413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5" name="Téglalap 414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6" name="Téglalap 415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7" name="Téglalap 416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8" name="Téglalap 417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9" name="Téglalap 418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0" name="Téglalap 419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1" name="Téglalap 420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2" name="Téglalap 421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3" name="Téglalap 422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4" name="Téglalap 423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5" name="Téglalap 424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6" name="Téglalap 425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7" name="Téglalap 426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8" name="Téglalap 427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9" name="Téglalap 428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0" name="Téglalap 429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1" name="Téglalap 430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2" name="Téglalap 431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3" name="Téglalap 432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4" name="Téglalap 433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5" name="Téglalap 434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6" name="Téglalap 435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7" name="Téglalap 436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8" name="Téglalap 437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9" name="Téglalap 438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0" name="Téglalap 439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1" name="Téglalap 440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2" name="Téglalap 441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3" name="Téglalap 442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4" name="Téglalap 443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5" name="Téglalap 444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6" name="Téglalap 445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7" name="Téglalap 446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8" name="Téglalap 447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9" name="Téglalap 448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0" name="Téglalap 449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1" name="Téglalap 450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2" name="Téglalap 451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3" name="Téglalap 452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4" name="Téglalap 453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5" name="Téglalap 454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6" name="Téglalap 455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7" name="Téglalap 456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8" name="Téglalap 457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9" name="Téglalap 458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0" name="Téglalap 459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1" name="Téglalap 460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2" name="Téglalap 461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3" name="Téglalap 462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4" name="Téglalap 463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5" name="Téglalap 464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6" name="Téglalap 465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7" name="Téglalap 466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8" name="Téglalap 467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9" name="Téglalap 468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0" name="Téglalap 469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1" name="Téglalap 470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2" name="Téglalap 471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3" name="Téglalap 472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4" name="Téglalap 473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5" name="Téglalap 474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6" name="Téglalap 475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7" name="Téglalap 476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8" name="Téglalap 477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9" name="Téglalap 478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0" name="Téglalap 479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1" name="Téglalap 480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2" name="Téglalap 481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3" name="Téglalap 482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4" name="Téglalap 483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5" name="Téglalap 484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6" name="Téglalap 485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7" name="Téglalap 486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8" name="Téglalap 487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9" name="Téglalap 488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0" name="Téglalap 489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1" name="Téglalap 490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2" name="Téglalap 491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3" name="Téglalap 492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4" name="Téglalap 493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5" name="Téglalap 494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6" name="Téglalap 495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8" name="Téglalap 497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9" name="Téglalap 498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5" name="Téglalap 504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6" name="Téglalap 505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7" name="Téglalap 506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8" name="Téglalap 507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9" name="Téglalap 508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12" name="Csoportba foglalás 511"/>
          <p:cNvGrpSpPr/>
          <p:nvPr/>
        </p:nvGrpSpPr>
        <p:grpSpPr>
          <a:xfrm>
            <a:off x="667410" y="3402532"/>
            <a:ext cx="8324434" cy="493719"/>
            <a:chOff x="677856" y="1910674"/>
            <a:chExt cx="8324434" cy="493719"/>
          </a:xfrm>
        </p:grpSpPr>
        <p:sp>
          <p:nvSpPr>
            <p:cNvPr id="513" name="Téglalap 512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7" name="Téglalap 516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8" name="Téglalap 517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9" name="Téglalap 518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6" name="Téglalap 525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0" name="Téglalap 529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4" name="Téglalap 533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5" name="Téglalap 534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6" name="Téglalap 535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7" name="Téglalap 536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8" name="Téglalap 537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9" name="Téglalap 538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5" name="Téglalap 554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9" name="Téglalap 558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3" name="Téglalap 562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4" name="Téglalap 563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5" name="Téglalap 564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2" name="Téglalap 571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6" name="Téglalap 575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0" name="Téglalap 579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4" name="Téglalap 583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8" name="Téglalap 587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2" name="Téglalap 591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3" name="Téglalap 592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4" name="Téglalap 593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1" name="Téglalap 600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2" name="Téglalap 661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3" name="Téglalap 662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4" name="Téglalap 663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5" name="Téglalap 664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9" name="Csoportba foglalás 668"/>
          <p:cNvGrpSpPr/>
          <p:nvPr/>
        </p:nvGrpSpPr>
        <p:grpSpPr>
          <a:xfrm>
            <a:off x="677856" y="4941692"/>
            <a:ext cx="8324434" cy="493719"/>
            <a:chOff x="677856" y="1910674"/>
            <a:chExt cx="8324434" cy="493719"/>
          </a:xfrm>
        </p:grpSpPr>
        <p:sp>
          <p:nvSpPr>
            <p:cNvPr id="670" name="Téglalap 669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3" name="Téglalap 682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4" name="Téglalap 683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9" name="Téglalap 818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0" name="Téglalap 819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1" name="Téglalap 820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2" name="Téglalap 821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3" name="Téglalap 822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4" name="Téglalap 823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5" name="Téglalap 824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33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Use the Morse code table to code the puzzles.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What to look out for: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short and long symbols that make up the </a:t>
            </a:r>
            <a:r>
              <a:rPr lang="en-US" sz="1000" dirty="0" smtClean="0">
                <a:solidFill>
                  <a:srgbClr val="8967AA"/>
                </a:solidFill>
              </a:rPr>
              <a:t>letters</a:t>
            </a:r>
            <a:r>
              <a:rPr lang="hu-HU" sz="1000" dirty="0" smtClean="0">
                <a:solidFill>
                  <a:srgbClr val="8967AA"/>
                </a:solidFill>
              </a:rPr>
              <a:t>.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pauses between words.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Short: </a:t>
            </a:r>
            <a:r>
              <a:rPr lang="hu-HU" sz="1000" dirty="0" smtClean="0">
                <a:solidFill>
                  <a:srgbClr val="8967AA"/>
                </a:solidFill>
              </a:rPr>
              <a:t>      </a:t>
            </a:r>
            <a:r>
              <a:rPr lang="en-US" sz="1000" dirty="0" smtClean="0">
                <a:solidFill>
                  <a:srgbClr val="8967AA"/>
                </a:solidFill>
              </a:rPr>
              <a:t>Long</a:t>
            </a:r>
            <a:r>
              <a:rPr lang="en-US" sz="1000" dirty="0">
                <a:solidFill>
                  <a:srgbClr val="8967AA"/>
                </a:solidFill>
              </a:rPr>
              <a:t>:  </a:t>
            </a:r>
            <a:r>
              <a:rPr lang="hu-HU" sz="1000" dirty="0" smtClean="0">
                <a:solidFill>
                  <a:srgbClr val="8967AA"/>
                </a:solidFill>
              </a:rPr>
              <a:t>   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letters: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words: </a:t>
            </a: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834" name="Téglalap 833"/>
          <p:cNvSpPr/>
          <p:nvPr/>
        </p:nvSpPr>
        <p:spPr>
          <a:xfrm>
            <a:off x="1155028" y="115792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grpSp>
        <p:nvGrpSpPr>
          <p:cNvPr id="835" name="Csoportba foglalás 834"/>
          <p:cNvGrpSpPr/>
          <p:nvPr/>
        </p:nvGrpSpPr>
        <p:grpSpPr>
          <a:xfrm>
            <a:off x="1701018" y="1148652"/>
            <a:ext cx="181714" cy="185679"/>
            <a:chOff x="1791970" y="1281769"/>
            <a:chExt cx="181714" cy="185679"/>
          </a:xfrm>
        </p:grpSpPr>
        <p:sp>
          <p:nvSpPr>
            <p:cNvPr id="836" name="Téglalap 835"/>
            <p:cNvSpPr/>
            <p:nvPr/>
          </p:nvSpPr>
          <p:spPr>
            <a:xfrm>
              <a:off x="1791970" y="12817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7" name="Téglalap 836"/>
            <p:cNvSpPr/>
            <p:nvPr/>
          </p:nvSpPr>
          <p:spPr>
            <a:xfrm>
              <a:off x="1901684" y="128744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38" name="Téglalap 837"/>
          <p:cNvSpPr/>
          <p:nvPr/>
        </p:nvSpPr>
        <p:spPr>
          <a:xfrm>
            <a:off x="3334765" y="116394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39" name="Téglalap 838"/>
          <p:cNvSpPr/>
          <p:nvPr/>
        </p:nvSpPr>
        <p:spPr>
          <a:xfrm>
            <a:off x="4802948" y="117045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82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5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03981" y="916309"/>
            <a:ext cx="503099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8967AA"/>
                </a:solidFill>
              </a:rPr>
              <a:t>The shape of the traffic board set at its apex</a:t>
            </a: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0754" y="2343749"/>
            <a:ext cx="274816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table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03981" y="196498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3 </a:t>
            </a:r>
            <a:r>
              <a:rPr lang="hu-HU" sz="1600" b="1" dirty="0" err="1" smtClean="0">
                <a:solidFill>
                  <a:schemeClr val="accent3"/>
                </a:solidFill>
              </a:rPr>
              <a:t>angle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431633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White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4919042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0755" y="5539453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err="1">
                <a:solidFill>
                  <a:srgbClr val="8967AA"/>
                </a:solidFill>
              </a:rPr>
              <a:t>Name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595307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accent3"/>
                </a:solidFill>
              </a:rPr>
              <a:t>Right of way signs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0755" y="3810396"/>
            <a:ext cx="534932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border of </a:t>
            </a:r>
            <a:r>
              <a:rPr lang="en-US" sz="1700" dirty="0" smtClean="0">
                <a:solidFill>
                  <a:srgbClr val="8967AA"/>
                </a:solidFill>
              </a:rPr>
              <a:t>the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5175" y="597021"/>
            <a:ext cx="468000" cy="187038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5030" y="-115659"/>
            <a:ext cx="468000" cy="6175977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7684" y="1298712"/>
            <a:ext cx="468000" cy="6301291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6611" y="-1574085"/>
            <a:ext cx="540000" cy="623274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8951" r="7109" b="8151"/>
          <a:stretch/>
        </p:blipFill>
        <p:spPr>
          <a:xfrm>
            <a:off x="7484325" y="5539453"/>
            <a:ext cx="540000" cy="4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/>
              <a:t>table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15" name="Táblázat 14"/>
          <p:cNvGraphicFramePr>
            <a:graphicFrameLocks noGrp="1"/>
          </p:cNvGraphicFramePr>
          <p:nvPr>
            <p:extLst/>
          </p:nvPr>
        </p:nvGraphicFramePr>
        <p:xfrm>
          <a:off x="687000" y="830263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955762538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5731471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8156218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9393728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2797319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82616361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783711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58861141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80205414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173748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7838541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2403183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7442474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071877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594776720"/>
                  </a:ext>
                </a:extLst>
              </a:tr>
            </a:tbl>
          </a:graphicData>
        </a:graphic>
      </p:graphicFrame>
      <p:pic>
        <p:nvPicPr>
          <p:cNvPr id="17" name="Kép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5180" y="364972"/>
            <a:ext cx="468000" cy="151323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4874" y="879164"/>
            <a:ext cx="468000" cy="165262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4945" y="1524197"/>
            <a:ext cx="468000" cy="151370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8912" y="1927963"/>
            <a:ext cx="396000" cy="184963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807" y="2594643"/>
            <a:ext cx="396000" cy="166742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7510" y="3221255"/>
            <a:ext cx="396000" cy="156683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6568" y="3872517"/>
            <a:ext cx="396000" cy="1424951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3213" y="4539184"/>
            <a:ext cx="396000" cy="125824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0618" y="5029808"/>
            <a:ext cx="396000" cy="1393052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5000" y="379042"/>
            <a:ext cx="396000" cy="155709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9395" y="879476"/>
            <a:ext cx="396000" cy="1685889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1397028"/>
            <a:ext cx="396000" cy="182341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9409" y="1856415"/>
            <a:ext cx="396000" cy="2022662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0981" y="2136478"/>
            <a:ext cx="900000" cy="228980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94" y="3092235"/>
            <a:ext cx="396000" cy="1841231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8392" y="3555102"/>
            <a:ext cx="396000" cy="2060628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1826" y="4163942"/>
            <a:ext cx="396000" cy="2008725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04918" y="3679857"/>
            <a:ext cx="396000" cy="1834909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3268" y="2950071"/>
            <a:ext cx="396000" cy="2091609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0144" y="2375676"/>
            <a:ext cx="396000" cy="2105361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3625" y="1758572"/>
            <a:ext cx="324000" cy="2160323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26986" y="1278950"/>
            <a:ext cx="324000" cy="2040297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1225" y="650022"/>
            <a:ext cx="288000" cy="2059524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0041" y="107500"/>
            <a:ext cx="360000" cy="2042407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8680" y="4757752"/>
            <a:ext cx="396000" cy="1961204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4230899"/>
            <a:ext cx="396000" cy="18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 smtClean="0"/>
              <a:t>decoding</a:t>
            </a:r>
            <a:r>
              <a:rPr lang="hu-HU" dirty="0" smtClean="0"/>
              <a:t> 1</a:t>
            </a:r>
            <a:r>
              <a:rPr lang="hu-HU" dirty="0" smtClean="0"/>
              <a:t>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68691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1149" y="1680694"/>
            <a:ext cx="288892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>
                <a:solidFill>
                  <a:srgbClr val="8967AA"/>
                </a:solidFill>
              </a:rPr>
              <a:t>Shape</a:t>
            </a:r>
            <a:r>
              <a:rPr lang="hu-HU" dirty="0">
                <a:solidFill>
                  <a:srgbClr val="8967AA"/>
                </a:solidFill>
              </a:rPr>
              <a:t> of </a:t>
            </a:r>
            <a:r>
              <a:rPr lang="hu-HU" dirty="0" err="1">
                <a:solidFill>
                  <a:srgbClr val="8967AA"/>
                </a:solidFill>
              </a:rPr>
              <a:t>the</a:t>
            </a:r>
            <a:r>
              <a:rPr lang="hu-HU" dirty="0">
                <a:solidFill>
                  <a:srgbClr val="8967AA"/>
                </a:solidFill>
              </a:rPr>
              <a:t> </a:t>
            </a:r>
            <a:r>
              <a:rPr lang="hu-HU" dirty="0" err="1" smtClean="0">
                <a:solidFill>
                  <a:srgbClr val="8967AA"/>
                </a:solidFill>
              </a:rPr>
              <a:t>traffic</a:t>
            </a:r>
            <a:r>
              <a:rPr lang="hu-HU" dirty="0" smtClean="0">
                <a:solidFill>
                  <a:srgbClr val="8967AA"/>
                </a:solidFill>
              </a:rPr>
              <a:t> </a:t>
            </a:r>
            <a:r>
              <a:rPr lang="hu-HU" dirty="0" err="1">
                <a:solidFill>
                  <a:srgbClr val="8967AA"/>
                </a:solidFill>
              </a:rPr>
              <a:t>board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3097833"/>
            <a:ext cx="355407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800" dirty="0" err="1">
                <a:solidFill>
                  <a:srgbClr val="8967AA"/>
                </a:solidFill>
              </a:rPr>
              <a:t>traffic</a:t>
            </a:r>
            <a:r>
              <a:rPr lang="hu-HU" sz="1800" dirty="0">
                <a:solidFill>
                  <a:srgbClr val="8967AA"/>
                </a:solidFill>
              </a:rPr>
              <a:t> </a:t>
            </a:r>
            <a:r>
              <a:rPr lang="hu-HU" sz="18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7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Using the Morse code board, solve the puzzles and write the answer on the line.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short and long symbols that make up the letters are indicated by the water blue half elements.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letters are indicated by the pale orange whole cubes. </a:t>
            </a:r>
            <a:endParaRPr lang="hu-HU" sz="1000" dirty="0">
              <a:solidFill>
                <a:srgbClr val="8967AA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0536" y="-1038021"/>
            <a:ext cx="468000" cy="6686996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1011" y="2243679"/>
            <a:ext cx="540000" cy="317196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0317" y="3165446"/>
            <a:ext cx="468000" cy="4298581"/>
          </a:xfrm>
          <a:prstGeom prst="rect">
            <a:avLst/>
          </a:prstGeom>
        </p:spPr>
      </p:pic>
      <p:sp>
        <p:nvSpPr>
          <p:cNvPr id="2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2649" y="4505922"/>
            <a:ext cx="557485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line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1</a:t>
            </a:r>
            <a:r>
              <a:rPr lang="hu-HU" dirty="0" smtClean="0"/>
              <a:t>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37775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Circle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White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5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3943" y="1520516"/>
            <a:ext cx="288892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err="1">
                <a:solidFill>
                  <a:srgbClr val="8967AA"/>
                </a:solidFill>
              </a:rPr>
              <a:t>Shape</a:t>
            </a:r>
            <a:r>
              <a:rPr lang="hu-HU" dirty="0">
                <a:solidFill>
                  <a:srgbClr val="8967AA"/>
                </a:solidFill>
              </a:rPr>
              <a:t> of </a:t>
            </a:r>
            <a:r>
              <a:rPr lang="hu-HU" dirty="0" err="1">
                <a:solidFill>
                  <a:srgbClr val="8967AA"/>
                </a:solidFill>
              </a:rPr>
              <a:t>the</a:t>
            </a:r>
            <a:r>
              <a:rPr lang="hu-HU" dirty="0">
                <a:solidFill>
                  <a:srgbClr val="8967AA"/>
                </a:solidFill>
              </a:rPr>
              <a:t> </a:t>
            </a:r>
            <a:r>
              <a:rPr lang="hu-HU" dirty="0" err="1" smtClean="0">
                <a:solidFill>
                  <a:srgbClr val="8967AA"/>
                </a:solidFill>
              </a:rPr>
              <a:t>traffic</a:t>
            </a:r>
            <a:r>
              <a:rPr lang="hu-HU" dirty="0" smtClean="0">
                <a:solidFill>
                  <a:srgbClr val="8967AA"/>
                </a:solidFill>
              </a:rPr>
              <a:t> </a:t>
            </a:r>
            <a:r>
              <a:rPr lang="hu-HU" dirty="0" err="1">
                <a:solidFill>
                  <a:srgbClr val="8967AA"/>
                </a:solidFill>
              </a:rPr>
              <a:t>board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36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3943" y="3000899"/>
            <a:ext cx="355407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800" dirty="0" err="1">
                <a:solidFill>
                  <a:srgbClr val="8967AA"/>
                </a:solidFill>
              </a:rPr>
              <a:t>traffic</a:t>
            </a:r>
            <a:r>
              <a:rPr lang="hu-HU" sz="1800" dirty="0">
                <a:solidFill>
                  <a:srgbClr val="8967AA"/>
                </a:solidFill>
              </a:rPr>
              <a:t> </a:t>
            </a:r>
            <a:r>
              <a:rPr lang="hu-HU" sz="18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6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09929" y="4464590"/>
            <a:ext cx="537670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line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63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Use the Morse code table to code the puzzles.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What to look out for: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short and long symbols that make up the </a:t>
            </a:r>
            <a:r>
              <a:rPr lang="en-US" sz="1000" dirty="0" smtClean="0">
                <a:solidFill>
                  <a:srgbClr val="8967AA"/>
                </a:solidFill>
              </a:rPr>
              <a:t>letters</a:t>
            </a:r>
            <a:r>
              <a:rPr lang="hu-HU" sz="1000" dirty="0" smtClean="0">
                <a:solidFill>
                  <a:srgbClr val="8967AA"/>
                </a:solidFill>
              </a:rPr>
              <a:t>.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pauses between words.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Short: </a:t>
            </a:r>
            <a:r>
              <a:rPr lang="hu-HU" sz="1000" dirty="0" smtClean="0">
                <a:solidFill>
                  <a:srgbClr val="8967AA"/>
                </a:solidFill>
              </a:rPr>
              <a:t>      </a:t>
            </a:r>
            <a:r>
              <a:rPr lang="en-US" sz="1000" dirty="0" smtClean="0">
                <a:solidFill>
                  <a:srgbClr val="8967AA"/>
                </a:solidFill>
              </a:rPr>
              <a:t>Long</a:t>
            </a:r>
            <a:r>
              <a:rPr lang="en-US" sz="1000" dirty="0">
                <a:solidFill>
                  <a:srgbClr val="8967AA"/>
                </a:solidFill>
              </a:rPr>
              <a:t>:  </a:t>
            </a:r>
            <a:r>
              <a:rPr lang="hu-HU" sz="1000" dirty="0" smtClean="0">
                <a:solidFill>
                  <a:srgbClr val="8967AA"/>
                </a:solidFill>
              </a:rPr>
              <a:t>   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letters: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words: </a:t>
            </a: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64" name="Téglalap 363"/>
          <p:cNvSpPr/>
          <p:nvPr/>
        </p:nvSpPr>
        <p:spPr>
          <a:xfrm>
            <a:off x="1155028" y="115792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grpSp>
        <p:nvGrpSpPr>
          <p:cNvPr id="365" name="Csoportba foglalás 364"/>
          <p:cNvGrpSpPr/>
          <p:nvPr/>
        </p:nvGrpSpPr>
        <p:grpSpPr>
          <a:xfrm>
            <a:off x="1701018" y="1148652"/>
            <a:ext cx="181714" cy="185679"/>
            <a:chOff x="1791970" y="1281769"/>
            <a:chExt cx="181714" cy="185679"/>
          </a:xfrm>
        </p:grpSpPr>
        <p:sp>
          <p:nvSpPr>
            <p:cNvPr id="366" name="Téglalap 365"/>
            <p:cNvSpPr/>
            <p:nvPr/>
          </p:nvSpPr>
          <p:spPr>
            <a:xfrm>
              <a:off x="1791970" y="12817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1901684" y="128744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368" name="Téglalap 367"/>
          <p:cNvSpPr/>
          <p:nvPr/>
        </p:nvSpPr>
        <p:spPr>
          <a:xfrm>
            <a:off x="3334765" y="116394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9" name="Téglalap 368"/>
          <p:cNvSpPr/>
          <p:nvPr/>
        </p:nvSpPr>
        <p:spPr>
          <a:xfrm>
            <a:off x="4802948" y="117045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1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1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1038" y="1998650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Cirkle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46299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494051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White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5390034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err="1">
                <a:solidFill>
                  <a:srgbClr val="8967AA"/>
                </a:solidFill>
              </a:rPr>
              <a:t>Name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445888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accent3"/>
                </a:solidFill>
              </a:rPr>
              <a:t>Do</a:t>
            </a:r>
            <a:r>
              <a:rPr lang="hu-HU" sz="1600" b="1" dirty="0">
                <a:solidFill>
                  <a:schemeClr val="accent3"/>
                </a:solidFill>
              </a:rPr>
              <a:t> </a:t>
            </a:r>
            <a:r>
              <a:rPr lang="hu-HU" sz="1600" b="1" dirty="0" err="1">
                <a:solidFill>
                  <a:schemeClr val="accent3"/>
                </a:solidFill>
              </a:rPr>
              <a:t>not</a:t>
            </a:r>
            <a:r>
              <a:rPr lang="hu-HU" sz="1600" b="1" dirty="0">
                <a:solidFill>
                  <a:schemeClr val="accent3"/>
                </a:solidFill>
              </a:rPr>
              <a:t> enter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5026" y="3869491"/>
            <a:ext cx="557485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line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0536" y="-1819266"/>
            <a:ext cx="468000" cy="668699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4141" r="4164" b="4337"/>
          <a:stretch/>
        </p:blipFill>
        <p:spPr>
          <a:xfrm>
            <a:off x="7484325" y="5445888"/>
            <a:ext cx="540000" cy="54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1011" y="1435814"/>
            <a:ext cx="540000" cy="3171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0317" y="2357581"/>
            <a:ext cx="468000" cy="4298581"/>
          </a:xfrm>
          <a:prstGeom prst="rect">
            <a:avLst/>
          </a:prstGeom>
        </p:spPr>
      </p:pic>
      <p:sp>
        <p:nvSpPr>
          <p:cNvPr id="28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5026" y="835483"/>
            <a:ext cx="288892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err="1">
                <a:solidFill>
                  <a:srgbClr val="8967AA"/>
                </a:solidFill>
              </a:rPr>
              <a:t>Shape</a:t>
            </a:r>
            <a:r>
              <a:rPr lang="hu-HU" dirty="0">
                <a:solidFill>
                  <a:srgbClr val="8967AA"/>
                </a:solidFill>
              </a:rPr>
              <a:t> of </a:t>
            </a:r>
            <a:r>
              <a:rPr lang="hu-HU" dirty="0" err="1">
                <a:solidFill>
                  <a:srgbClr val="8967AA"/>
                </a:solidFill>
              </a:rPr>
              <a:t>the</a:t>
            </a:r>
            <a:r>
              <a:rPr lang="hu-HU" dirty="0">
                <a:solidFill>
                  <a:srgbClr val="8967AA"/>
                </a:solidFill>
              </a:rPr>
              <a:t> </a:t>
            </a:r>
            <a:r>
              <a:rPr lang="hu-HU" dirty="0" err="1" smtClean="0">
                <a:solidFill>
                  <a:srgbClr val="8967AA"/>
                </a:solidFill>
              </a:rPr>
              <a:t>traffic</a:t>
            </a:r>
            <a:r>
              <a:rPr lang="hu-HU" dirty="0" smtClean="0">
                <a:solidFill>
                  <a:srgbClr val="8967AA"/>
                </a:solidFill>
              </a:rPr>
              <a:t> </a:t>
            </a:r>
            <a:r>
              <a:rPr lang="hu-HU" dirty="0" err="1">
                <a:solidFill>
                  <a:srgbClr val="8967AA"/>
                </a:solidFill>
              </a:rPr>
              <a:t>board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2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5746" y="2308061"/>
            <a:ext cx="355407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800" dirty="0" err="1">
                <a:solidFill>
                  <a:srgbClr val="8967AA"/>
                </a:solidFill>
              </a:rPr>
              <a:t>traffic</a:t>
            </a:r>
            <a:r>
              <a:rPr lang="hu-HU" sz="1800" dirty="0">
                <a:solidFill>
                  <a:srgbClr val="8967AA"/>
                </a:solidFill>
              </a:rPr>
              <a:t> </a:t>
            </a:r>
            <a:r>
              <a:rPr lang="hu-HU" sz="18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2</a:t>
            </a:r>
            <a:r>
              <a:rPr lang="hu-HU" dirty="0" smtClean="0"/>
              <a:t>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4569694"/>
            <a:ext cx="507814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drawing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3761" y="-1113443"/>
            <a:ext cx="468000" cy="668699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2524" y="1459581"/>
            <a:ext cx="468000" cy="4610401"/>
          </a:xfrm>
          <a:prstGeom prst="rect">
            <a:avLst/>
          </a:prstGeom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4263" y="3065058"/>
            <a:ext cx="391885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4263" y="1482012"/>
            <a:ext cx="3244156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2185" y="1049807"/>
            <a:ext cx="468000" cy="8280001"/>
          </a:xfrm>
          <a:prstGeom prst="rect">
            <a:avLst/>
          </a:prstGeom>
        </p:spPr>
      </p:pic>
      <p:sp>
        <p:nvSpPr>
          <p:cNvPr id="23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Using the Morse code board, solve the puzzles and write the answer on the line.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short and long symbols that make up the letters are indicated by the water blue half elements. 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           </a:t>
            </a:r>
            <a:r>
              <a:rPr lang="en-US" sz="1000" dirty="0" smtClean="0">
                <a:solidFill>
                  <a:srgbClr val="8967AA"/>
                </a:solidFill>
              </a:rPr>
              <a:t>The </a:t>
            </a:r>
            <a:r>
              <a:rPr lang="en-US" sz="1000" dirty="0">
                <a:solidFill>
                  <a:srgbClr val="8967AA"/>
                </a:solidFill>
              </a:rPr>
              <a:t>breaks between the letters are indicated by the pale orange whole cubes. </a:t>
            </a: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2</a:t>
            </a:r>
            <a:r>
              <a:rPr lang="hu-HU" dirty="0" smtClean="0"/>
              <a:t>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Circle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Blue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Bicycle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5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4569694"/>
            <a:ext cx="507814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drawing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358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4263" y="3065058"/>
            <a:ext cx="391885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5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4263" y="1482012"/>
            <a:ext cx="3244156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60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Use the Morse code table to code the puzzles.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What to look out for: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short and long symbols that make up the </a:t>
            </a:r>
            <a:r>
              <a:rPr lang="en-US" sz="1000" dirty="0" smtClean="0">
                <a:solidFill>
                  <a:srgbClr val="8967AA"/>
                </a:solidFill>
              </a:rPr>
              <a:t>letters</a:t>
            </a:r>
            <a:r>
              <a:rPr lang="hu-HU" sz="1000" dirty="0" smtClean="0">
                <a:solidFill>
                  <a:srgbClr val="8967AA"/>
                </a:solidFill>
              </a:rPr>
              <a:t>. </a:t>
            </a:r>
            <a:r>
              <a:rPr lang="en-US" sz="1000" dirty="0" smtClean="0">
                <a:solidFill>
                  <a:srgbClr val="8967AA"/>
                </a:solidFill>
              </a:rPr>
              <a:t>Choose </a:t>
            </a:r>
            <a:r>
              <a:rPr lang="en-US" sz="1000" dirty="0">
                <a:solidFill>
                  <a:srgbClr val="8967AA"/>
                </a:solidFill>
              </a:rPr>
              <a:t>a </a:t>
            </a:r>
            <a:r>
              <a:rPr lang="en-US" sz="1000" dirty="0" err="1">
                <a:solidFill>
                  <a:srgbClr val="8967AA"/>
                </a:solidFill>
              </a:rPr>
              <a:t>colour</a:t>
            </a:r>
            <a:r>
              <a:rPr lang="en-US" sz="1000" dirty="0">
                <a:solidFill>
                  <a:srgbClr val="8967AA"/>
                </a:solidFill>
              </a:rPr>
              <a:t> for the pauses between words.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8967AA"/>
                </a:solidFill>
              </a:rPr>
              <a:t>Short: </a:t>
            </a:r>
            <a:r>
              <a:rPr lang="hu-HU" sz="1000" dirty="0" smtClean="0">
                <a:solidFill>
                  <a:srgbClr val="8967AA"/>
                </a:solidFill>
              </a:rPr>
              <a:t>      </a:t>
            </a:r>
            <a:r>
              <a:rPr lang="en-US" sz="1000" dirty="0" smtClean="0">
                <a:solidFill>
                  <a:srgbClr val="8967AA"/>
                </a:solidFill>
              </a:rPr>
              <a:t>Long</a:t>
            </a:r>
            <a:r>
              <a:rPr lang="en-US" sz="1000" dirty="0">
                <a:solidFill>
                  <a:srgbClr val="8967AA"/>
                </a:solidFill>
              </a:rPr>
              <a:t>:  </a:t>
            </a:r>
            <a:r>
              <a:rPr lang="hu-HU" sz="1000" dirty="0" smtClean="0">
                <a:solidFill>
                  <a:srgbClr val="8967AA"/>
                </a:solidFill>
              </a:rPr>
              <a:t>   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letters:      </a:t>
            </a:r>
            <a:r>
              <a:rPr lang="en-US" sz="1000" dirty="0" smtClean="0">
                <a:solidFill>
                  <a:srgbClr val="8967AA"/>
                </a:solidFill>
              </a:rPr>
              <a:t>Break </a:t>
            </a:r>
            <a:r>
              <a:rPr lang="en-US" sz="1000" dirty="0">
                <a:solidFill>
                  <a:srgbClr val="8967AA"/>
                </a:solidFill>
              </a:rPr>
              <a:t>between words: </a:t>
            </a: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61" name="Téglalap 360"/>
          <p:cNvSpPr/>
          <p:nvPr/>
        </p:nvSpPr>
        <p:spPr>
          <a:xfrm>
            <a:off x="1155028" y="115792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grpSp>
        <p:nvGrpSpPr>
          <p:cNvPr id="362" name="Csoportba foglalás 361"/>
          <p:cNvGrpSpPr/>
          <p:nvPr/>
        </p:nvGrpSpPr>
        <p:grpSpPr>
          <a:xfrm>
            <a:off x="1701018" y="1148652"/>
            <a:ext cx="181714" cy="185679"/>
            <a:chOff x="1791970" y="1281769"/>
            <a:chExt cx="181714" cy="185679"/>
          </a:xfrm>
        </p:grpSpPr>
        <p:sp>
          <p:nvSpPr>
            <p:cNvPr id="363" name="Téglalap 362"/>
            <p:cNvSpPr/>
            <p:nvPr/>
          </p:nvSpPr>
          <p:spPr>
            <a:xfrm>
              <a:off x="1791970" y="12817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1901684" y="128744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365" name="Téglalap 364"/>
          <p:cNvSpPr/>
          <p:nvPr/>
        </p:nvSpPr>
        <p:spPr>
          <a:xfrm>
            <a:off x="3334765" y="116394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6" name="Téglalap 365"/>
          <p:cNvSpPr/>
          <p:nvPr/>
        </p:nvSpPr>
        <p:spPr>
          <a:xfrm>
            <a:off x="4802948" y="1170450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4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2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1038" y="1998650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Circle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46299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Blue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494051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Bicycle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72642" y="5390034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err="1">
                <a:solidFill>
                  <a:srgbClr val="8967AA"/>
                </a:solidFill>
              </a:rPr>
              <a:t>Name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table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892712" y="5445888"/>
            <a:ext cx="4120577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/>
                </a:solidFill>
              </a:rPr>
              <a:t>Route to be used for pedal cycles only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0536" y="-1801575"/>
            <a:ext cx="468000" cy="6686996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239" y="792392"/>
            <a:ext cx="468000" cy="46104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1028" y="343788"/>
            <a:ext cx="468000" cy="82800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345165"/>
            <a:ext cx="540000" cy="540000"/>
          </a:xfrm>
          <a:prstGeom prst="rect">
            <a:avLst/>
          </a:prstGeom>
        </p:spPr>
      </p:pic>
      <p:sp>
        <p:nvSpPr>
          <p:cNvPr id="2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3832850"/>
            <a:ext cx="507814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drawing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sp>
        <p:nvSpPr>
          <p:cNvPr id="28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4263" y="2328214"/>
            <a:ext cx="391885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4263" y="745168"/>
            <a:ext cx="3244156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3</a:t>
            </a:r>
            <a:r>
              <a:rPr lang="hu-HU" dirty="0" smtClean="0"/>
              <a:t>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21323" y="2738849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44263" y="3956244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57764" y="5897482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1149" y="1555999"/>
            <a:ext cx="300991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Shape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7" y="2796745"/>
            <a:ext cx="337930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Base </a:t>
            </a:r>
            <a:r>
              <a:rPr lang="en-US" sz="1700" dirty="0" err="1">
                <a:solidFill>
                  <a:srgbClr val="8967AA"/>
                </a:solidFill>
              </a:rPr>
              <a:t>colour</a:t>
            </a:r>
            <a:r>
              <a:rPr lang="en-US" sz="1700" dirty="0">
                <a:solidFill>
                  <a:srgbClr val="8967AA"/>
                </a:solidFill>
              </a:rPr>
              <a:t>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004" y="18989"/>
            <a:ext cx="468000" cy="43713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004" y="1247851"/>
            <a:ext cx="468000" cy="4343749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2" y="3972669"/>
            <a:ext cx="4928237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drawing in the middle of the </a:t>
            </a:r>
            <a:r>
              <a:rPr lang="hu-HU" sz="1700" dirty="0" err="1" smtClean="0">
                <a:solidFill>
                  <a:srgbClr val="8967AA"/>
                </a:solidFill>
              </a:rPr>
              <a:t>traffic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board</a:t>
            </a:r>
            <a:endParaRPr lang="en-US" sz="1700" dirty="0">
              <a:solidFill>
                <a:srgbClr val="8967AA"/>
              </a:solidFill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381" y="2462737"/>
            <a:ext cx="468000" cy="4298609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1233" y="2157084"/>
            <a:ext cx="468000" cy="6122315"/>
          </a:xfrm>
          <a:prstGeom prst="rect">
            <a:avLst/>
          </a:prstGeom>
        </p:spPr>
      </p:pic>
      <p:sp>
        <p:nvSpPr>
          <p:cNvPr id="23" name="Tartalom helye 54"/>
          <p:cNvSpPr txBox="1">
            <a:spLocks/>
          </p:cNvSpPr>
          <p:nvPr/>
        </p:nvSpPr>
        <p:spPr>
          <a:xfrm>
            <a:off x="681038" y="851758"/>
            <a:ext cx="8543925" cy="633800"/>
          </a:xfrm>
          <a:prstGeom prst="rect">
            <a:avLst/>
          </a:prstGeo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00" smtClean="0">
                <a:solidFill>
                  <a:srgbClr val="8967AA"/>
                </a:solidFill>
              </a:rPr>
              <a:t>Using the Morse code board, solve the puzzles and write the answer on the line.</a:t>
            </a:r>
          </a:p>
          <a:p>
            <a:pPr>
              <a:spcBef>
                <a:spcPts val="0"/>
              </a:spcBef>
            </a:pPr>
            <a:r>
              <a:rPr lang="en-US" sz="1000" smtClean="0">
                <a:solidFill>
                  <a:srgbClr val="8967AA"/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hu-HU" sz="1000" smtClean="0">
                <a:solidFill>
                  <a:srgbClr val="8967AA"/>
                </a:solidFill>
              </a:rPr>
              <a:t>           </a:t>
            </a:r>
            <a:r>
              <a:rPr lang="en-US" sz="1000" smtClean="0">
                <a:solidFill>
                  <a:srgbClr val="8967AA"/>
                </a:solidFill>
              </a:rPr>
              <a:t>The breaks between the short and long symbols that make up the letters are indicated by the water blue half elements. </a:t>
            </a:r>
          </a:p>
          <a:p>
            <a:pPr>
              <a:spcBef>
                <a:spcPts val="0"/>
              </a:spcBef>
            </a:pPr>
            <a:r>
              <a:rPr lang="hu-HU" sz="1000" smtClean="0">
                <a:solidFill>
                  <a:srgbClr val="8967AA"/>
                </a:solidFill>
              </a:rPr>
              <a:t>           </a:t>
            </a:r>
            <a:r>
              <a:rPr lang="en-US" sz="1000" smtClean="0">
                <a:solidFill>
                  <a:srgbClr val="8967AA"/>
                </a:solidFill>
              </a:rPr>
              <a:t>The breaks between the letters are indicated by the pale orange whole cubes. </a:t>
            </a: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1921"/>
      </a:accent1>
      <a:accent2>
        <a:srgbClr val="00AEEF"/>
      </a:accent2>
      <a:accent3>
        <a:srgbClr val="006DB1"/>
      </a:accent3>
      <a:accent4>
        <a:srgbClr val="FFC40D"/>
      </a:accent4>
      <a:accent5>
        <a:srgbClr val="6CAD3B"/>
      </a:accent5>
      <a:accent6>
        <a:srgbClr val="939598"/>
      </a:accent6>
      <a:hlink>
        <a:srgbClr val="00AEEF"/>
      </a:hlink>
      <a:folHlink>
        <a:srgbClr val="006DB1"/>
      </a:folHlink>
    </a:clrScheme>
    <a:fontScheme name="3. egyéni séma">
      <a:majorFont>
        <a:latin typeface="Trebuchet MS"/>
        <a:ea typeface=""/>
        <a:cs typeface=""/>
      </a:majorFont>
      <a:minorFont>
        <a:latin typeface="Helvetica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1990</TotalTime>
  <Words>1087</Words>
  <Application>Microsoft Office PowerPoint</Application>
  <PresentationFormat>A4 (210x297 mm)</PresentationFormat>
  <Paragraphs>190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Helvetica</vt:lpstr>
      <vt:lpstr>Trebuchet MS</vt:lpstr>
      <vt:lpstr>Office-téma</vt:lpstr>
      <vt:lpstr>Morse code table</vt:lpstr>
      <vt:lpstr>Morse code table</vt:lpstr>
      <vt:lpstr>Morse code decoding 1. a.)</vt:lpstr>
      <vt:lpstr>Morse code decoding 1. b.)</vt:lpstr>
      <vt:lpstr>Morse code decoding 1. - solution</vt:lpstr>
      <vt:lpstr>Morse code decoding 2. a.)</vt:lpstr>
      <vt:lpstr>Morse code decoding 2. b.)</vt:lpstr>
      <vt:lpstr>Morse code decoding 2. - solution</vt:lpstr>
      <vt:lpstr>Morse code decoding 3. a.)</vt:lpstr>
      <vt:lpstr>Morse code decoding 3. b.)</vt:lpstr>
      <vt:lpstr>Morse code decoding 3. - solution</vt:lpstr>
      <vt:lpstr>Morse code decoding 4. a.)</vt:lpstr>
      <vt:lpstr>Morse code decoding 4. b.)</vt:lpstr>
      <vt:lpstr>Morse code decoding 4. - solution</vt:lpstr>
      <vt:lpstr>Morse code decoding 5. a.)</vt:lpstr>
      <vt:lpstr>Morse code decoding 5. b.)</vt:lpstr>
      <vt:lpstr>Morse code decoding 5. - 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Kügerl Johanna</dc:creator>
  <cp:lastModifiedBy>Windows-felhasználó</cp:lastModifiedBy>
  <cp:revision>64</cp:revision>
  <cp:lastPrinted>2023-06-28T17:49:29Z</cp:lastPrinted>
  <dcterms:created xsi:type="dcterms:W3CDTF">2023-05-16T14:11:30Z</dcterms:created>
  <dcterms:modified xsi:type="dcterms:W3CDTF">2023-07-09T20:54:45Z</dcterms:modified>
</cp:coreProperties>
</file>