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71" r:id="rId3"/>
    <p:sldId id="269" r:id="rId4"/>
    <p:sldId id="270" r:id="rId5"/>
    <p:sldId id="260" r:id="rId6"/>
    <p:sldId id="272" r:id="rId7"/>
    <p:sldId id="273" r:id="rId8"/>
    <p:sldId id="274" r:id="rId9"/>
    <p:sldId id="261" r:id="rId10"/>
    <p:sldId id="275" r:id="rId11"/>
    <p:sldId id="276" r:id="rId12"/>
    <p:sldId id="277" r:id="rId13"/>
    <p:sldId id="262" r:id="rId14"/>
    <p:sldId id="280" r:id="rId15"/>
    <p:sldId id="279" r:id="rId16"/>
    <p:sldId id="278" r:id="rId17"/>
    <p:sldId id="263" r:id="rId18"/>
    <p:sldId id="281" r:id="rId19"/>
    <p:sldId id="282" r:id="rId20"/>
    <p:sldId id="283" r:id="rId21"/>
    <p:sldId id="265" r:id="rId22"/>
    <p:sldId id="285" r:id="rId23"/>
    <p:sldId id="286" r:id="rId24"/>
    <p:sldId id="284" r:id="rId25"/>
    <p:sldId id="287" r:id="rId26"/>
    <p:sldId id="288" r:id="rId27"/>
    <p:sldId id="264" r:id="rId28"/>
    <p:sldId id="289" r:id="rId29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8E02"/>
    <a:srgbClr val="F6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787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728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50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83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027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620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814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361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370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414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543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31C27C0D-4B84-5FCC-B7D3-90580720724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6F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829896"/>
            <a:ext cx="8543925" cy="13077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85BD626E-AEA6-FAE0-5F99-B0DFAD8311B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440" y="6229897"/>
            <a:ext cx="1193120" cy="398973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9EA289B5-E923-BC26-41BD-5D82930AE34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6261415"/>
            <a:ext cx="1342805" cy="305183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8A060C78-2B59-31F5-51B1-2DEFB8BC3F0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25" y="6254445"/>
            <a:ext cx="1740637" cy="37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1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1a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52033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hides a drawing!</a:t>
            </a:r>
          </a:p>
          <a:p>
            <a:r>
              <a:rPr lang="en-US" sz="1200" dirty="0"/>
              <a:t>Starting from the selected point, in the direction of the black arrow, draw the figure hidden behind the code line. While drawing, you can only move along the grid lines, 1 arrow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 smtClean="0">
                <a:solidFill>
                  <a:srgbClr val="006DB1"/>
                </a:solidFill>
                <a:sym typeface="Wingdings" panose="05000000000000000000" pitchFamily="2" charset="2"/>
              </a:rPr>
              <a:t> </a:t>
            </a:r>
            <a:r>
              <a:rPr lang="en-US" sz="1200" dirty="0" smtClean="0"/>
              <a:t>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there!</a:t>
            </a:r>
            <a:endParaRPr lang="en-US" sz="1200" dirty="0"/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74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3b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821386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  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  </a:t>
                      </a: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5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</a:t>
            </a:r>
            <a:r>
              <a:rPr lang="en-US" sz="1200" dirty="0" smtClean="0"/>
              <a:t>there</a:t>
            </a:r>
            <a:r>
              <a:rPr lang="hu-HU" sz="1200" dirty="0"/>
              <a:t>!</a:t>
            </a:r>
            <a:endParaRPr lang="hu-HU" sz="1200" dirty="0">
              <a:sym typeface="Wingdings" panose="05000000000000000000" pitchFamily="2" charset="2"/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92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3c.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871267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570646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9" name="Egyenes összekötő 18"/>
          <p:cNvCxnSpPr/>
          <p:nvPr/>
        </p:nvCxnSpPr>
        <p:spPr>
          <a:xfrm>
            <a:off x="7890823" y="2110268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696343" y="1111287"/>
            <a:ext cx="579714" cy="10267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8063252" y="313746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02784" y="313200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102863" y="212987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890823" y="212291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6731929" y="3133622"/>
            <a:ext cx="566223" cy="10028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flipV="1">
            <a:off x="7102863" y="1129810"/>
            <a:ext cx="580857" cy="9789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902784" y="2142750"/>
            <a:ext cx="585314" cy="985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7698" y="3132019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6731929" y="4136472"/>
            <a:ext cx="19034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45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 smtClean="0">
                <a:solidFill>
                  <a:srgbClr val="DC8E02"/>
                </a:solidFill>
              </a:rPr>
              <a:t>drawing</a:t>
            </a:r>
            <a:r>
              <a:rPr lang="hu-HU" dirty="0" smtClean="0">
                <a:solidFill>
                  <a:srgbClr val="DC8E02"/>
                </a:solidFill>
              </a:rPr>
              <a:t> 3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385509"/>
              </p:ext>
            </p:extLst>
          </p:nvPr>
        </p:nvGraphicFramePr>
        <p:xfrm>
          <a:off x="681037" y="4760590"/>
          <a:ext cx="8543925" cy="143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  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  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In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</a:rPr>
                        <a:t>short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: (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branch2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()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branch1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branch1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branch1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branch2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branch2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branch2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9" name="Egyenes összekötő 18"/>
          <p:cNvCxnSpPr/>
          <p:nvPr/>
        </p:nvCxnSpPr>
        <p:spPr>
          <a:xfrm>
            <a:off x="7890823" y="2110268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696343" y="1111287"/>
            <a:ext cx="579714" cy="10267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8063252" y="313746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02784" y="313200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102863" y="212987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890823" y="212291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6731929" y="3133622"/>
            <a:ext cx="566223" cy="10028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flipV="1">
            <a:off x="7102863" y="1129810"/>
            <a:ext cx="580857" cy="9789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902784" y="2142750"/>
            <a:ext cx="585314" cy="985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7698" y="3132019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6731929" y="4136472"/>
            <a:ext cx="19034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7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4a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519851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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3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hides a drawing!</a:t>
            </a:r>
          </a:p>
          <a:p>
            <a:r>
              <a:rPr lang="en-US" sz="1200" dirty="0"/>
              <a:t>Starting from the selected point, in the direction of the black arrow, draw the figure hidden behind the code line. While drawing, you can only move along the grid lines, 1 arrow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 smtClean="0">
                <a:solidFill>
                  <a:srgbClr val="006DB1"/>
                </a:solidFill>
                <a:sym typeface="Wingdings" panose="05000000000000000000" pitchFamily="2" charset="2"/>
              </a:rPr>
              <a:t> </a:t>
            </a:r>
            <a:r>
              <a:rPr lang="en-US" sz="1200" dirty="0" smtClean="0"/>
              <a:t>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there!</a:t>
            </a:r>
            <a:endParaRPr lang="en-US" sz="1200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91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4b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519851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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5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</a:t>
            </a:r>
            <a:r>
              <a:rPr lang="en-US" sz="1200" dirty="0" smtClean="0"/>
              <a:t>there</a:t>
            </a:r>
            <a:r>
              <a:rPr lang="hu-HU" sz="1200" dirty="0"/>
              <a:t>!</a:t>
            </a:r>
            <a:endParaRPr lang="hu-HU" sz="1200" dirty="0">
              <a:sym typeface="Wingdings" panose="05000000000000000000" pitchFamily="2" charset="2"/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9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4c.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90088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306137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rot="60000">
            <a:off x="7088566" y="2142992"/>
            <a:ext cx="992037" cy="16408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255509" y="278112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489676" y="27746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7879356" y="2807191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027293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7874314" y="2147078"/>
            <a:ext cx="380727" cy="6276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682293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403449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61891" y="1797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7783047" y="196218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flipV="1">
            <a:off x="8076836" y="3141622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3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 smtClean="0">
                <a:solidFill>
                  <a:srgbClr val="DC8E02"/>
                </a:solidFill>
              </a:rPr>
              <a:t>drawing</a:t>
            </a:r>
            <a:r>
              <a:rPr lang="hu-HU" dirty="0" smtClean="0">
                <a:solidFill>
                  <a:srgbClr val="DC8E02"/>
                </a:solidFill>
              </a:rPr>
              <a:t> 4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519851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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306137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rot="60000">
            <a:off x="7088566" y="2142992"/>
            <a:ext cx="992037" cy="16408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255509" y="278112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489676" y="27746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7879356" y="2807191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027293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7874314" y="2147078"/>
            <a:ext cx="380727" cy="6276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682293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403449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61891" y="1797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7783047" y="196218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flipV="1">
            <a:off x="8076836" y="3141622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93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5a</a:t>
            </a:r>
            <a:r>
              <a:rPr lang="hu-HU" dirty="0"/>
              <a:t>.</a:t>
            </a: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0700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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4365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rot="420000" flipV="1">
            <a:off x="6321188" y="2108736"/>
            <a:ext cx="217173" cy="271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7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hides a drawing!</a:t>
            </a:r>
          </a:p>
          <a:p>
            <a:r>
              <a:rPr lang="en-US" sz="1200" dirty="0"/>
              <a:t>Starting from the selected point, in the direction of the black arrow, draw the figure hidden behind the code line. While drawing, you can only move along the grid lines, 1 arrow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 smtClean="0">
                <a:solidFill>
                  <a:srgbClr val="006DB1"/>
                </a:solidFill>
                <a:sym typeface="Wingdings" panose="05000000000000000000" pitchFamily="2" charset="2"/>
              </a:rPr>
              <a:t> </a:t>
            </a:r>
            <a:r>
              <a:rPr lang="en-US" sz="1200" dirty="0" smtClean="0"/>
              <a:t>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there!</a:t>
            </a:r>
          </a:p>
          <a:p>
            <a:endParaRPr lang="hu-HU" sz="1200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5b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0700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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4365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rot="420000" flipV="1">
            <a:off x="6321188" y="2108736"/>
            <a:ext cx="217173" cy="271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5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</a:t>
            </a:r>
            <a:r>
              <a:rPr lang="en-US" sz="1200" dirty="0" smtClean="0"/>
              <a:t>there</a:t>
            </a:r>
            <a:r>
              <a:rPr lang="hu-HU" sz="1200" dirty="0" smtClean="0"/>
              <a:t>!</a:t>
            </a:r>
            <a:endParaRPr lang="hu-HU" sz="1200" dirty="0">
              <a:sym typeface="Wingdings" panose="05000000000000000000" pitchFamily="2" charset="2"/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3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5c.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531094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4365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6714673" y="210720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6905101" y="24209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482958" y="211851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9055961" y="212600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114326" y="21280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346587" y="212229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685609" y="248854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403252" y="263497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6825400" y="230352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8767035" y="23088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rot="420000" flipV="1">
            <a:off x="6321188" y="2108736"/>
            <a:ext cx="217173" cy="271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11432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066662" y="242843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644519" y="212600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8275887" y="213558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8564813" y="264246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7986961" y="231102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8275887" y="279548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7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  <a:p>
            <a:endParaRPr lang="hu-HU" sz="1200" dirty="0"/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0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1b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52033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</a:t>
            </a:r>
            <a:r>
              <a:rPr lang="en-US" sz="1200" dirty="0" smtClean="0"/>
              <a:t>there</a:t>
            </a:r>
            <a:r>
              <a:rPr lang="hu-HU" sz="1200" dirty="0" smtClean="0"/>
              <a:t>!</a:t>
            </a:r>
            <a:endParaRPr lang="hu-HU" sz="1200" dirty="0">
              <a:sym typeface="Wingdings" panose="05000000000000000000" pitchFamily="2" charset="2"/>
            </a:endParaRPr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71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 smtClean="0">
                <a:solidFill>
                  <a:srgbClr val="DC8E02"/>
                </a:solidFill>
              </a:rPr>
              <a:t>drawing</a:t>
            </a:r>
            <a:r>
              <a:rPr lang="hu-HU" dirty="0" smtClean="0">
                <a:solidFill>
                  <a:srgbClr val="DC8E02"/>
                </a:solidFill>
              </a:rPr>
              <a:t> 5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0700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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4365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6714673" y="210720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6905101" y="24209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482958" y="211851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9055961" y="212600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114326" y="21280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346587" y="212229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685609" y="248854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403252" y="263497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6825400" y="230352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8767035" y="23088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rot="420000" flipV="1">
            <a:off x="6321188" y="2108736"/>
            <a:ext cx="217173" cy="271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11432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066662" y="242843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644519" y="212600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8275887" y="213558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8564813" y="264246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7986961" y="231102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8275887" y="279548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7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4103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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5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6a</a:t>
            </a:r>
            <a:r>
              <a:rPr lang="hu-HU" dirty="0"/>
              <a:t>.</a:t>
            </a:r>
          </a:p>
        </p:txBody>
      </p:sp>
      <p:sp>
        <p:nvSpPr>
          <p:cNvPr id="56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hides a drawing!</a:t>
            </a:r>
          </a:p>
          <a:p>
            <a:r>
              <a:rPr lang="en-US" sz="1200" dirty="0"/>
              <a:t>Starting from the selected point, in the direction of the black arrow, draw the figure hidden behind the code line. While drawing, you can only move along the grid lines, 1 arrow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 smtClean="0">
                <a:solidFill>
                  <a:srgbClr val="006DB1"/>
                </a:solidFill>
                <a:sym typeface="Wingdings" panose="05000000000000000000" pitchFamily="2" charset="2"/>
              </a:rPr>
              <a:t> </a:t>
            </a:r>
            <a:r>
              <a:rPr lang="en-US" sz="1200" dirty="0" smtClean="0"/>
              <a:t>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there!</a:t>
            </a:r>
          </a:p>
          <a:p>
            <a:endParaRPr lang="hu-HU" sz="1200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82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4103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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7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6b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9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</a:t>
            </a:r>
            <a:r>
              <a:rPr lang="en-US" sz="1200" dirty="0" smtClean="0"/>
              <a:t>there</a:t>
            </a:r>
            <a:r>
              <a:rPr lang="hu-HU" sz="1200" dirty="0" smtClean="0"/>
              <a:t>!</a:t>
            </a:r>
            <a:endParaRPr lang="hu-HU" sz="1200" dirty="0">
              <a:sym typeface="Wingdings" panose="05000000000000000000" pitchFamily="2" charset="2"/>
            </a:endParaRP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63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60463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8" name="Egyenes összekötő 17"/>
          <p:cNvCxnSpPr/>
          <p:nvPr/>
        </p:nvCxnSpPr>
        <p:spPr>
          <a:xfrm>
            <a:off x="6729930" y="342064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307787" y="311821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891491" y="280034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39155" y="31277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 rot="-60000">
            <a:off x="7298484" y="2455062"/>
            <a:ext cx="800041" cy="258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510438" y="348824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228081" y="36346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flipV="1">
            <a:off x="7314995" y="2489566"/>
            <a:ext cx="368723" cy="6200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6650229" y="330322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8004408" y="29546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6939155" y="37876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7891491" y="34281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469348" y="3125704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8100716" y="31352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8389642" y="364216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7811790" y="331072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8100716" y="37951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7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6c.</a:t>
            </a:r>
            <a:endParaRPr lang="hu-HU" dirty="0"/>
          </a:p>
        </p:txBody>
      </p:sp>
      <p:sp>
        <p:nvSpPr>
          <p:cNvPr id="48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  <a:p>
            <a:endParaRPr lang="hu-HU" sz="1200" dirty="0"/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2" name="Szövegdoboz 5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08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4103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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8" name="Egyenes összekötő 17"/>
          <p:cNvCxnSpPr/>
          <p:nvPr/>
        </p:nvCxnSpPr>
        <p:spPr>
          <a:xfrm>
            <a:off x="6729930" y="342064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307787" y="311821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891491" y="280034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39155" y="31277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 rot="-60000">
            <a:off x="7298484" y="2455062"/>
            <a:ext cx="800041" cy="258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510438" y="348824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228081" y="36346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flipV="1">
            <a:off x="7314995" y="2489566"/>
            <a:ext cx="368723" cy="6200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6650229" y="330322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8004408" y="29546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6939155" y="37876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7891491" y="34281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469348" y="3125704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8100716" y="31352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8389642" y="364216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7811790" y="331072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8100716" y="37951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9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 smtClean="0">
                <a:solidFill>
                  <a:srgbClr val="DC8E02"/>
                </a:solidFill>
              </a:rPr>
              <a:t>drawing</a:t>
            </a:r>
            <a:r>
              <a:rPr lang="hu-HU" dirty="0" smtClean="0">
                <a:solidFill>
                  <a:srgbClr val="DC8E02"/>
                </a:solidFill>
              </a:rPr>
              <a:t> 6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7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19280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     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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7a</a:t>
            </a:r>
            <a:r>
              <a:rPr lang="hu-HU" dirty="0"/>
              <a:t>.</a:t>
            </a:r>
          </a:p>
        </p:txBody>
      </p:sp>
      <p:sp>
        <p:nvSpPr>
          <p:cNvPr id="5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hides a drawing!</a:t>
            </a:r>
          </a:p>
          <a:p>
            <a:r>
              <a:rPr lang="en-US" sz="1200" dirty="0"/>
              <a:t>Starting from the selected point, in the direction of the black arrow, draw the figure hidden behind the code line. While drawing, you can only move along the grid lines, 1 arrow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 smtClean="0">
                <a:solidFill>
                  <a:srgbClr val="006DB1"/>
                </a:solidFill>
                <a:sym typeface="Wingdings" panose="05000000000000000000" pitchFamily="2" charset="2"/>
              </a:rPr>
              <a:t> </a:t>
            </a:r>
            <a:r>
              <a:rPr lang="en-US" sz="1200" dirty="0" smtClean="0"/>
              <a:t>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there!</a:t>
            </a:r>
          </a:p>
          <a:p>
            <a:endParaRPr lang="hu-HU" sz="1200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52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19280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     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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7b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52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</a:t>
            </a:r>
            <a:r>
              <a:rPr lang="hu-HU" sz="1200" dirty="0"/>
              <a:t>!</a:t>
            </a:r>
            <a:endParaRPr lang="hu-HU" sz="1200" dirty="0">
              <a:sym typeface="Wingdings" panose="05000000000000000000" pitchFamily="2" charset="2"/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620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70892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6898953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6725013" y="346343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333926" y="34600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753" y="414272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 flipV="1">
            <a:off x="6932047" y="3791121"/>
            <a:ext cx="1920877" cy="57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16479" y="39573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6620109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756616" y="362430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337833" y="2787990"/>
            <a:ext cx="377420" cy="663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0947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012103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80560" y="247831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3600000">
            <a:off x="7401716" y="264320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8070152" y="248024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91308" y="264513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8457813" y="2459404"/>
            <a:ext cx="587728" cy="10078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8275278" y="2457475"/>
            <a:ext cx="192617" cy="3336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4914" y="41324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3600000">
            <a:off x="8190640" y="394710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7c.</a:t>
            </a:r>
            <a:endParaRPr lang="hu-HU" dirty="0"/>
          </a:p>
        </p:txBody>
      </p:sp>
      <p:sp>
        <p:nvSpPr>
          <p:cNvPr id="53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4" name="Szövegdoboz 53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5" name="Szövegdoboz 54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1764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19280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     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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6898953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6725013" y="346343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333926" y="34600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753" y="414272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 flipV="1">
            <a:off x="6932047" y="3791121"/>
            <a:ext cx="1920877" cy="57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16479" y="39573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6620109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756616" y="362430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337833" y="2787990"/>
            <a:ext cx="377420" cy="663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0947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012103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80560" y="247831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3600000">
            <a:off x="7401716" y="264320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8070152" y="248024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91308" y="264513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8457813" y="2459404"/>
            <a:ext cx="587728" cy="10078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8275278" y="2457475"/>
            <a:ext cx="192617" cy="3336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4914" y="41324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3600000">
            <a:off x="8190640" y="394710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 smtClean="0">
                <a:solidFill>
                  <a:srgbClr val="DC8E02"/>
                </a:solidFill>
              </a:rPr>
              <a:t>drawings</a:t>
            </a:r>
            <a:r>
              <a:rPr lang="hu-HU" dirty="0" smtClean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 smtClean="0">
                <a:solidFill>
                  <a:srgbClr val="DC8E02"/>
                </a:solidFill>
              </a:rPr>
              <a:t>drawing</a:t>
            </a:r>
            <a:r>
              <a:rPr lang="hu-HU" dirty="0" smtClean="0">
                <a:solidFill>
                  <a:srgbClr val="DC8E02"/>
                </a:solidFill>
              </a:rPr>
              <a:t> 7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52" name="Szövegdoboz 5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3" name="Szövegdoboz 5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4" name="Szövegdoboz 5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39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1c.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36604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  <a:p>
            <a:endParaRPr lang="hu-HU" sz="1200" dirty="0"/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24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 smtClean="0">
                <a:solidFill>
                  <a:srgbClr val="DC8E02"/>
                </a:solidFill>
              </a:rPr>
              <a:t>drawing</a:t>
            </a:r>
            <a:r>
              <a:rPr lang="hu-HU" dirty="0" smtClean="0">
                <a:solidFill>
                  <a:srgbClr val="DC8E02"/>
                </a:solidFill>
              </a:rPr>
              <a:t> 1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>
              <a:solidFill>
                <a:srgbClr val="DC8E02"/>
              </a:solidFill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28645"/>
              </p:ext>
            </p:extLst>
          </p:nvPr>
        </p:nvGraphicFramePr>
        <p:xfrm>
          <a:off x="681037" y="4760590"/>
          <a:ext cx="8543925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err="1" smtClean="0"/>
                        <a:t>Shortened</a:t>
                      </a:r>
                      <a:r>
                        <a:rPr lang="hu-HU" sz="1600" b="1" dirty="0" smtClean="0"/>
                        <a:t>:   </a:t>
                      </a:r>
                      <a:r>
                        <a:rPr lang="hu-HU" sz="1600" b="1" dirty="0" smtClean="0"/>
                        <a:t>6*(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</a:t>
                      </a:r>
                      <a:r>
                        <a:rPr lang="hu-HU" sz="16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lang="hu-HU" sz="1600" b="1" dirty="0" smtClean="0"/>
                    </a:p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4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2a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622803"/>
              </p:ext>
            </p:extLst>
          </p:nvPr>
        </p:nvGraphicFramePr>
        <p:xfrm>
          <a:off x="681037" y="4760590"/>
          <a:ext cx="854392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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 smtClean="0"/>
                    </a:p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68469"/>
            <a:ext cx="3082488" cy="3353406"/>
          </a:xfrm>
          <a:prstGeom prst="rect">
            <a:avLst/>
          </a:prstGeom>
        </p:spPr>
      </p:pic>
      <p:sp>
        <p:nvSpPr>
          <p:cNvPr id="23" name="Ellipszis 22"/>
          <p:cNvSpPr/>
          <p:nvPr/>
        </p:nvSpPr>
        <p:spPr>
          <a:xfrm>
            <a:off x="7275393" y="2451482"/>
            <a:ext cx="78720" cy="787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4" name="Egyenes összekötő nyíllal 33"/>
          <p:cNvCxnSpPr/>
          <p:nvPr/>
        </p:nvCxnSpPr>
        <p:spPr>
          <a:xfrm flipV="1">
            <a:off x="6729416" y="2681017"/>
            <a:ext cx="71524" cy="1570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églalap 32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2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hides a drawing!</a:t>
            </a:r>
          </a:p>
          <a:p>
            <a:r>
              <a:rPr lang="en-US" sz="1200" dirty="0"/>
              <a:t>Starting from the selected point, in the direction of the black arrow, draw the figure hidden behind the code line. While drawing, you can only move along the grid lines, 1 arrow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 smtClean="0">
                <a:solidFill>
                  <a:srgbClr val="006DB1"/>
                </a:solidFill>
                <a:sym typeface="Wingdings" panose="05000000000000000000" pitchFamily="2" charset="2"/>
              </a:rPr>
              <a:t> </a:t>
            </a:r>
            <a:r>
              <a:rPr lang="en-US" sz="1200" dirty="0" smtClean="0"/>
              <a:t>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there!</a:t>
            </a:r>
            <a:endParaRPr lang="en-US" sz="1200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7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2b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622803"/>
              </p:ext>
            </p:extLst>
          </p:nvPr>
        </p:nvGraphicFramePr>
        <p:xfrm>
          <a:off x="681037" y="4760590"/>
          <a:ext cx="854392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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 smtClean="0"/>
                    </a:p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68469"/>
            <a:ext cx="3082488" cy="3353406"/>
          </a:xfrm>
          <a:prstGeom prst="rect">
            <a:avLst/>
          </a:prstGeom>
        </p:spPr>
      </p:pic>
      <p:sp>
        <p:nvSpPr>
          <p:cNvPr id="23" name="Ellipszis 22"/>
          <p:cNvSpPr/>
          <p:nvPr/>
        </p:nvSpPr>
        <p:spPr>
          <a:xfrm>
            <a:off x="7275393" y="2451482"/>
            <a:ext cx="78720" cy="787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4" name="Egyenes összekötő nyíllal 33"/>
          <p:cNvCxnSpPr/>
          <p:nvPr/>
        </p:nvCxnSpPr>
        <p:spPr>
          <a:xfrm flipV="1">
            <a:off x="6729416" y="2681017"/>
            <a:ext cx="71524" cy="1570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églalap 32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6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</a:t>
            </a:r>
            <a:r>
              <a:rPr lang="en-US" sz="1200" dirty="0" smtClean="0"/>
              <a:t>there</a:t>
            </a:r>
            <a:r>
              <a:rPr lang="hu-HU" sz="1200" dirty="0" smtClean="0"/>
              <a:t>!</a:t>
            </a:r>
            <a:endParaRPr lang="hu-HU" sz="1200" dirty="0">
              <a:sym typeface="Wingdings" panose="05000000000000000000" pitchFamily="2" charset="2"/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! </a:t>
            </a:r>
            <a:r>
              <a:rPr lang="hu-HU" dirty="0" smtClean="0"/>
              <a:t>2c.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838786"/>
              </p:ext>
            </p:extLst>
          </p:nvPr>
        </p:nvGraphicFramePr>
        <p:xfrm>
          <a:off x="681037" y="4760590"/>
          <a:ext cx="854392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 smtClean="0"/>
                    </a:p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68469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8283221" y="2199090"/>
            <a:ext cx="764475" cy="13253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9025092" y="284243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9017929" y="216016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6729416" y="2852973"/>
            <a:ext cx="386043" cy="6714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088566" y="2195594"/>
            <a:ext cx="1187491" cy="86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8936038" y="268101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944590" y="33526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720096" y="2204260"/>
            <a:ext cx="368470" cy="6338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 flipV="1">
            <a:off x="8288915" y="2195594"/>
            <a:ext cx="746289" cy="13123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/>
          <p:cNvCxnSpPr/>
          <p:nvPr/>
        </p:nvCxnSpPr>
        <p:spPr>
          <a:xfrm>
            <a:off x="7108655" y="3511827"/>
            <a:ext cx="1187491" cy="86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7275393" y="2451482"/>
            <a:ext cx="78720" cy="787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4" name="Egyenes összekötő nyíllal 33"/>
          <p:cNvCxnSpPr/>
          <p:nvPr/>
        </p:nvCxnSpPr>
        <p:spPr>
          <a:xfrm flipV="1">
            <a:off x="6729416" y="2681017"/>
            <a:ext cx="71524" cy="1570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églalap 32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2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88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Coded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drawings</a:t>
            </a:r>
            <a:r>
              <a:rPr lang="hu-HU" dirty="0">
                <a:solidFill>
                  <a:srgbClr val="DC8E02"/>
                </a:solidFill>
              </a:rPr>
              <a:t> – </a:t>
            </a:r>
            <a:r>
              <a:rPr lang="hu-HU" dirty="0" err="1">
                <a:solidFill>
                  <a:srgbClr val="DC8E02"/>
                </a:solidFill>
              </a:rPr>
              <a:t>Code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>
                <a:solidFill>
                  <a:srgbClr val="DC8E02"/>
                </a:solidFill>
              </a:rPr>
              <a:t>the</a:t>
            </a:r>
            <a:r>
              <a:rPr lang="hu-HU" dirty="0">
                <a:solidFill>
                  <a:srgbClr val="DC8E02"/>
                </a:solidFill>
              </a:rPr>
              <a:t> </a:t>
            </a:r>
            <a:r>
              <a:rPr lang="hu-HU" dirty="0" err="1" smtClean="0">
                <a:solidFill>
                  <a:srgbClr val="DC8E02"/>
                </a:solidFill>
              </a:rPr>
              <a:t>drawing</a:t>
            </a:r>
            <a:r>
              <a:rPr lang="hu-HU" dirty="0" smtClean="0">
                <a:solidFill>
                  <a:srgbClr val="DC8E02"/>
                </a:solidFill>
              </a:rPr>
              <a:t> 2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>
              <a:solidFill>
                <a:srgbClr val="DC8E02"/>
              </a:solidFill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622803"/>
              </p:ext>
            </p:extLst>
          </p:nvPr>
        </p:nvGraphicFramePr>
        <p:xfrm>
          <a:off x="681037" y="4760590"/>
          <a:ext cx="854392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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 smtClean="0"/>
                    </a:p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68469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8283221" y="2199090"/>
            <a:ext cx="764475" cy="13253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9025092" y="284243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9017929" y="216016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6729416" y="2852973"/>
            <a:ext cx="386043" cy="6714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088566" y="2195594"/>
            <a:ext cx="1187491" cy="86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8936038" y="268101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944590" y="33526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720096" y="2204260"/>
            <a:ext cx="368470" cy="6338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 flipV="1">
            <a:off x="8288915" y="2195594"/>
            <a:ext cx="746289" cy="13123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/>
          <p:cNvCxnSpPr/>
          <p:nvPr/>
        </p:nvCxnSpPr>
        <p:spPr>
          <a:xfrm>
            <a:off x="7108655" y="3511827"/>
            <a:ext cx="1187491" cy="86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7275393" y="2451482"/>
            <a:ext cx="78720" cy="787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4" name="Egyenes összekötő nyíllal 33"/>
          <p:cNvCxnSpPr/>
          <p:nvPr/>
        </p:nvCxnSpPr>
        <p:spPr>
          <a:xfrm flipV="1">
            <a:off x="6729416" y="2681017"/>
            <a:ext cx="71524" cy="1570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églalap 32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43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Coded</a:t>
            </a:r>
            <a:r>
              <a:rPr lang="hu-HU" dirty="0"/>
              <a:t> </a:t>
            </a:r>
            <a:r>
              <a:rPr lang="hu-HU" dirty="0" err="1"/>
              <a:t>drawings</a:t>
            </a:r>
            <a:r>
              <a:rPr lang="hu-HU" dirty="0"/>
              <a:t> 3a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821386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  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  </a:t>
                      </a: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hides a drawing!</a:t>
            </a:r>
          </a:p>
          <a:p>
            <a:r>
              <a:rPr lang="en-US" sz="1200" dirty="0"/>
              <a:t>Starting from the selected point, in the direction of the black arrow, draw the figure hidden behind the code line. While drawing, you can only move along the grid lines, 1 arrow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</a:t>
            </a:r>
            <a:r>
              <a:rPr lang="en-US" sz="1200" dirty="0"/>
              <a:t> 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</a:t>
            </a:r>
            <a:r>
              <a:rPr lang="en-US" sz="1200" dirty="0"/>
              <a:t> means 1 step, 1 arrow </a:t>
            </a:r>
            <a:r>
              <a:rPr lang="hu-HU" sz="1200" dirty="0" smtClean="0">
                <a:solidFill>
                  <a:srgbClr val="006DB1"/>
                </a:solidFill>
                <a:sym typeface="Wingdings" panose="05000000000000000000" pitchFamily="2" charset="2"/>
              </a:rPr>
              <a:t> </a:t>
            </a:r>
            <a:r>
              <a:rPr lang="en-US" sz="1200" dirty="0" smtClean="0"/>
              <a:t>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there!</a:t>
            </a:r>
          </a:p>
          <a:p>
            <a:endParaRPr lang="hu-HU" sz="1200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6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2. egyéni s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71921"/>
      </a:accent1>
      <a:accent2>
        <a:srgbClr val="00AEEF"/>
      </a:accent2>
      <a:accent3>
        <a:srgbClr val="006DB1"/>
      </a:accent3>
      <a:accent4>
        <a:srgbClr val="FFC40D"/>
      </a:accent4>
      <a:accent5>
        <a:srgbClr val="6CAD3B"/>
      </a:accent5>
      <a:accent6>
        <a:srgbClr val="939598"/>
      </a:accent6>
      <a:hlink>
        <a:srgbClr val="00AEEF"/>
      </a:hlink>
      <a:folHlink>
        <a:srgbClr val="006DB1"/>
      </a:folHlink>
    </a:clrScheme>
    <a:fontScheme name="3. egyéni séma">
      <a:majorFont>
        <a:latin typeface="Trebuchet MS"/>
        <a:ea typeface=""/>
        <a:cs typeface=""/>
      </a:majorFont>
      <a:minorFont>
        <a:latin typeface="Helvetica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1068</TotalTime>
  <Words>3144</Words>
  <Application>Microsoft Office PowerPoint</Application>
  <PresentationFormat>A4 (210x297 mm)</PresentationFormat>
  <Paragraphs>324</Paragraphs>
  <Slides>28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33" baseType="lpstr">
      <vt:lpstr>Arial</vt:lpstr>
      <vt:lpstr>Helvetica</vt:lpstr>
      <vt:lpstr>Trebuchet MS</vt:lpstr>
      <vt:lpstr>Wingdings</vt:lpstr>
      <vt:lpstr>Office-téma</vt:lpstr>
      <vt:lpstr>Coded drawings 1a.</vt:lpstr>
      <vt:lpstr>Coded drawings 1b.</vt:lpstr>
      <vt:lpstr>Code the drawing! 1c.</vt:lpstr>
      <vt:lpstr>Coded drawings – Code the drawing 1. solution</vt:lpstr>
      <vt:lpstr>Coded drawings 2a.</vt:lpstr>
      <vt:lpstr>Coded drawings 2b.</vt:lpstr>
      <vt:lpstr>Code the drawing! 2c.</vt:lpstr>
      <vt:lpstr>Coded drawings – Code the drawing 2. solution</vt:lpstr>
      <vt:lpstr>Coded drawings 3a.</vt:lpstr>
      <vt:lpstr>Coded drawings 3b.</vt:lpstr>
      <vt:lpstr>Code the drawing! 3c.</vt:lpstr>
      <vt:lpstr>Coded drawings – Code the drawing 3. solution</vt:lpstr>
      <vt:lpstr>Coded drawings 4a.</vt:lpstr>
      <vt:lpstr>Coded drawings 4b.</vt:lpstr>
      <vt:lpstr>Code the drawing! 4c.</vt:lpstr>
      <vt:lpstr>Coded drawings – Code the drawing 4. solution</vt:lpstr>
      <vt:lpstr>Coded drawings 5a.</vt:lpstr>
      <vt:lpstr>Coded drawings 5b.</vt:lpstr>
      <vt:lpstr>Code the drawing! 5c.</vt:lpstr>
      <vt:lpstr>Coded drawings – Code the drawing 5. solution</vt:lpstr>
      <vt:lpstr>Coded drawings 6a.</vt:lpstr>
      <vt:lpstr>Coded drawings 6b.</vt:lpstr>
      <vt:lpstr>Code the drawing! 6c.</vt:lpstr>
      <vt:lpstr>Coded drawings – Code the drawing 6. solution</vt:lpstr>
      <vt:lpstr>Coded drawings 7a.</vt:lpstr>
      <vt:lpstr>Coded drawings 7b.</vt:lpstr>
      <vt:lpstr>Code the drawing! 7c.</vt:lpstr>
      <vt:lpstr>Coded drawings – Code the drawing 7. megoldás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Kügerl Johanna</dc:creator>
  <cp:lastModifiedBy>Windows-felhasználó</cp:lastModifiedBy>
  <cp:revision>54</cp:revision>
  <cp:lastPrinted>2023-06-28T12:47:42Z</cp:lastPrinted>
  <dcterms:created xsi:type="dcterms:W3CDTF">2023-05-16T14:11:30Z</dcterms:created>
  <dcterms:modified xsi:type="dcterms:W3CDTF">2023-07-16T13:15:52Z</dcterms:modified>
</cp:coreProperties>
</file>