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71" r:id="rId3"/>
    <p:sldId id="269" r:id="rId4"/>
    <p:sldId id="270" r:id="rId5"/>
    <p:sldId id="260" r:id="rId6"/>
    <p:sldId id="272" r:id="rId7"/>
    <p:sldId id="273" r:id="rId8"/>
    <p:sldId id="274" r:id="rId9"/>
    <p:sldId id="261" r:id="rId10"/>
    <p:sldId id="275" r:id="rId11"/>
    <p:sldId id="276" r:id="rId12"/>
    <p:sldId id="277" r:id="rId13"/>
    <p:sldId id="262" r:id="rId14"/>
    <p:sldId id="280" r:id="rId15"/>
    <p:sldId id="279" r:id="rId16"/>
    <p:sldId id="278" r:id="rId17"/>
    <p:sldId id="263" r:id="rId18"/>
    <p:sldId id="281" r:id="rId19"/>
    <p:sldId id="282" r:id="rId20"/>
    <p:sldId id="283" r:id="rId21"/>
    <p:sldId id="265" r:id="rId22"/>
    <p:sldId id="285" r:id="rId23"/>
    <p:sldId id="286" r:id="rId24"/>
    <p:sldId id="284" r:id="rId25"/>
    <p:sldId id="287" r:id="rId26"/>
    <p:sldId id="288" r:id="rId27"/>
    <p:sldId id="264" r:id="rId28"/>
    <p:sldId id="289" r:id="rId29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C8E02"/>
    <a:srgbClr val="F6F5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9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78746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7280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750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400"/>
            </a:lvl1pPr>
          </a:lstStyle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sz="1600">
                <a:solidFill>
                  <a:schemeClr val="accent3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100"/>
            </a:lvl4pPr>
            <a:lvl5pPr marL="1828800" indent="0">
              <a:buNone/>
              <a:defRPr sz="1100"/>
            </a:lvl5pPr>
          </a:lstStyle>
          <a:p>
            <a:pPr lvl="0"/>
            <a:r>
              <a:rPr lang="hu-HU" dirty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8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90272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76205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8814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3611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73708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4141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33625753-A491-4450-88F6-C5053B0487E0}" type="datetimeFigureOut">
              <a:rPr lang="hu-HU" smtClean="0"/>
              <a:t>2023. 07. 16.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CA506263-2072-484D-BEDD-B27A71C5C1E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5439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>
            <a:extLst>
              <a:ext uri="{FF2B5EF4-FFF2-40B4-BE49-F238E27FC236}">
                <a16:creationId xmlns:a16="http://schemas.microsoft.com/office/drawing/2014/main" id="{31C27C0D-4B84-5FCC-B7D3-905807207242}"/>
              </a:ext>
            </a:extLst>
          </p:cNvPr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F6F5F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 dirty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829896"/>
            <a:ext cx="8543925" cy="13077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hu-HU" dirty="0"/>
              <a:t>Mintaszöveg szerkesztése</a:t>
            </a:r>
          </a:p>
        </p:txBody>
      </p:sp>
      <p:pic>
        <p:nvPicPr>
          <p:cNvPr id="5" name="Kép 4" descr="A képen Acélkék, Betűtípus, Majorelle kék, képernyőkép látható&#10;&#10;Automatikusan generált leírás">
            <a:extLst>
              <a:ext uri="{FF2B5EF4-FFF2-40B4-BE49-F238E27FC236}">
                <a16:creationId xmlns:a16="http://schemas.microsoft.com/office/drawing/2014/main" id="{85BD626E-AEA6-FAE0-5F99-B0DFAD8311B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40" y="6229897"/>
            <a:ext cx="1193120" cy="398973"/>
          </a:xfrm>
          <a:prstGeom prst="rect">
            <a:avLst/>
          </a:prstGeom>
        </p:spPr>
      </p:pic>
      <p:pic>
        <p:nvPicPr>
          <p:cNvPr id="6" name="Kép 5" descr="A képen Grafika, Betűtípus, Grafikus tervezés, embléma látható&#10;&#10;Automatikusan generált leírás">
            <a:extLst>
              <a:ext uri="{FF2B5EF4-FFF2-40B4-BE49-F238E27FC236}">
                <a16:creationId xmlns:a16="http://schemas.microsoft.com/office/drawing/2014/main" id="{9EA289B5-E923-BC26-41BD-5D82930AE34C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038" y="6261415"/>
            <a:ext cx="1342805" cy="305183"/>
          </a:xfrm>
          <a:prstGeom prst="rect">
            <a:avLst/>
          </a:prstGeom>
        </p:spPr>
      </p:pic>
      <p:pic>
        <p:nvPicPr>
          <p:cNvPr id="7" name="Kép 6" descr="A képen Betűtípus, képernyőkép, szöveg, Acélkék látható&#10;&#10;Automatikusan generált leírás">
            <a:extLst>
              <a:ext uri="{FF2B5EF4-FFF2-40B4-BE49-F238E27FC236}">
                <a16:creationId xmlns:a16="http://schemas.microsoft.com/office/drawing/2014/main" id="{8A060C78-2B59-31F5-51B1-2DEFB8BC3F00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4325" y="6254445"/>
            <a:ext cx="1740637" cy="3744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214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1a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2033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  <a:endParaRPr lang="en-US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574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3b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21386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922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3c.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871267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6570646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45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3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6385509"/>
              </p:ext>
            </p:extLst>
          </p:nvPr>
        </p:nvGraphicFramePr>
        <p:xfrm>
          <a:off x="681037" y="4760590"/>
          <a:ext cx="8543925" cy="143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In </a:t>
                      </a:r>
                      <a:r>
                        <a:rPr lang="hu-HU" sz="1600" dirty="0" err="1" smtClean="0">
                          <a:solidFill>
                            <a:schemeClr val="tx1"/>
                          </a:solidFill>
                        </a:rPr>
                        <a:t>short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</a:rPr>
                        <a:t>: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  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hu-HU" sz="1600" baseline="0" dirty="0" smtClean="0">
                          <a:solidFill>
                            <a:schemeClr val="tx1"/>
                          </a:solidFill>
                        </a:rPr>
                        <a:t>: (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)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: ()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branch1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 </a:t>
                      </a: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branch2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9" name="Egyenes összekötő 18"/>
          <p:cNvCxnSpPr/>
          <p:nvPr/>
        </p:nvCxnSpPr>
        <p:spPr>
          <a:xfrm>
            <a:off x="7890823" y="2110268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7696343" y="1111287"/>
            <a:ext cx="579714" cy="102670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8063252" y="313746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02784" y="313200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102863" y="212987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890823" y="212291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6731929" y="3133622"/>
            <a:ext cx="566223" cy="100285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flipV="1">
            <a:off x="7102863" y="1129810"/>
            <a:ext cx="580857" cy="97892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902784" y="2142750"/>
            <a:ext cx="585314" cy="9859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77698" y="3132019"/>
            <a:ext cx="557663" cy="10060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6731929" y="4136472"/>
            <a:ext cx="190343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1" name="Szövegdoboz 4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03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4a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  <a:endParaRPr lang="en-US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91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4b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9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4c.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990088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6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4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3519851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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7306137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 rot="60000">
            <a:off x="7088566" y="2142992"/>
            <a:ext cx="992037" cy="164081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255509" y="278112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489676" y="277468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flipV="1">
            <a:off x="7879356" y="2807191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027293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7874314" y="2147078"/>
            <a:ext cx="380727" cy="62760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H="1" flipV="1">
            <a:off x="7956880" y="3561101"/>
            <a:ext cx="123723" cy="24466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682293" y="17992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403449" y="19641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061891" y="179730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 rot="-3600000">
            <a:off x="7783047" y="196218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flipV="1">
            <a:off x="8076836" y="3141622"/>
            <a:ext cx="375685" cy="6691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églalap 25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29" name="Téglalap 28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8" name="Téglalap 37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5" name="Szövegdoboz 4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6" name="Szövegdoboz 4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932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5a</a:t>
            </a:r>
            <a:r>
              <a:rPr lang="hu-HU" dirty="0"/>
              <a:t>.</a:t>
            </a: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0700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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rot="420000" flipV="1">
            <a:off x="6321188" y="2108736"/>
            <a:ext cx="217173" cy="271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</a:p>
          <a:p>
            <a:endParaRPr lang="hu-HU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5b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0700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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rot="420000" flipV="1">
            <a:off x="6321188" y="2108736"/>
            <a:ext cx="217173" cy="271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5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53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5c.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6531094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714673" y="210720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905101" y="24209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482958" y="211851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9055961" y="212600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114326" y="21280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346587" y="212229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685609" y="248854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403252" y="263497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825400" y="23035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767035" y="23088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rot="420000" flipV="1">
            <a:off x="6321188" y="2108736"/>
            <a:ext cx="217173" cy="271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11432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6662" y="242843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644519" y="212600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275887" y="213558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564813" y="26424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986961" y="23110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275887" y="279548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05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1b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252033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711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5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10700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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4365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714673" y="210720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6905101" y="24209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482958" y="211851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9055961" y="212600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114326" y="21280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346587" y="212229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685609" y="248854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403252" y="263497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825400" y="23035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767035" y="23088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rot="420000" flipV="1">
            <a:off x="6321188" y="2108736"/>
            <a:ext cx="217173" cy="2711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11432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8066662" y="2428435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644519" y="212600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275887" y="213558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564813" y="264246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986961" y="231102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275887" y="279548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176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5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6a</a:t>
            </a:r>
            <a:r>
              <a:rPr lang="hu-HU" dirty="0"/>
              <a:t>.</a:t>
            </a:r>
          </a:p>
        </p:txBody>
      </p:sp>
      <p:sp>
        <p:nvSpPr>
          <p:cNvPr id="56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</a:p>
          <a:p>
            <a:endParaRPr lang="hu-HU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682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6b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49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3637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660463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7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6c.</a:t>
            </a:r>
            <a:endParaRPr lang="hu-HU" dirty="0"/>
          </a:p>
        </p:txBody>
      </p:sp>
      <p:sp>
        <p:nvSpPr>
          <p:cNvPr id="48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sp>
        <p:nvSpPr>
          <p:cNvPr id="49" name="Szövegdoboz 48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5083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941038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</a:t>
                      </a:r>
                      <a:endParaRPr lang="hu-H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8" name="Egyenes összekötő 17"/>
          <p:cNvCxnSpPr/>
          <p:nvPr/>
        </p:nvCxnSpPr>
        <p:spPr>
          <a:xfrm>
            <a:off x="6729930" y="3420643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307787" y="311821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891491" y="280034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939155" y="31277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 rot="-60000">
            <a:off x="7298484" y="2455062"/>
            <a:ext cx="800041" cy="25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510438" y="348824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228081" y="36346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flipV="1">
            <a:off x="7314995" y="2489566"/>
            <a:ext cx="368723" cy="62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6650229" y="330322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8004408" y="295462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301874" y="2931338"/>
            <a:ext cx="137981" cy="17490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6939155" y="378769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>
            <a:off x="7891491" y="34281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33"/>
          <p:cNvCxnSpPr/>
          <p:nvPr/>
        </p:nvCxnSpPr>
        <p:spPr>
          <a:xfrm>
            <a:off x="8469348" y="3125704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34"/>
          <p:cNvCxnSpPr/>
          <p:nvPr/>
        </p:nvCxnSpPr>
        <p:spPr>
          <a:xfrm>
            <a:off x="8100716" y="31352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Egyenes összekötő 35"/>
          <p:cNvCxnSpPr/>
          <p:nvPr/>
        </p:nvCxnSpPr>
        <p:spPr>
          <a:xfrm rot="-3600000">
            <a:off x="8389642" y="364216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36"/>
          <p:cNvCxnSpPr/>
          <p:nvPr/>
        </p:nvCxnSpPr>
        <p:spPr>
          <a:xfrm rot="-3600000">
            <a:off x="7811790" y="331072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8100716" y="37951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églalap 38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40" name="Téglalap 39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41" name="Téglalap 40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42" name="Téglalap 41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9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6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/>
          </a:p>
        </p:txBody>
      </p:sp>
      <p:sp>
        <p:nvSpPr>
          <p:cNvPr id="47" name="Szövegdoboz 4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48" name="Szövegdoboz 4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17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7a</a:t>
            </a:r>
            <a:r>
              <a:rPr lang="hu-HU" dirty="0"/>
              <a:t>.</a:t>
            </a:r>
          </a:p>
        </p:txBody>
      </p:sp>
      <p:sp>
        <p:nvSpPr>
          <p:cNvPr id="5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</a:p>
          <a:p>
            <a:endParaRPr lang="hu-HU" sz="12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7521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7b</a:t>
            </a:r>
            <a:r>
              <a:rPr lang="hu-HU" dirty="0" smtClean="0"/>
              <a:t>.</a:t>
            </a:r>
            <a:endParaRPr lang="hu-HU" dirty="0"/>
          </a:p>
        </p:txBody>
      </p:sp>
      <p:sp>
        <p:nvSpPr>
          <p:cNvPr id="52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</a:t>
            </a:r>
            <a:r>
              <a:rPr lang="hu-HU" sz="1200" dirty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206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770892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7c.</a:t>
            </a:r>
            <a:endParaRPr lang="hu-HU" dirty="0"/>
          </a:p>
        </p:txBody>
      </p:sp>
      <p:sp>
        <p:nvSpPr>
          <p:cNvPr id="53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50" name="Szövegdoboz 49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5" name="Szövegdoboz 54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1764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6192806"/>
              </p:ext>
            </p:extLst>
          </p:nvPr>
        </p:nvGraphicFramePr>
        <p:xfrm>
          <a:off x="681037" y="4760590"/>
          <a:ext cx="8543925" cy="132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     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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6898953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6725013" y="3463431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6333926" y="34600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6720753" y="414272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 flipV="1">
            <a:off x="6932047" y="3791121"/>
            <a:ext cx="1920877" cy="57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16479" y="3957372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6620109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756616" y="3624309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337833" y="2787990"/>
            <a:ext cx="377420" cy="663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6339183" y="3260007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>
            <a:off x="7290947" y="245405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Egyenes összekötő 32"/>
          <p:cNvCxnSpPr/>
          <p:nvPr/>
        </p:nvCxnSpPr>
        <p:spPr>
          <a:xfrm rot="-3600000">
            <a:off x="7012103" y="261894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Egyenes összekötő 37"/>
          <p:cNvCxnSpPr/>
          <p:nvPr/>
        </p:nvCxnSpPr>
        <p:spPr>
          <a:xfrm>
            <a:off x="7680560" y="247831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gyenes összekötő 38"/>
          <p:cNvCxnSpPr/>
          <p:nvPr/>
        </p:nvCxnSpPr>
        <p:spPr>
          <a:xfrm rot="-3600000">
            <a:off x="7401716" y="264320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Egyenes összekötő 39"/>
          <p:cNvCxnSpPr/>
          <p:nvPr/>
        </p:nvCxnSpPr>
        <p:spPr>
          <a:xfrm>
            <a:off x="8070152" y="248024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Egyenes összekötő 40"/>
          <p:cNvCxnSpPr/>
          <p:nvPr/>
        </p:nvCxnSpPr>
        <p:spPr>
          <a:xfrm rot="-3600000">
            <a:off x="7791308" y="264513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Egyenes összekötő 41"/>
          <p:cNvCxnSpPr/>
          <p:nvPr/>
        </p:nvCxnSpPr>
        <p:spPr>
          <a:xfrm>
            <a:off x="8457813" y="2459404"/>
            <a:ext cx="587728" cy="10078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gyenes összekötő 42"/>
          <p:cNvCxnSpPr/>
          <p:nvPr/>
        </p:nvCxnSpPr>
        <p:spPr>
          <a:xfrm flipV="1">
            <a:off x="8275278" y="2457475"/>
            <a:ext cx="192617" cy="3336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gyenes összekötő 43"/>
          <p:cNvCxnSpPr/>
          <p:nvPr/>
        </p:nvCxnSpPr>
        <p:spPr>
          <a:xfrm>
            <a:off x="7894914" y="41324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gyenes összekötő 44"/>
          <p:cNvCxnSpPr/>
          <p:nvPr/>
        </p:nvCxnSpPr>
        <p:spPr>
          <a:xfrm rot="-3600000">
            <a:off x="8190640" y="3947105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6858838" y="3067989"/>
            <a:ext cx="100394" cy="10039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34" name="Téglalap 33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50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8" y="365128"/>
            <a:ext cx="8543925" cy="450262"/>
          </a:xfrm>
        </p:spPr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drawings</a:t>
            </a:r>
            <a:r>
              <a:rPr lang="hu-HU" dirty="0" smtClean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7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>
                <a:solidFill>
                  <a:srgbClr val="DC8E02"/>
                </a:solidFill>
              </a:rPr>
              <a:t>megoldás</a:t>
            </a:r>
            <a:endParaRPr lang="hu-HU" dirty="0"/>
          </a:p>
        </p:txBody>
      </p:sp>
      <p:sp>
        <p:nvSpPr>
          <p:cNvPr id="51" name="Szövegdoboz 50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52" name="Szövegdoboz 51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3" name="Szövegdoboz 5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54" name="Szövegdoboz 5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739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1c.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3366042"/>
              </p:ext>
            </p:extLst>
          </p:nvPr>
        </p:nvGraphicFramePr>
        <p:xfrm>
          <a:off x="681037" y="4760590"/>
          <a:ext cx="8543925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code!</a:t>
            </a:r>
            <a:endParaRPr lang="hu-HU" sz="1200" dirty="0"/>
          </a:p>
          <a:p>
            <a:endParaRPr lang="hu-HU" sz="1200" dirty="0"/>
          </a:p>
        </p:txBody>
      </p: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1243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1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728645"/>
              </p:ext>
            </p:extLst>
          </p:nvPr>
        </p:nvGraphicFramePr>
        <p:xfrm>
          <a:off x="681037" y="4760590"/>
          <a:ext cx="8543925" cy="1529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     </a:t>
                      </a:r>
                      <a:endParaRPr lang="hu-HU" sz="1600" dirty="0" smtClean="0"/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 err="1" smtClean="0"/>
                        <a:t>Shortened</a:t>
                      </a:r>
                      <a:r>
                        <a:rPr lang="hu-HU" sz="1600" b="1" dirty="0" smtClean="0"/>
                        <a:t>:   </a:t>
                      </a:r>
                      <a:r>
                        <a:rPr lang="hu-HU" sz="1600" b="1" dirty="0" smtClean="0"/>
                        <a:t>6*(</a:t>
                      </a:r>
                      <a:r>
                        <a:rPr lang="hu-HU" sz="1600" b="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</a:t>
                      </a:r>
                      <a:r>
                        <a:rPr lang="hu-HU" sz="1600" b="1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)</a:t>
                      </a:r>
                      <a:endParaRPr lang="hu-HU" sz="1600" b="1" dirty="0" smtClean="0"/>
                    </a:p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sz="1600" b="1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83944" y="1111287"/>
            <a:ext cx="3082488" cy="3353406"/>
          </a:xfrm>
          <a:prstGeom prst="rect">
            <a:avLst/>
          </a:prstGeom>
        </p:spPr>
      </p:pic>
      <p:sp>
        <p:nvSpPr>
          <p:cNvPr id="7" name="Téglalap 6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8" name="Téglalap 7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9" name="Téglalap 8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10" name="Téglalap 9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cxnSp>
        <p:nvCxnSpPr>
          <p:cNvPr id="17" name="Egyenes összekötő 16"/>
          <p:cNvCxnSpPr/>
          <p:nvPr/>
        </p:nvCxnSpPr>
        <p:spPr>
          <a:xfrm>
            <a:off x="7722304" y="1777042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7130036" y="210873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7515270" y="2787990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8130621" y="2451878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130036" y="2108736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Egyenes összekötő 23"/>
          <p:cNvCxnSpPr/>
          <p:nvPr/>
        </p:nvCxnSpPr>
        <p:spPr>
          <a:xfrm>
            <a:off x="7929338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Egyenes összekötő 24"/>
          <p:cNvCxnSpPr/>
          <p:nvPr/>
        </p:nvCxnSpPr>
        <p:spPr>
          <a:xfrm>
            <a:off x="7929338" y="214521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gyenes összekötő 25"/>
          <p:cNvCxnSpPr/>
          <p:nvPr/>
        </p:nvCxnSpPr>
        <p:spPr>
          <a:xfrm>
            <a:off x="7130036" y="2787990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7048144" y="2624313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gyenes összekötő 27"/>
          <p:cNvCxnSpPr/>
          <p:nvPr/>
        </p:nvCxnSpPr>
        <p:spPr>
          <a:xfrm rot="-3600000">
            <a:off x="7443460" y="194192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025782" y="2289361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rot="-3600000">
            <a:off x="7636078" y="2961878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nyíllal 31"/>
          <p:cNvCxnSpPr/>
          <p:nvPr/>
        </p:nvCxnSpPr>
        <p:spPr>
          <a:xfrm flipV="1">
            <a:off x="7142936" y="2583230"/>
            <a:ext cx="117815" cy="19143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Szövegdoboz 32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34" name="Szövegdoboz 33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5" name="Szövegdoboz 34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36" name="Szövegdoboz 35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524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2a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622803"/>
              </p:ext>
            </p:extLst>
          </p:nvPr>
        </p:nvGraphicFramePr>
        <p:xfrm>
          <a:off x="681037" y="4760590"/>
          <a:ext cx="85439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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</p:spPr>
      </p:pic>
      <p:sp>
        <p:nvSpPr>
          <p:cNvPr id="23" name="Ellipszis 22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nyíllal 33"/>
          <p:cNvCxnSpPr/>
          <p:nvPr/>
        </p:nvCxnSpPr>
        <p:spPr>
          <a:xfrm flipV="1">
            <a:off x="6729416" y="2681017"/>
            <a:ext cx="71524" cy="157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2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  <a:endParaRPr lang="en-US" sz="1200" dirty="0"/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73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2b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622803"/>
              </p:ext>
            </p:extLst>
          </p:nvPr>
        </p:nvGraphicFramePr>
        <p:xfrm>
          <a:off x="681037" y="4760590"/>
          <a:ext cx="85439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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</p:spPr>
      </p:pic>
      <p:sp>
        <p:nvSpPr>
          <p:cNvPr id="23" name="Ellipszis 22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nyíllal 33"/>
          <p:cNvCxnSpPr/>
          <p:nvPr/>
        </p:nvCxnSpPr>
        <p:spPr>
          <a:xfrm flipV="1">
            <a:off x="6729416" y="2681017"/>
            <a:ext cx="71524" cy="157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16" name="Tartalom helye 3"/>
          <p:cNvSpPr txBox="1">
            <a:spLocks/>
          </p:cNvSpPr>
          <p:nvPr/>
        </p:nvSpPr>
        <p:spPr>
          <a:xfrm>
            <a:off x="681036" y="972433"/>
            <a:ext cx="5290106" cy="1255513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is a drawing. Look for repeated sections in the code line and shorten the code. Write the shortened code on the next line.</a:t>
            </a:r>
            <a:endParaRPr lang="hu-HU" sz="1200" dirty="0"/>
          </a:p>
          <a:p>
            <a:r>
              <a:rPr lang="en-US" sz="1200" dirty="0"/>
              <a:t>Starting at the point indicated, draw the diagram hidden behind the code line in the direction of the black arrow. While drawing, you can only move along the grid lines, 1 arrow </a:t>
            </a:r>
            <a:r>
              <a:rPr lang="hu-HU" sz="1200" dirty="0">
                <a:sym typeface="Wingdings" panose="05000000000000000000" pitchFamily="2" charset="2"/>
              </a:rPr>
              <a:t> </a:t>
            </a:r>
            <a:r>
              <a:rPr lang="en-US" sz="1200" dirty="0"/>
              <a:t>or </a:t>
            </a:r>
            <a:r>
              <a:rPr lang="hu-HU" sz="1200" dirty="0">
                <a:sym typeface="Wingdings" panose="05000000000000000000" pitchFamily="2" charset="2"/>
              </a:rPr>
              <a:t> </a:t>
            </a:r>
            <a:r>
              <a:rPr lang="en-US" sz="1200" dirty="0"/>
              <a:t>means 1 step, 1 arrow </a:t>
            </a:r>
            <a:r>
              <a:rPr lang="hu-HU" sz="1200" dirty="0">
                <a:sym typeface="Wingdings" panose="05000000000000000000" pitchFamily="2" charset="2"/>
              </a:rPr>
              <a:t></a:t>
            </a:r>
            <a:r>
              <a:rPr lang="en-US" sz="1200" dirty="0"/>
              <a:t> or </a:t>
            </a:r>
            <a:r>
              <a:rPr lang="hu-HU" sz="1200" dirty="0"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</a:t>
            </a:r>
            <a:r>
              <a:rPr lang="en-US" sz="1200" dirty="0" smtClean="0"/>
              <a:t>there</a:t>
            </a:r>
            <a:r>
              <a:rPr lang="hu-HU" sz="1200" dirty="0" smtClean="0"/>
              <a:t>!</a:t>
            </a:r>
            <a:endParaRPr lang="hu-HU" sz="1200" dirty="0">
              <a:sym typeface="Wingdings" panose="05000000000000000000" pitchFamily="2" charset="2"/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9" name="Szövegdoboz 18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20" name="Szövegdoboz 19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94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</a:t>
            </a:r>
            <a:r>
              <a:rPr lang="hu-HU" dirty="0"/>
              <a:t> </a:t>
            </a:r>
            <a:r>
              <a:rPr lang="hu-HU" dirty="0" err="1"/>
              <a:t>the</a:t>
            </a:r>
            <a:r>
              <a:rPr lang="hu-HU" dirty="0"/>
              <a:t> </a:t>
            </a:r>
            <a:r>
              <a:rPr lang="hu-HU" dirty="0" err="1"/>
              <a:t>drawing</a:t>
            </a:r>
            <a:r>
              <a:rPr lang="hu-HU" dirty="0"/>
              <a:t>! </a:t>
            </a:r>
            <a:r>
              <a:rPr lang="hu-HU" dirty="0" smtClean="0"/>
              <a:t>2c.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1838786"/>
              </p:ext>
            </p:extLst>
          </p:nvPr>
        </p:nvGraphicFramePr>
        <p:xfrm>
          <a:off x="681037" y="4760590"/>
          <a:ext cx="85439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283221" y="2199090"/>
            <a:ext cx="764475" cy="1325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9025092" y="284243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9017929" y="216016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29416" y="2852973"/>
            <a:ext cx="386043" cy="6714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088566" y="2195594"/>
            <a:ext cx="1187491" cy="8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8936038" y="268101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944590" y="33526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720096" y="2204260"/>
            <a:ext cx="368470" cy="633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V="1">
            <a:off x="8288915" y="2195594"/>
            <a:ext cx="746289" cy="1312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7108655" y="3511827"/>
            <a:ext cx="1187491" cy="8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nyíllal 33"/>
          <p:cNvCxnSpPr/>
          <p:nvPr/>
        </p:nvCxnSpPr>
        <p:spPr>
          <a:xfrm flipV="1">
            <a:off x="6729416" y="2681017"/>
            <a:ext cx="71524" cy="157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2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Encrypt the drawing on the right with coding!</a:t>
            </a:r>
            <a:endParaRPr lang="hu-HU" sz="1200" dirty="0"/>
          </a:p>
          <a:p>
            <a:r>
              <a:rPr lang="en-US" sz="1200" dirty="0"/>
              <a:t>The codes show the drawing steps using the arrows below! Start coding at the point marked with a black arrow and in the direction of the arrow, and use arrows in the lines below the diagram to indicate whether to draw a line forwards or backwards to the next grid point, or to turn right or left to the next grid line. Look for repetitions! If you can, shorten the code</a:t>
            </a:r>
            <a:r>
              <a:rPr lang="en-US" sz="1200" dirty="0" smtClean="0"/>
              <a:t>!</a:t>
            </a:r>
            <a:endParaRPr lang="hu-HU" sz="1200" dirty="0"/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3" name="Szövegdoboz 42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4" name="Szövegdoboz 43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88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>
                <a:solidFill>
                  <a:srgbClr val="DC8E02"/>
                </a:solidFill>
              </a:rPr>
              <a:t>Coded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drawings</a:t>
            </a:r>
            <a:r>
              <a:rPr lang="hu-HU" dirty="0">
                <a:solidFill>
                  <a:srgbClr val="DC8E02"/>
                </a:solidFill>
              </a:rPr>
              <a:t> – </a:t>
            </a:r>
            <a:r>
              <a:rPr lang="hu-HU" dirty="0" err="1">
                <a:solidFill>
                  <a:srgbClr val="DC8E02"/>
                </a:solidFill>
              </a:rPr>
              <a:t>Code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>
                <a:solidFill>
                  <a:srgbClr val="DC8E02"/>
                </a:solidFill>
              </a:rPr>
              <a:t>the</a:t>
            </a:r>
            <a:r>
              <a:rPr lang="hu-HU" dirty="0">
                <a:solidFill>
                  <a:srgbClr val="DC8E02"/>
                </a:solidFill>
              </a:rPr>
              <a:t> </a:t>
            </a:r>
            <a:r>
              <a:rPr lang="hu-HU" dirty="0" err="1" smtClean="0">
                <a:solidFill>
                  <a:srgbClr val="DC8E02"/>
                </a:solidFill>
              </a:rPr>
              <a:t>drawing</a:t>
            </a:r>
            <a:r>
              <a:rPr lang="hu-HU" dirty="0" smtClean="0">
                <a:solidFill>
                  <a:srgbClr val="DC8E02"/>
                </a:solidFill>
              </a:rPr>
              <a:t> 2</a:t>
            </a:r>
            <a:r>
              <a:rPr lang="hu-HU" dirty="0" smtClean="0">
                <a:solidFill>
                  <a:srgbClr val="DC8E02"/>
                </a:solidFill>
              </a:rPr>
              <a:t>. </a:t>
            </a:r>
            <a:r>
              <a:rPr lang="hu-HU" dirty="0" err="1" smtClean="0">
                <a:solidFill>
                  <a:srgbClr val="DC8E02"/>
                </a:solidFill>
              </a:rPr>
              <a:t>solution</a:t>
            </a:r>
            <a:endParaRPr lang="hu-HU" dirty="0">
              <a:solidFill>
                <a:srgbClr val="DC8E02"/>
              </a:solidFill>
            </a:endParaRPr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4622803"/>
              </p:ext>
            </p:extLst>
          </p:nvPr>
        </p:nvGraphicFramePr>
        <p:xfrm>
          <a:off x="681037" y="4760590"/>
          <a:ext cx="8543925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</a:t>
                      </a:r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dirty="0" smtClean="0"/>
                    </a:p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794865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68469"/>
            <a:ext cx="3082488" cy="3353406"/>
          </a:xfrm>
          <a:prstGeom prst="rect">
            <a:avLst/>
          </a:prstGeom>
        </p:spPr>
      </p:pic>
      <p:cxnSp>
        <p:nvCxnSpPr>
          <p:cNvPr id="17" name="Egyenes összekötő 16"/>
          <p:cNvCxnSpPr/>
          <p:nvPr/>
        </p:nvCxnSpPr>
        <p:spPr>
          <a:xfrm>
            <a:off x="8283221" y="2199090"/>
            <a:ext cx="764475" cy="1325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17"/>
          <p:cNvCxnSpPr/>
          <p:nvPr/>
        </p:nvCxnSpPr>
        <p:spPr>
          <a:xfrm>
            <a:off x="9025092" y="2842439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18"/>
          <p:cNvCxnSpPr/>
          <p:nvPr/>
        </p:nvCxnSpPr>
        <p:spPr>
          <a:xfrm>
            <a:off x="9017929" y="2160166"/>
            <a:ext cx="207034" cy="3700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gyenes összekötő 19"/>
          <p:cNvCxnSpPr/>
          <p:nvPr/>
        </p:nvCxnSpPr>
        <p:spPr>
          <a:xfrm>
            <a:off x="6729416" y="2852973"/>
            <a:ext cx="386043" cy="6714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20"/>
          <p:cNvCxnSpPr/>
          <p:nvPr/>
        </p:nvCxnSpPr>
        <p:spPr>
          <a:xfrm>
            <a:off x="7088566" y="2195594"/>
            <a:ext cx="1187491" cy="8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26"/>
          <p:cNvCxnSpPr/>
          <p:nvPr/>
        </p:nvCxnSpPr>
        <p:spPr>
          <a:xfrm rot="-3600000">
            <a:off x="8936038" y="2681017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28"/>
          <p:cNvCxnSpPr/>
          <p:nvPr/>
        </p:nvCxnSpPr>
        <p:spPr>
          <a:xfrm rot="-3600000">
            <a:off x="8944590" y="3352684"/>
            <a:ext cx="38523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29"/>
          <p:cNvCxnSpPr/>
          <p:nvPr/>
        </p:nvCxnSpPr>
        <p:spPr>
          <a:xfrm flipV="1">
            <a:off x="6720096" y="2204260"/>
            <a:ext cx="368470" cy="6338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30"/>
          <p:cNvCxnSpPr/>
          <p:nvPr/>
        </p:nvCxnSpPr>
        <p:spPr>
          <a:xfrm flipV="1">
            <a:off x="8288915" y="2195594"/>
            <a:ext cx="746289" cy="1312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gyenes összekötő 31"/>
          <p:cNvCxnSpPr/>
          <p:nvPr/>
        </p:nvCxnSpPr>
        <p:spPr>
          <a:xfrm>
            <a:off x="7108655" y="3511827"/>
            <a:ext cx="1187491" cy="866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zis 22"/>
          <p:cNvSpPr/>
          <p:nvPr/>
        </p:nvSpPr>
        <p:spPr>
          <a:xfrm>
            <a:off x="7275393" y="2451482"/>
            <a:ext cx="78720" cy="7872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34" name="Egyenes összekötő nyíllal 33"/>
          <p:cNvCxnSpPr/>
          <p:nvPr/>
        </p:nvCxnSpPr>
        <p:spPr>
          <a:xfrm flipV="1">
            <a:off x="6729416" y="2681017"/>
            <a:ext cx="71524" cy="1570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églalap 32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5" name="Téglalap 34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7" name="Téglalap 36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25" name="Szövegdoboz 2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26" name="Szövegdoboz 2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28" name="Szövegdoboz 27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42" name="Szövegdoboz 41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3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8F2BE5-4F6F-D45C-1D48-4B4B7B58B9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Coded</a:t>
            </a:r>
            <a:r>
              <a:rPr lang="hu-HU" dirty="0"/>
              <a:t> </a:t>
            </a:r>
            <a:r>
              <a:rPr lang="hu-HU" dirty="0" err="1"/>
              <a:t>drawings</a:t>
            </a:r>
            <a:r>
              <a:rPr lang="hu-HU" dirty="0"/>
              <a:t> 3a</a:t>
            </a:r>
            <a:r>
              <a:rPr lang="hu-HU" dirty="0" smtClean="0"/>
              <a:t>.</a:t>
            </a:r>
            <a:endParaRPr lang="hu-HU" dirty="0"/>
          </a:p>
        </p:txBody>
      </p:sp>
      <p:graphicFrame>
        <p:nvGraphicFramePr>
          <p:cNvPr id="4" name="Táblázat 4">
            <a:extLst>
              <a:ext uri="{FF2B5EF4-FFF2-40B4-BE49-F238E27FC236}">
                <a16:creationId xmlns:a16="http://schemas.microsoft.com/office/drawing/2014/main" id="{D351D075-1614-601E-9EB3-F87A39F7BF7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21386"/>
              </p:ext>
            </p:extLst>
          </p:nvPr>
        </p:nvGraphicFramePr>
        <p:xfrm>
          <a:off x="681037" y="4760590"/>
          <a:ext cx="8543925" cy="1193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43925">
                  <a:extLst>
                    <a:ext uri="{9D8B030D-6E8A-4147-A177-3AD203B41FA5}">
                      <a16:colId xmlns:a16="http://schemas.microsoft.com/office/drawing/2014/main" val="28812432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  </a:t>
                      </a:r>
                      <a:endParaRPr lang="hu-HU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  </a:t>
                      </a:r>
                    </a:p>
                    <a:p>
                      <a:endParaRPr lang="hu-H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91949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T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6F5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627263"/>
                  </a:ext>
                </a:extLst>
              </a:tr>
            </a:tbl>
          </a:graphicData>
        </a:graphic>
      </p:graphicFrame>
      <p:pic>
        <p:nvPicPr>
          <p:cNvPr id="6" name="Tartalom helye 2"/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839" b="33464"/>
          <a:stretch/>
        </p:blipFill>
        <p:spPr>
          <a:xfrm>
            <a:off x="6142474" y="1111287"/>
            <a:ext cx="3082488" cy="3353406"/>
          </a:xfrm>
          <a:prstGeom prst="rect">
            <a:avLst/>
          </a:prstGeom>
        </p:spPr>
      </p:pic>
      <p:cxnSp>
        <p:nvCxnSpPr>
          <p:cNvPr id="32" name="Egyenes összekötő nyíllal 31"/>
          <p:cNvCxnSpPr/>
          <p:nvPr/>
        </p:nvCxnSpPr>
        <p:spPr>
          <a:xfrm flipH="1">
            <a:off x="7573590" y="1111287"/>
            <a:ext cx="110128" cy="1928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églalap 27">
            <a:extLst>
              <a:ext uri="{FF2B5EF4-FFF2-40B4-BE49-F238E27FC236}">
                <a16:creationId xmlns:a16="http://schemas.microsoft.com/office/drawing/2014/main" id="{7F541EFA-6832-B3E5-3AF8-11E958A76BF5}"/>
              </a:ext>
            </a:extLst>
          </p:cNvPr>
          <p:cNvSpPr/>
          <p:nvPr/>
        </p:nvSpPr>
        <p:spPr>
          <a:xfrm>
            <a:off x="719692" y="229880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</a:t>
            </a:r>
            <a:endParaRPr lang="hu-HU" dirty="0"/>
          </a:p>
        </p:txBody>
      </p:sp>
      <p:sp>
        <p:nvSpPr>
          <p:cNvPr id="31" name="Téglalap 30">
            <a:extLst>
              <a:ext uri="{FF2B5EF4-FFF2-40B4-BE49-F238E27FC236}">
                <a16:creationId xmlns:a16="http://schemas.microsoft.com/office/drawing/2014/main" id="{624308D8-538F-63E0-0E42-30135A76E50F}"/>
              </a:ext>
            </a:extLst>
          </p:cNvPr>
          <p:cNvSpPr/>
          <p:nvPr/>
        </p:nvSpPr>
        <p:spPr>
          <a:xfrm>
            <a:off x="681037" y="2933875"/>
            <a:ext cx="432000" cy="435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>
                <a:solidFill>
                  <a:schemeClr val="tx1"/>
                </a:solidFill>
                <a:sym typeface="Wingdings" panose="05000000000000000000" pitchFamily="2" charset="2"/>
              </a:rPr>
              <a:t></a:t>
            </a:r>
            <a:endParaRPr lang="hu-HU"/>
          </a:p>
        </p:txBody>
      </p:sp>
      <p:sp>
        <p:nvSpPr>
          <p:cNvPr id="33" name="Téglalap 32">
            <a:extLst>
              <a:ext uri="{FF2B5EF4-FFF2-40B4-BE49-F238E27FC236}">
                <a16:creationId xmlns:a16="http://schemas.microsoft.com/office/drawing/2014/main" id="{083EE540-1A8C-4AFA-F012-28CB9CBF026E}"/>
              </a:ext>
            </a:extLst>
          </p:cNvPr>
          <p:cNvSpPr/>
          <p:nvPr/>
        </p:nvSpPr>
        <p:spPr>
          <a:xfrm>
            <a:off x="719349" y="3481234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</a:t>
            </a:r>
            <a:endParaRPr lang="hu-HU" dirty="0"/>
          </a:p>
        </p:txBody>
      </p:sp>
      <p:sp>
        <p:nvSpPr>
          <p:cNvPr id="36" name="Téglalap 35">
            <a:extLst>
              <a:ext uri="{FF2B5EF4-FFF2-40B4-BE49-F238E27FC236}">
                <a16:creationId xmlns:a16="http://schemas.microsoft.com/office/drawing/2014/main" id="{4D07C7AA-7764-1240-480E-B8B70A80F225}"/>
              </a:ext>
            </a:extLst>
          </p:cNvPr>
          <p:cNvSpPr/>
          <p:nvPr/>
        </p:nvSpPr>
        <p:spPr>
          <a:xfrm>
            <a:off x="719349" y="4096578"/>
            <a:ext cx="43200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>
                <a:solidFill>
                  <a:schemeClr val="tx1"/>
                </a:solidFill>
                <a:sym typeface="Wingdings" panose="05000000000000000000" pitchFamily="2" charset="2"/>
              </a:rPr>
              <a:t></a:t>
            </a:r>
            <a:endParaRPr lang="hu-HU" dirty="0"/>
          </a:p>
        </p:txBody>
      </p:sp>
      <p:sp>
        <p:nvSpPr>
          <p:cNvPr id="41" name="Tartalom helye 3"/>
          <p:cNvSpPr txBox="1">
            <a:spLocks/>
          </p:cNvSpPr>
          <p:nvPr/>
        </p:nvSpPr>
        <p:spPr>
          <a:xfrm>
            <a:off x="681036" y="972433"/>
            <a:ext cx="5290106" cy="1302027"/>
          </a:xfrm>
          <a:prstGeom prst="rect">
            <a:avLst/>
          </a:prstGeom>
          <a:ln>
            <a:solidFill>
              <a:srgbClr val="2C68FF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/>
              <a:t>The code line below hides a drawing!</a:t>
            </a:r>
          </a:p>
          <a:p>
            <a:r>
              <a:rPr lang="en-US" sz="1200" dirty="0"/>
              <a:t>Starting from the selected point, in the direction of the black arrow, draw the figure hidden behind the code line. While drawing, you can only move along the grid lines, 1 arrow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</a:t>
            </a:r>
            <a:r>
              <a:rPr lang="en-US" sz="1200" dirty="0"/>
              <a:t> 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</a:t>
            </a:r>
            <a:r>
              <a:rPr lang="en-US" sz="1200" dirty="0"/>
              <a:t> means 1 step, 1 arrow </a:t>
            </a:r>
            <a:r>
              <a:rPr lang="hu-HU" sz="1200" dirty="0" smtClean="0">
                <a:solidFill>
                  <a:srgbClr val="006DB1"/>
                </a:solidFill>
                <a:sym typeface="Wingdings" panose="05000000000000000000" pitchFamily="2" charset="2"/>
              </a:rPr>
              <a:t> </a:t>
            </a:r>
            <a:r>
              <a:rPr lang="en-US" sz="1200" dirty="0" smtClean="0"/>
              <a:t>or </a:t>
            </a:r>
            <a:r>
              <a:rPr lang="hu-HU" sz="1200" dirty="0">
                <a:solidFill>
                  <a:srgbClr val="006DB1"/>
                </a:solidFill>
                <a:sym typeface="Wingdings" panose="05000000000000000000" pitchFamily="2" charset="2"/>
              </a:rPr>
              <a:t></a:t>
            </a:r>
            <a:r>
              <a:rPr lang="en-US" sz="1200" dirty="0"/>
              <a:t> means turn left or right to the next grid line and continue drawing there!</a:t>
            </a:r>
          </a:p>
          <a:p>
            <a:endParaRPr lang="hu-HU" sz="1200" dirty="0"/>
          </a:p>
        </p:txBody>
      </p:sp>
      <p:sp>
        <p:nvSpPr>
          <p:cNvPr id="15" name="Szövegdoboz 14">
            <a:extLst>
              <a:ext uri="{FF2B5EF4-FFF2-40B4-BE49-F238E27FC236}">
                <a16:creationId xmlns:a16="http://schemas.microsoft.com/office/drawing/2014/main" id="{C9D04AA9-55D6-4875-3166-8DD5DE2ED73E}"/>
              </a:ext>
            </a:extLst>
          </p:cNvPr>
          <p:cNvSpPr txBox="1"/>
          <p:nvPr/>
        </p:nvSpPr>
        <p:spPr>
          <a:xfrm>
            <a:off x="1493502" y="2274460"/>
            <a:ext cx="2506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right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en-US" sz="1400" b="1" dirty="0">
              <a:solidFill>
                <a:schemeClr val="accent3"/>
              </a:solidFill>
            </a:endParaRPr>
          </a:p>
        </p:txBody>
      </p:sp>
      <p:sp>
        <p:nvSpPr>
          <p:cNvPr id="16" name="Szövegdoboz 15">
            <a:extLst>
              <a:ext uri="{FF2B5EF4-FFF2-40B4-BE49-F238E27FC236}">
                <a16:creationId xmlns:a16="http://schemas.microsoft.com/office/drawing/2014/main" id="{288EA361-D221-E0B1-B13C-E844C78502B1}"/>
              </a:ext>
            </a:extLst>
          </p:cNvPr>
          <p:cNvSpPr txBox="1"/>
          <p:nvPr/>
        </p:nvSpPr>
        <p:spPr>
          <a:xfrm>
            <a:off x="1504036" y="2890065"/>
            <a:ext cx="24957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Turn left until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line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7" name="Szövegdoboz 16">
            <a:extLst>
              <a:ext uri="{FF2B5EF4-FFF2-40B4-BE49-F238E27FC236}">
                <a16:creationId xmlns:a16="http://schemas.microsoft.com/office/drawing/2014/main" id="{45656B03-110D-A612-C078-2C62EBB3EDD5}"/>
              </a:ext>
            </a:extLst>
          </p:cNvPr>
          <p:cNvSpPr txBox="1"/>
          <p:nvPr/>
        </p:nvSpPr>
        <p:spPr>
          <a:xfrm>
            <a:off x="1504037" y="3481234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forward to the next grid </a:t>
            </a:r>
            <a:r>
              <a:rPr lang="en-US" sz="1400" b="1" dirty="0" smtClean="0">
                <a:solidFill>
                  <a:schemeClr val="accent3"/>
                </a:solidFill>
              </a:rPr>
              <a:t>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  <p:sp>
        <p:nvSpPr>
          <p:cNvPr id="18" name="Szövegdoboz 17">
            <a:extLst>
              <a:ext uri="{FF2B5EF4-FFF2-40B4-BE49-F238E27FC236}">
                <a16:creationId xmlns:a16="http://schemas.microsoft.com/office/drawing/2014/main" id="{E40A537E-F6BC-D38F-A551-3AFA221E18EB}"/>
              </a:ext>
            </a:extLst>
          </p:cNvPr>
          <p:cNvSpPr txBox="1"/>
          <p:nvPr/>
        </p:nvSpPr>
        <p:spPr>
          <a:xfrm>
            <a:off x="1504037" y="4050968"/>
            <a:ext cx="2495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/>
                </a:solidFill>
              </a:rPr>
              <a:t>Draw a line back to the next grid point</a:t>
            </a:r>
            <a:r>
              <a:rPr lang="hu-HU" sz="1400" b="1" dirty="0" smtClean="0">
                <a:solidFill>
                  <a:schemeClr val="accent3"/>
                </a:solidFill>
              </a:rPr>
              <a:t>!</a:t>
            </a:r>
            <a:endParaRPr lang="hu-HU" sz="1400" b="1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062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2. egyéni s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71921"/>
      </a:accent1>
      <a:accent2>
        <a:srgbClr val="00AEEF"/>
      </a:accent2>
      <a:accent3>
        <a:srgbClr val="006DB1"/>
      </a:accent3>
      <a:accent4>
        <a:srgbClr val="FFC40D"/>
      </a:accent4>
      <a:accent5>
        <a:srgbClr val="6CAD3B"/>
      </a:accent5>
      <a:accent6>
        <a:srgbClr val="939598"/>
      </a:accent6>
      <a:hlink>
        <a:srgbClr val="00AEEF"/>
      </a:hlink>
      <a:folHlink>
        <a:srgbClr val="006DB1"/>
      </a:folHlink>
    </a:clrScheme>
    <a:fontScheme name="3. egyéni séma">
      <a:majorFont>
        <a:latin typeface="Trebuchet MS"/>
        <a:ea typeface=""/>
        <a:cs typeface=""/>
      </a:majorFont>
      <a:minorFont>
        <a:latin typeface="Helvetica"/>
        <a:ea typeface=""/>
        <a:cs typeface="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1068</TotalTime>
  <Words>3144</Words>
  <Application>Microsoft Office PowerPoint</Application>
  <PresentationFormat>A4 (210x297 mm)</PresentationFormat>
  <Paragraphs>324</Paragraphs>
  <Slides>28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28</vt:i4>
      </vt:variant>
    </vt:vector>
  </HeadingPairs>
  <TitlesOfParts>
    <vt:vector size="33" baseType="lpstr">
      <vt:lpstr>Arial</vt:lpstr>
      <vt:lpstr>Helvetica</vt:lpstr>
      <vt:lpstr>Trebuchet MS</vt:lpstr>
      <vt:lpstr>Wingdings</vt:lpstr>
      <vt:lpstr>Office-téma</vt:lpstr>
      <vt:lpstr>Coded drawings 1a.</vt:lpstr>
      <vt:lpstr>Coded drawings 1b.</vt:lpstr>
      <vt:lpstr>Code the drawing! 1c.</vt:lpstr>
      <vt:lpstr>Coded drawings – Code the drawing 1. solution</vt:lpstr>
      <vt:lpstr>Coded drawings 2a.</vt:lpstr>
      <vt:lpstr>Coded drawings 2b.</vt:lpstr>
      <vt:lpstr>Code the drawing! 2c.</vt:lpstr>
      <vt:lpstr>Coded drawings – Code the drawing 2. solution</vt:lpstr>
      <vt:lpstr>Coded drawings 3a.</vt:lpstr>
      <vt:lpstr>Coded drawings 3b.</vt:lpstr>
      <vt:lpstr>Code the drawing! 3c.</vt:lpstr>
      <vt:lpstr>Coded drawings – Code the drawing 3. solution</vt:lpstr>
      <vt:lpstr>Coded drawings 4a.</vt:lpstr>
      <vt:lpstr>Coded drawings 4b.</vt:lpstr>
      <vt:lpstr>Code the drawing! 4c.</vt:lpstr>
      <vt:lpstr>Coded drawings – Code the drawing 4. solution</vt:lpstr>
      <vt:lpstr>Coded drawings 5a.</vt:lpstr>
      <vt:lpstr>Coded drawings 5b.</vt:lpstr>
      <vt:lpstr>Code the drawing! 5c.</vt:lpstr>
      <vt:lpstr>Coded drawings – Code the drawing 5. solution</vt:lpstr>
      <vt:lpstr>Coded drawings 6a.</vt:lpstr>
      <vt:lpstr>Coded drawings 6b.</vt:lpstr>
      <vt:lpstr>Code the drawing! 6c.</vt:lpstr>
      <vt:lpstr>Coded drawings – Code the drawing 6. solution</vt:lpstr>
      <vt:lpstr>Coded drawings 7a.</vt:lpstr>
      <vt:lpstr>Coded drawings 7b.</vt:lpstr>
      <vt:lpstr>Code the drawing! 7c.</vt:lpstr>
      <vt:lpstr>Coded drawings – Code the drawing 7. megoldás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Kügerl Johanna</dc:creator>
  <cp:lastModifiedBy>Windows-felhasználó</cp:lastModifiedBy>
  <cp:revision>54</cp:revision>
  <cp:lastPrinted>2023-06-28T12:47:42Z</cp:lastPrinted>
  <dcterms:created xsi:type="dcterms:W3CDTF">2023-05-16T14:11:30Z</dcterms:created>
  <dcterms:modified xsi:type="dcterms:W3CDTF">2023-07-16T13:15:52Z</dcterms:modified>
</cp:coreProperties>
</file>