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7" r:id="rId2"/>
    <p:sldId id="277" r:id="rId3"/>
    <p:sldId id="288" r:id="rId4"/>
    <p:sldId id="269" r:id="rId5"/>
    <p:sldId id="278" r:id="rId6"/>
    <p:sldId id="268" r:id="rId7"/>
    <p:sldId id="289" r:id="rId8"/>
    <p:sldId id="279" r:id="rId9"/>
    <p:sldId id="271" r:id="rId10"/>
    <p:sldId id="280" r:id="rId11"/>
    <p:sldId id="281" r:id="rId12"/>
    <p:sldId id="272" r:id="rId13"/>
    <p:sldId id="273" r:id="rId14"/>
    <p:sldId id="282" r:id="rId15"/>
    <p:sldId id="270" r:id="rId16"/>
    <p:sldId id="274" r:id="rId17"/>
    <p:sldId id="283" r:id="rId18"/>
    <p:sldId id="290" r:id="rId19"/>
    <p:sldId id="291" r:id="rId20"/>
    <p:sldId id="295" r:id="rId21"/>
    <p:sldId id="292" r:id="rId22"/>
    <p:sldId id="294" r:id="rId23"/>
    <p:sldId id="284" r:id="rId24"/>
    <p:sldId id="293" r:id="rId25"/>
    <p:sldId id="275" r:id="rId26"/>
    <p:sldId id="285" r:id="rId27"/>
    <p:sldId id="276" r:id="rId28"/>
    <p:sldId id="297" r:id="rId29"/>
    <p:sldId id="296" r:id="rId30"/>
    <p:sldId id="298" r:id="rId31"/>
  </p:sldIdLst>
  <p:sldSz cx="6858000" cy="9906000" type="A4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6F5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322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25753-A491-4450-88F6-C5053B0487E0}" type="datetimeFigureOut">
              <a:rPr lang="hu-HU" smtClean="0"/>
              <a:t>2023. 07. 08.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6263-2072-484D-BEDD-B27A71C5C1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2682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25753-A491-4450-88F6-C5053B0487E0}" type="datetimeFigureOut">
              <a:rPr lang="hu-HU" smtClean="0"/>
              <a:t>2023. 07. 08.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6263-2072-484D-BEDD-B27A71C5C1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42118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25753-A491-4450-88F6-C5053B0487E0}" type="datetimeFigureOut">
              <a:rPr lang="hu-HU" smtClean="0"/>
              <a:t>2023. 07. 08.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6263-2072-484D-BEDD-B27A71C5C1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31062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334459"/>
            <a:ext cx="5915025" cy="564701"/>
          </a:xfrm>
        </p:spPr>
        <p:txBody>
          <a:bodyPr>
            <a:noAutofit/>
          </a:bodyPr>
          <a:lstStyle>
            <a:lvl1pPr algn="ctr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9" name="Szöveg helye 8">
            <a:extLst>
              <a:ext uri="{FF2B5EF4-FFF2-40B4-BE49-F238E27FC236}">
                <a16:creationId xmlns:a16="http://schemas.microsoft.com/office/drawing/2014/main" id="{22ADA8D3-DE69-5856-8D38-5B95A9D943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13" y="5494020"/>
            <a:ext cx="5915025" cy="33023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accent3"/>
                </a:solidFill>
              </a:defRPr>
            </a:lvl1pPr>
            <a:lvl2pPr marL="342900" indent="0">
              <a:buNone/>
              <a:defRPr sz="1600">
                <a:solidFill>
                  <a:schemeClr val="accent3"/>
                </a:solidFill>
              </a:defRPr>
            </a:lvl2pPr>
            <a:lvl3pPr marL="685800" indent="0">
              <a:buNone/>
              <a:defRPr sz="1400">
                <a:solidFill>
                  <a:schemeClr val="accent3"/>
                </a:solidFill>
              </a:defRPr>
            </a:lvl3pPr>
            <a:lvl4pPr marL="1028700" indent="0">
              <a:buNone/>
              <a:defRPr sz="1200">
                <a:solidFill>
                  <a:schemeClr val="accent3"/>
                </a:solidFill>
              </a:defRPr>
            </a:lvl4pPr>
            <a:lvl5pPr marL="1371600" indent="0">
              <a:buNone/>
              <a:defRPr sz="1200">
                <a:solidFill>
                  <a:schemeClr val="accent3"/>
                </a:solidFill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931252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25753-A491-4450-88F6-C5053B0487E0}" type="datetimeFigureOut">
              <a:rPr lang="hu-HU" smtClean="0"/>
              <a:t>2023. 07. 08.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6263-2072-484D-BEDD-B27A71C5C1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580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25753-A491-4450-88F6-C5053B0487E0}" type="datetimeFigureOut">
              <a:rPr lang="hu-HU" smtClean="0"/>
              <a:t>2023. 07. 08.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6263-2072-484D-BEDD-B27A71C5C1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44144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25753-A491-4450-88F6-C5053B0487E0}" type="datetimeFigureOut">
              <a:rPr lang="hu-HU" smtClean="0"/>
              <a:t>2023. 07. 08.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6263-2072-484D-BEDD-B27A71C5C1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966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25753-A491-4450-88F6-C5053B0487E0}" type="datetimeFigureOut">
              <a:rPr lang="hu-HU" smtClean="0"/>
              <a:t>2023. 07. 08.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6263-2072-484D-BEDD-B27A71C5C1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20559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25753-A491-4450-88F6-C5053B0487E0}" type="datetimeFigureOut">
              <a:rPr lang="hu-HU" smtClean="0"/>
              <a:t>2023. 07. 08.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6263-2072-484D-BEDD-B27A71C5C1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8952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25753-A491-4450-88F6-C5053B0487E0}" type="datetimeFigureOut">
              <a:rPr lang="hu-HU" smtClean="0"/>
              <a:t>2023. 07. 08.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6263-2072-484D-BEDD-B27A71C5C1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68880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25753-A491-4450-88F6-C5053B0487E0}" type="datetimeFigureOut">
              <a:rPr lang="hu-HU" smtClean="0"/>
              <a:t>2023. 07. 08.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6263-2072-484D-BEDD-B27A71C5C1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2140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7/8/2023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C7AEBCDD-FF4A-4FFC-984F-11635186CF3E}"/>
              </a:ext>
            </a:extLst>
          </p:cNvPr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rgbClr val="F6F5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246"/>
          </a:p>
        </p:txBody>
      </p:sp>
    </p:spTree>
    <p:extLst>
      <p:ext uri="{BB962C8B-B14F-4D97-AF65-F5344CB8AC3E}">
        <p14:creationId xmlns:p14="http://schemas.microsoft.com/office/powerpoint/2010/main" val="3978959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8.png"/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12" Type="http://schemas.openxmlformats.org/officeDocument/2006/relationships/image" Target="../media/image17.png"/><Relationship Id="rId2" Type="http://schemas.openxmlformats.org/officeDocument/2006/relationships/image" Target="../media/image1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15.png"/><Relationship Id="rId5" Type="http://schemas.openxmlformats.org/officeDocument/2006/relationships/image" Target="../media/image23.png"/><Relationship Id="rId15" Type="http://schemas.openxmlformats.org/officeDocument/2006/relationships/image" Target="../media/image19.png"/><Relationship Id="rId10" Type="http://schemas.openxmlformats.org/officeDocument/2006/relationships/image" Target="../media/image27.png"/><Relationship Id="rId4" Type="http://schemas.openxmlformats.org/officeDocument/2006/relationships/image" Target="../media/image3.png"/><Relationship Id="rId9" Type="http://schemas.openxmlformats.org/officeDocument/2006/relationships/image" Target="../media/image9.png"/><Relationship Id="rId1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31.png"/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12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29.png"/><Relationship Id="rId5" Type="http://schemas.openxmlformats.org/officeDocument/2006/relationships/image" Target="../media/image24.png"/><Relationship Id="rId10" Type="http://schemas.openxmlformats.org/officeDocument/2006/relationships/image" Target="../media/image23.png"/><Relationship Id="rId4" Type="http://schemas.openxmlformats.org/officeDocument/2006/relationships/image" Target="../media/image3.png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33.png"/><Relationship Id="rId12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27.png"/><Relationship Id="rId5" Type="http://schemas.openxmlformats.org/officeDocument/2006/relationships/image" Target="../media/image31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35.png"/><Relationship Id="rId1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.png"/><Relationship Id="rId7" Type="http://schemas.openxmlformats.org/officeDocument/2006/relationships/image" Target="../media/image33.png"/><Relationship Id="rId12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6.png"/><Relationship Id="rId5" Type="http://schemas.openxmlformats.org/officeDocument/2006/relationships/image" Target="../media/image31.png"/><Relationship Id="rId10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27.png"/><Relationship Id="rId3" Type="http://schemas.openxmlformats.org/officeDocument/2006/relationships/image" Target="../media/image2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21.png"/><Relationship Id="rId2" Type="http://schemas.openxmlformats.org/officeDocument/2006/relationships/image" Target="../media/image1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42.png"/><Relationship Id="rId5" Type="http://schemas.openxmlformats.org/officeDocument/2006/relationships/image" Target="../media/image14.png"/><Relationship Id="rId15" Type="http://schemas.openxmlformats.org/officeDocument/2006/relationships/image" Target="../media/image22.png"/><Relationship Id="rId10" Type="http://schemas.openxmlformats.org/officeDocument/2006/relationships/image" Target="../media/image41.png"/><Relationship Id="rId4" Type="http://schemas.openxmlformats.org/officeDocument/2006/relationships/image" Target="../media/image3.png"/><Relationship Id="rId9" Type="http://schemas.openxmlformats.org/officeDocument/2006/relationships/image" Target="../media/image40.png"/><Relationship Id="rId1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.png"/><Relationship Id="rId7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42.png"/><Relationship Id="rId5" Type="http://schemas.openxmlformats.org/officeDocument/2006/relationships/image" Target="../media/image14.png"/><Relationship Id="rId10" Type="http://schemas.openxmlformats.org/officeDocument/2006/relationships/image" Target="../media/image41.png"/><Relationship Id="rId4" Type="http://schemas.openxmlformats.org/officeDocument/2006/relationships/image" Target="../media/image3.png"/><Relationship Id="rId9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2.png"/><Relationship Id="rId7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5.png"/><Relationship Id="rId5" Type="http://schemas.openxmlformats.org/officeDocument/2006/relationships/image" Target="../media/image32.png"/><Relationship Id="rId10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2.png"/><Relationship Id="rId7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32.png"/><Relationship Id="rId4" Type="http://schemas.openxmlformats.org/officeDocument/2006/relationships/image" Target="../media/image3.png"/><Relationship Id="rId9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32.png"/><Relationship Id="rId12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0" Type="http://schemas.openxmlformats.org/officeDocument/2006/relationships/image" Target="../media/image21.png"/><Relationship Id="rId4" Type="http://schemas.openxmlformats.org/officeDocument/2006/relationships/image" Target="../media/image3.png"/><Relationship Id="rId9" Type="http://schemas.openxmlformats.org/officeDocument/2006/relationships/image" Target="../media/image46.png"/><Relationship Id="rId1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.png"/><Relationship Id="rId7" Type="http://schemas.openxmlformats.org/officeDocument/2006/relationships/image" Target="../media/image46.png"/><Relationship Id="rId12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22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3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1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D0CD2950-0FD4-0D24-7400-90A219D1A655}"/>
              </a:ext>
            </a:extLst>
          </p:cNvPr>
          <p:cNvSpPr txBox="1">
            <a:spLocks/>
          </p:cNvSpPr>
          <p:nvPr/>
        </p:nvSpPr>
        <p:spPr>
          <a:xfrm>
            <a:off x="471488" y="360000"/>
            <a:ext cx="5915025" cy="456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Colour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according to the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colour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codes!</a:t>
            </a:r>
            <a:r>
              <a:rPr lang="hu-HU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1. a.)</a:t>
            </a:r>
            <a:endParaRPr lang="hu-HU" sz="4800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BE2C393-99D9-02E8-DC42-5AA6DAE1D5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 err="1"/>
              <a:t>Colour</a:t>
            </a:r>
            <a:r>
              <a:rPr lang="en-US" dirty="0"/>
              <a:t> the puzzle according to the </a:t>
            </a:r>
            <a:r>
              <a:rPr lang="en-US" dirty="0" err="1"/>
              <a:t>colours</a:t>
            </a:r>
            <a:r>
              <a:rPr lang="en-US" dirty="0"/>
              <a:t> of the cubes marked with numbers. </a:t>
            </a:r>
          </a:p>
          <a:p>
            <a:r>
              <a:rPr lang="en-US" dirty="0"/>
              <a:t>If you have an </a:t>
            </a:r>
            <a:r>
              <a:rPr lang="en-US" dirty="0" err="1"/>
              <a:t>ArTeC</a:t>
            </a:r>
            <a:r>
              <a:rPr lang="en-US" dirty="0"/>
              <a:t> Blocks construction set, you can build the </a:t>
            </a:r>
            <a:r>
              <a:rPr lang="en-US" dirty="0" err="1"/>
              <a:t>coloured</a:t>
            </a:r>
            <a:r>
              <a:rPr lang="en-US" dirty="0"/>
              <a:t> shape.</a:t>
            </a:r>
          </a:p>
          <a:p>
            <a:endParaRPr lang="hu-HU" dirty="0"/>
          </a:p>
        </p:txBody>
      </p:sp>
      <p:pic>
        <p:nvPicPr>
          <p:cNvPr id="5" name="Kép 4" descr="A képen Acélkék, Betűtípus, Majorelle kék, képernyőkép látható&#10;&#10;Automatikusan generált leírás">
            <a:extLst>
              <a:ext uri="{FF2B5EF4-FFF2-40B4-BE49-F238E27FC236}">
                <a16:creationId xmlns:a16="http://schemas.microsoft.com/office/drawing/2014/main" id="{CF6574BF-0DD4-2676-D95B-E69ECAD41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373" y="9158363"/>
            <a:ext cx="1275254" cy="426438"/>
          </a:xfrm>
          <a:prstGeom prst="rect">
            <a:avLst/>
          </a:prstGeom>
        </p:spPr>
      </p:pic>
      <p:pic>
        <p:nvPicPr>
          <p:cNvPr id="6" name="Kép 5" descr="A képen Grafika, Betűtípus, Grafikus tervezés, embléma látható&#10;&#10;Automatikusan generált leírás">
            <a:extLst>
              <a:ext uri="{FF2B5EF4-FFF2-40B4-BE49-F238E27FC236}">
                <a16:creationId xmlns:a16="http://schemas.microsoft.com/office/drawing/2014/main" id="{318DFCA8-EE35-4266-5A57-E412476D3F0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8" y="9215499"/>
            <a:ext cx="1435241" cy="326192"/>
          </a:xfrm>
          <a:prstGeom prst="rect">
            <a:avLst/>
          </a:prstGeom>
        </p:spPr>
      </p:pic>
      <p:pic>
        <p:nvPicPr>
          <p:cNvPr id="7" name="Kép 6" descr="A képen Betűtípus, képernyőkép, szöveg, Acélkék látható&#10;&#10;Automatikusan generált leírás">
            <a:extLst>
              <a:ext uri="{FF2B5EF4-FFF2-40B4-BE49-F238E27FC236}">
                <a16:creationId xmlns:a16="http://schemas.microsoft.com/office/drawing/2014/main" id="{97F6733F-F619-A960-8EB0-7CDFF315CFA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052" y="9184600"/>
            <a:ext cx="1860460" cy="400201"/>
          </a:xfrm>
          <a:prstGeom prst="rect">
            <a:avLst/>
          </a:prstGeom>
        </p:spPr>
      </p:pic>
      <p:graphicFrame>
        <p:nvGraphicFramePr>
          <p:cNvPr id="65" name="Táblázat 140">
            <a:extLst>
              <a:ext uri="{FF2B5EF4-FFF2-40B4-BE49-F238E27FC236}">
                <a16:creationId xmlns:a16="http://schemas.microsoft.com/office/drawing/2014/main" id="{5DA1B995-1887-3E5A-E071-A084DA45AD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129938"/>
              </p:ext>
            </p:extLst>
          </p:nvPr>
        </p:nvGraphicFramePr>
        <p:xfrm>
          <a:off x="2362200" y="1214697"/>
          <a:ext cx="36000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418347684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60678666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25615521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67036709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347735126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77489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5758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30529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28942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751031"/>
                  </a:ext>
                </a:extLst>
              </a:tr>
            </a:tbl>
          </a:graphicData>
        </a:graphic>
      </p:graphicFrame>
      <p:pic>
        <p:nvPicPr>
          <p:cNvPr id="9" name="Kép 8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1110097"/>
            <a:ext cx="608364" cy="720000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1889258"/>
            <a:ext cx="604470" cy="720000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96" y="2668419"/>
            <a:ext cx="567104" cy="720000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96" y="3447580"/>
            <a:ext cx="598729" cy="720000"/>
          </a:xfrm>
          <a:prstGeom prst="rect">
            <a:avLst/>
          </a:prstGeom>
        </p:spPr>
      </p:pic>
      <p:sp>
        <p:nvSpPr>
          <p:cNvPr id="20" name="Szövegdoboz 19"/>
          <p:cNvSpPr txBox="1"/>
          <p:nvPr/>
        </p:nvSpPr>
        <p:spPr>
          <a:xfrm>
            <a:off x="1190173" y="1285431"/>
            <a:ext cx="33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22" name="Szövegdoboz 21"/>
          <p:cNvSpPr txBox="1"/>
          <p:nvPr/>
        </p:nvSpPr>
        <p:spPr>
          <a:xfrm>
            <a:off x="1187436" y="2064592"/>
            <a:ext cx="33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2</a:t>
            </a:r>
            <a:endParaRPr lang="hu-HU" dirty="0"/>
          </a:p>
        </p:txBody>
      </p:sp>
      <p:sp>
        <p:nvSpPr>
          <p:cNvPr id="23" name="Szövegdoboz 22"/>
          <p:cNvSpPr txBox="1"/>
          <p:nvPr/>
        </p:nvSpPr>
        <p:spPr>
          <a:xfrm>
            <a:off x="1187436" y="2815479"/>
            <a:ext cx="33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3</a:t>
            </a:r>
            <a:endParaRPr lang="hu-HU" dirty="0"/>
          </a:p>
        </p:txBody>
      </p:sp>
      <p:sp>
        <p:nvSpPr>
          <p:cNvPr id="24" name="Szövegdoboz 23"/>
          <p:cNvSpPr txBox="1"/>
          <p:nvPr/>
        </p:nvSpPr>
        <p:spPr>
          <a:xfrm>
            <a:off x="1182925" y="3622914"/>
            <a:ext cx="33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4</a:t>
            </a:r>
            <a:endParaRPr lang="hu-HU" dirty="0"/>
          </a:p>
        </p:txBody>
      </p:sp>
      <p:sp>
        <p:nvSpPr>
          <p:cNvPr id="25" name="Szövegdoboz 24"/>
          <p:cNvSpPr txBox="1"/>
          <p:nvPr/>
        </p:nvSpPr>
        <p:spPr>
          <a:xfrm>
            <a:off x="2548344" y="1415664"/>
            <a:ext cx="33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26" name="Szövegdoboz 25"/>
          <p:cNvSpPr txBox="1"/>
          <p:nvPr/>
        </p:nvSpPr>
        <p:spPr>
          <a:xfrm>
            <a:off x="3990783" y="1415664"/>
            <a:ext cx="33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27" name="Szövegdoboz 26"/>
          <p:cNvSpPr txBox="1"/>
          <p:nvPr/>
        </p:nvSpPr>
        <p:spPr>
          <a:xfrm>
            <a:off x="5433222" y="1411517"/>
            <a:ext cx="33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28" name="Szövegdoboz 27"/>
          <p:cNvSpPr txBox="1"/>
          <p:nvPr/>
        </p:nvSpPr>
        <p:spPr>
          <a:xfrm>
            <a:off x="2548344" y="4276802"/>
            <a:ext cx="33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29" name="Szövegdoboz 28"/>
          <p:cNvSpPr txBox="1"/>
          <p:nvPr/>
        </p:nvSpPr>
        <p:spPr>
          <a:xfrm>
            <a:off x="2548344" y="3541792"/>
            <a:ext cx="33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30" name="Szövegdoboz 29"/>
          <p:cNvSpPr txBox="1"/>
          <p:nvPr/>
        </p:nvSpPr>
        <p:spPr>
          <a:xfrm>
            <a:off x="3259860" y="4276802"/>
            <a:ext cx="33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31" name="Szövegdoboz 30"/>
          <p:cNvSpPr txBox="1"/>
          <p:nvPr/>
        </p:nvSpPr>
        <p:spPr>
          <a:xfrm>
            <a:off x="4733924" y="4276802"/>
            <a:ext cx="33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32" name="Szövegdoboz 31"/>
          <p:cNvSpPr txBox="1"/>
          <p:nvPr/>
        </p:nvSpPr>
        <p:spPr>
          <a:xfrm>
            <a:off x="5438571" y="4276802"/>
            <a:ext cx="33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33" name="Szövegdoboz 32"/>
          <p:cNvSpPr txBox="1"/>
          <p:nvPr/>
        </p:nvSpPr>
        <p:spPr>
          <a:xfrm>
            <a:off x="5436819" y="3567809"/>
            <a:ext cx="33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34" name="Szövegdoboz 33"/>
          <p:cNvSpPr txBox="1"/>
          <p:nvPr/>
        </p:nvSpPr>
        <p:spPr>
          <a:xfrm>
            <a:off x="4733922" y="3536557"/>
            <a:ext cx="33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2</a:t>
            </a:r>
            <a:endParaRPr lang="hu-HU" dirty="0"/>
          </a:p>
        </p:txBody>
      </p:sp>
      <p:sp>
        <p:nvSpPr>
          <p:cNvPr id="35" name="Szövegdoboz 34"/>
          <p:cNvSpPr txBox="1"/>
          <p:nvPr/>
        </p:nvSpPr>
        <p:spPr>
          <a:xfrm>
            <a:off x="3271167" y="3541792"/>
            <a:ext cx="33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2</a:t>
            </a:r>
            <a:endParaRPr lang="hu-HU" dirty="0"/>
          </a:p>
        </p:txBody>
      </p:sp>
      <p:sp>
        <p:nvSpPr>
          <p:cNvPr id="36" name="Szövegdoboz 35"/>
          <p:cNvSpPr txBox="1"/>
          <p:nvPr/>
        </p:nvSpPr>
        <p:spPr>
          <a:xfrm>
            <a:off x="5433221" y="2837177"/>
            <a:ext cx="33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2</a:t>
            </a:r>
            <a:endParaRPr lang="hu-HU" dirty="0"/>
          </a:p>
        </p:txBody>
      </p:sp>
      <p:sp>
        <p:nvSpPr>
          <p:cNvPr id="37" name="Szövegdoboz 36"/>
          <p:cNvSpPr txBox="1"/>
          <p:nvPr/>
        </p:nvSpPr>
        <p:spPr>
          <a:xfrm>
            <a:off x="2545233" y="2837177"/>
            <a:ext cx="33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2</a:t>
            </a:r>
            <a:endParaRPr lang="hu-HU" dirty="0"/>
          </a:p>
        </p:txBody>
      </p:sp>
      <p:sp>
        <p:nvSpPr>
          <p:cNvPr id="38" name="Szövegdoboz 37"/>
          <p:cNvSpPr txBox="1"/>
          <p:nvPr/>
        </p:nvSpPr>
        <p:spPr>
          <a:xfrm>
            <a:off x="2548344" y="2152460"/>
            <a:ext cx="33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2</a:t>
            </a:r>
            <a:endParaRPr lang="hu-HU" dirty="0"/>
          </a:p>
        </p:txBody>
      </p:sp>
      <p:sp>
        <p:nvSpPr>
          <p:cNvPr id="39" name="Szövegdoboz 38"/>
          <p:cNvSpPr txBox="1"/>
          <p:nvPr/>
        </p:nvSpPr>
        <p:spPr>
          <a:xfrm>
            <a:off x="3996235" y="2152460"/>
            <a:ext cx="33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2</a:t>
            </a:r>
            <a:endParaRPr lang="hu-HU" dirty="0"/>
          </a:p>
        </p:txBody>
      </p:sp>
      <p:sp>
        <p:nvSpPr>
          <p:cNvPr id="40" name="Szövegdoboz 39"/>
          <p:cNvSpPr txBox="1"/>
          <p:nvPr/>
        </p:nvSpPr>
        <p:spPr>
          <a:xfrm>
            <a:off x="5433221" y="2152460"/>
            <a:ext cx="33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2</a:t>
            </a:r>
            <a:endParaRPr lang="hu-HU" dirty="0"/>
          </a:p>
        </p:txBody>
      </p:sp>
      <p:sp>
        <p:nvSpPr>
          <p:cNvPr id="41" name="Szövegdoboz 40"/>
          <p:cNvSpPr txBox="1"/>
          <p:nvPr/>
        </p:nvSpPr>
        <p:spPr>
          <a:xfrm>
            <a:off x="4733923" y="1415664"/>
            <a:ext cx="33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2</a:t>
            </a:r>
            <a:endParaRPr lang="hu-HU" dirty="0"/>
          </a:p>
        </p:txBody>
      </p:sp>
      <p:sp>
        <p:nvSpPr>
          <p:cNvPr id="42" name="Szövegdoboz 41"/>
          <p:cNvSpPr txBox="1"/>
          <p:nvPr/>
        </p:nvSpPr>
        <p:spPr>
          <a:xfrm>
            <a:off x="3271167" y="1405577"/>
            <a:ext cx="33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2</a:t>
            </a:r>
            <a:endParaRPr lang="hu-HU" dirty="0"/>
          </a:p>
        </p:txBody>
      </p:sp>
      <p:sp>
        <p:nvSpPr>
          <p:cNvPr id="43" name="Szövegdoboz 42"/>
          <p:cNvSpPr txBox="1"/>
          <p:nvPr/>
        </p:nvSpPr>
        <p:spPr>
          <a:xfrm>
            <a:off x="3986841" y="3531954"/>
            <a:ext cx="33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3</a:t>
            </a:r>
            <a:endParaRPr lang="hu-HU" dirty="0"/>
          </a:p>
        </p:txBody>
      </p:sp>
      <p:sp>
        <p:nvSpPr>
          <p:cNvPr id="44" name="Szövegdoboz 43"/>
          <p:cNvSpPr txBox="1"/>
          <p:nvPr/>
        </p:nvSpPr>
        <p:spPr>
          <a:xfrm>
            <a:off x="3986842" y="2830031"/>
            <a:ext cx="33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3</a:t>
            </a:r>
            <a:endParaRPr lang="hu-HU" dirty="0"/>
          </a:p>
        </p:txBody>
      </p:sp>
      <p:sp>
        <p:nvSpPr>
          <p:cNvPr id="45" name="Szövegdoboz 44"/>
          <p:cNvSpPr txBox="1"/>
          <p:nvPr/>
        </p:nvSpPr>
        <p:spPr>
          <a:xfrm>
            <a:off x="3259859" y="2830031"/>
            <a:ext cx="33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3</a:t>
            </a:r>
            <a:endParaRPr lang="hu-HU" dirty="0"/>
          </a:p>
        </p:txBody>
      </p:sp>
      <p:sp>
        <p:nvSpPr>
          <p:cNvPr id="46" name="Szövegdoboz 45"/>
          <p:cNvSpPr txBox="1"/>
          <p:nvPr/>
        </p:nvSpPr>
        <p:spPr>
          <a:xfrm>
            <a:off x="3259860" y="2148188"/>
            <a:ext cx="33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3</a:t>
            </a:r>
            <a:endParaRPr lang="hu-HU" dirty="0"/>
          </a:p>
        </p:txBody>
      </p:sp>
      <p:sp>
        <p:nvSpPr>
          <p:cNvPr id="47" name="Szövegdoboz 46"/>
          <p:cNvSpPr txBox="1"/>
          <p:nvPr/>
        </p:nvSpPr>
        <p:spPr>
          <a:xfrm>
            <a:off x="4733922" y="2117214"/>
            <a:ext cx="33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4</a:t>
            </a:r>
            <a:endParaRPr lang="hu-HU" dirty="0"/>
          </a:p>
        </p:txBody>
      </p:sp>
      <p:sp>
        <p:nvSpPr>
          <p:cNvPr id="48" name="Szövegdoboz 47"/>
          <p:cNvSpPr txBox="1"/>
          <p:nvPr/>
        </p:nvSpPr>
        <p:spPr>
          <a:xfrm>
            <a:off x="4733922" y="2843165"/>
            <a:ext cx="33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3</a:t>
            </a:r>
            <a:endParaRPr lang="hu-HU" dirty="0"/>
          </a:p>
        </p:txBody>
      </p:sp>
      <p:sp>
        <p:nvSpPr>
          <p:cNvPr id="49" name="Szövegdoboz 48"/>
          <p:cNvSpPr txBox="1"/>
          <p:nvPr/>
        </p:nvSpPr>
        <p:spPr>
          <a:xfrm>
            <a:off x="3996234" y="4276802"/>
            <a:ext cx="33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2</a:t>
            </a:r>
            <a:endParaRPr lang="hu-HU" dirty="0"/>
          </a:p>
        </p:txBody>
      </p:sp>
      <p:pic>
        <p:nvPicPr>
          <p:cNvPr id="50" name="Kép 49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78" y="1123835"/>
            <a:ext cx="608364" cy="720000"/>
          </a:xfrm>
          <a:prstGeom prst="rect">
            <a:avLst/>
          </a:prstGeom>
        </p:spPr>
      </p:pic>
      <p:pic>
        <p:nvPicPr>
          <p:cNvPr id="51" name="Kép 50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8" y="1116966"/>
            <a:ext cx="608364" cy="720000"/>
          </a:xfrm>
          <a:prstGeom prst="rect">
            <a:avLst/>
          </a:prstGeom>
        </p:spPr>
      </p:pic>
      <p:pic>
        <p:nvPicPr>
          <p:cNvPr id="52" name="Kép 51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69" y="1123835"/>
            <a:ext cx="608364" cy="720000"/>
          </a:xfrm>
          <a:prstGeom prst="rect">
            <a:avLst/>
          </a:prstGeom>
        </p:spPr>
      </p:pic>
      <p:pic>
        <p:nvPicPr>
          <p:cNvPr id="53" name="Kép 5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03" y="1123835"/>
            <a:ext cx="608364" cy="720000"/>
          </a:xfrm>
          <a:prstGeom prst="rect">
            <a:avLst/>
          </a:prstGeom>
        </p:spPr>
      </p:pic>
      <p:pic>
        <p:nvPicPr>
          <p:cNvPr id="54" name="Kép 5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33" y="1122027"/>
            <a:ext cx="608364" cy="720000"/>
          </a:xfrm>
          <a:prstGeom prst="rect">
            <a:avLst/>
          </a:prstGeom>
        </p:spPr>
      </p:pic>
      <p:pic>
        <p:nvPicPr>
          <p:cNvPr id="55" name="Kép 5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97" y="1126286"/>
            <a:ext cx="608364" cy="720000"/>
          </a:xfrm>
          <a:prstGeom prst="rect">
            <a:avLst/>
          </a:prstGeom>
        </p:spPr>
      </p:pic>
      <p:pic>
        <p:nvPicPr>
          <p:cNvPr id="56" name="Kép 55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50" y="1137573"/>
            <a:ext cx="608364" cy="720000"/>
          </a:xfrm>
          <a:prstGeom prst="rect">
            <a:avLst/>
          </a:prstGeom>
        </p:spPr>
      </p:pic>
      <p:pic>
        <p:nvPicPr>
          <p:cNvPr id="57" name="Kép 5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35" y="1130704"/>
            <a:ext cx="608364" cy="720000"/>
          </a:xfrm>
          <a:prstGeom prst="rect">
            <a:avLst/>
          </a:prstGeom>
        </p:spPr>
      </p:pic>
      <p:pic>
        <p:nvPicPr>
          <p:cNvPr id="58" name="Kép 57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88" y="1886849"/>
            <a:ext cx="604470" cy="720000"/>
          </a:xfrm>
          <a:prstGeom prst="rect">
            <a:avLst/>
          </a:prstGeom>
        </p:spPr>
      </p:pic>
      <p:pic>
        <p:nvPicPr>
          <p:cNvPr id="59" name="Kép 58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88" y="1886849"/>
            <a:ext cx="604470" cy="720000"/>
          </a:xfrm>
          <a:prstGeom prst="rect">
            <a:avLst/>
          </a:prstGeom>
        </p:spPr>
      </p:pic>
      <p:pic>
        <p:nvPicPr>
          <p:cNvPr id="60" name="Kép 59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40" y="1889258"/>
            <a:ext cx="604470" cy="720000"/>
          </a:xfrm>
          <a:prstGeom prst="rect">
            <a:avLst/>
          </a:prstGeom>
        </p:spPr>
      </p:pic>
      <p:pic>
        <p:nvPicPr>
          <p:cNvPr id="61" name="Kép 60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12" y="1901188"/>
            <a:ext cx="604470" cy="720000"/>
          </a:xfrm>
          <a:prstGeom prst="rect">
            <a:avLst/>
          </a:prstGeom>
        </p:spPr>
      </p:pic>
      <p:pic>
        <p:nvPicPr>
          <p:cNvPr id="62" name="Kép 61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78" y="1896127"/>
            <a:ext cx="604470" cy="720000"/>
          </a:xfrm>
          <a:prstGeom prst="rect">
            <a:avLst/>
          </a:prstGeom>
        </p:spPr>
      </p:pic>
      <p:pic>
        <p:nvPicPr>
          <p:cNvPr id="63" name="Kép 62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44" y="1901188"/>
            <a:ext cx="604470" cy="720000"/>
          </a:xfrm>
          <a:prstGeom prst="rect">
            <a:avLst/>
          </a:prstGeom>
        </p:spPr>
      </p:pic>
      <p:pic>
        <p:nvPicPr>
          <p:cNvPr id="64" name="Kép 63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24" y="1893314"/>
            <a:ext cx="604470" cy="720000"/>
          </a:xfrm>
          <a:prstGeom prst="rect">
            <a:avLst/>
          </a:prstGeom>
        </p:spPr>
      </p:pic>
      <p:pic>
        <p:nvPicPr>
          <p:cNvPr id="66" name="Kép 65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96" y="1897761"/>
            <a:ext cx="604470" cy="720000"/>
          </a:xfrm>
          <a:prstGeom prst="rect">
            <a:avLst/>
          </a:prstGeom>
        </p:spPr>
      </p:pic>
      <p:pic>
        <p:nvPicPr>
          <p:cNvPr id="67" name="Kép 66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33" y="1898375"/>
            <a:ext cx="604470" cy="720000"/>
          </a:xfrm>
          <a:prstGeom prst="rect">
            <a:avLst/>
          </a:prstGeom>
        </p:spPr>
      </p:pic>
      <p:pic>
        <p:nvPicPr>
          <p:cNvPr id="68" name="Kép 67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31" y="2677536"/>
            <a:ext cx="567104" cy="720000"/>
          </a:xfrm>
          <a:prstGeom prst="rect">
            <a:avLst/>
          </a:prstGeom>
        </p:spPr>
      </p:pic>
      <p:pic>
        <p:nvPicPr>
          <p:cNvPr id="69" name="Kép 68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31" y="2672970"/>
            <a:ext cx="567104" cy="720000"/>
          </a:xfrm>
          <a:prstGeom prst="rect">
            <a:avLst/>
          </a:prstGeom>
        </p:spPr>
      </p:pic>
      <p:pic>
        <p:nvPicPr>
          <p:cNvPr id="70" name="Kép 69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87" y="2668419"/>
            <a:ext cx="567104" cy="720000"/>
          </a:xfrm>
          <a:prstGeom prst="rect">
            <a:avLst/>
          </a:prstGeom>
        </p:spPr>
      </p:pic>
      <p:pic>
        <p:nvPicPr>
          <p:cNvPr id="71" name="Kép 70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31" y="2664552"/>
            <a:ext cx="567104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30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D0CD2950-0FD4-0D24-7400-90A219D1A655}"/>
              </a:ext>
            </a:extLst>
          </p:cNvPr>
          <p:cNvSpPr txBox="1">
            <a:spLocks/>
          </p:cNvSpPr>
          <p:nvPr/>
        </p:nvSpPr>
        <p:spPr>
          <a:xfrm>
            <a:off x="471488" y="334459"/>
            <a:ext cx="5915025" cy="456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Colour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according to the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colour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codes!</a:t>
            </a:r>
            <a:r>
              <a:rPr lang="hu-HU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4. a.)</a:t>
            </a:r>
            <a:endParaRPr lang="hu-HU" sz="4000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BE2C393-99D9-02E8-DC42-5AA6DAE1D5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 err="1"/>
              <a:t>Colour</a:t>
            </a:r>
            <a:r>
              <a:rPr lang="en-US" dirty="0"/>
              <a:t> the puzzle according to the </a:t>
            </a:r>
            <a:r>
              <a:rPr lang="en-US" dirty="0" err="1"/>
              <a:t>colours</a:t>
            </a:r>
            <a:r>
              <a:rPr lang="en-US" dirty="0"/>
              <a:t> of the cubes marked with numbers. </a:t>
            </a:r>
          </a:p>
          <a:p>
            <a:r>
              <a:rPr lang="en-US" dirty="0"/>
              <a:t>If you have an </a:t>
            </a:r>
            <a:r>
              <a:rPr lang="en-US" dirty="0" err="1"/>
              <a:t>ArTeC</a:t>
            </a:r>
            <a:r>
              <a:rPr lang="en-US" dirty="0"/>
              <a:t> Blocks construction set, you can build the </a:t>
            </a:r>
            <a:r>
              <a:rPr lang="en-US" dirty="0" err="1"/>
              <a:t>coloured</a:t>
            </a:r>
            <a:r>
              <a:rPr lang="en-US" dirty="0"/>
              <a:t> shape.</a:t>
            </a:r>
          </a:p>
          <a:p>
            <a:endParaRPr lang="hu-HU" dirty="0"/>
          </a:p>
        </p:txBody>
      </p:sp>
      <p:pic>
        <p:nvPicPr>
          <p:cNvPr id="5" name="Kép 4" descr="A képen Acélkék, Betűtípus, Majorelle kék, képernyőkép látható&#10;&#10;Automatikusan generált leírás">
            <a:extLst>
              <a:ext uri="{FF2B5EF4-FFF2-40B4-BE49-F238E27FC236}">
                <a16:creationId xmlns:a16="http://schemas.microsoft.com/office/drawing/2014/main" id="{CF6574BF-0DD4-2676-D95B-E69ECAD41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373" y="9158363"/>
            <a:ext cx="1275254" cy="426438"/>
          </a:xfrm>
          <a:prstGeom prst="rect">
            <a:avLst/>
          </a:prstGeom>
        </p:spPr>
      </p:pic>
      <p:pic>
        <p:nvPicPr>
          <p:cNvPr id="6" name="Kép 5" descr="A képen Grafika, Betűtípus, Grafikus tervezés, embléma látható&#10;&#10;Automatikusan generált leírás">
            <a:extLst>
              <a:ext uri="{FF2B5EF4-FFF2-40B4-BE49-F238E27FC236}">
                <a16:creationId xmlns:a16="http://schemas.microsoft.com/office/drawing/2014/main" id="{318DFCA8-EE35-4266-5A57-E412476D3F0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8" y="9215499"/>
            <a:ext cx="1435241" cy="326192"/>
          </a:xfrm>
          <a:prstGeom prst="rect">
            <a:avLst/>
          </a:prstGeom>
        </p:spPr>
      </p:pic>
      <p:pic>
        <p:nvPicPr>
          <p:cNvPr id="7" name="Kép 6" descr="A képen Betűtípus, képernyőkép, szöveg, Acélkék látható&#10;&#10;Automatikusan generált leírás">
            <a:extLst>
              <a:ext uri="{FF2B5EF4-FFF2-40B4-BE49-F238E27FC236}">
                <a16:creationId xmlns:a16="http://schemas.microsoft.com/office/drawing/2014/main" id="{97F6733F-F619-A960-8EB0-7CDFF315CFA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052" y="9184600"/>
            <a:ext cx="1860460" cy="400201"/>
          </a:xfrm>
          <a:prstGeom prst="rect">
            <a:avLst/>
          </a:prstGeom>
        </p:spPr>
      </p:pic>
      <p:graphicFrame>
        <p:nvGraphicFramePr>
          <p:cNvPr id="65" name="Táblázat 140">
            <a:extLst>
              <a:ext uri="{FF2B5EF4-FFF2-40B4-BE49-F238E27FC236}">
                <a16:creationId xmlns:a16="http://schemas.microsoft.com/office/drawing/2014/main" id="{5DA1B995-1887-3E5A-E071-A084DA45AD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676004"/>
              </p:ext>
            </p:extLst>
          </p:nvPr>
        </p:nvGraphicFramePr>
        <p:xfrm>
          <a:off x="2791373" y="1202194"/>
          <a:ext cx="36000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418347684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60678666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25615521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67036709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347735126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77489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5758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30529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28942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751031"/>
                  </a:ext>
                </a:extLst>
              </a:tr>
            </a:tbl>
          </a:graphicData>
        </a:graphic>
      </p:graphicFrame>
      <p:sp>
        <p:nvSpPr>
          <p:cNvPr id="36" name="Szövegdoboz 35"/>
          <p:cNvSpPr txBox="1"/>
          <p:nvPr/>
        </p:nvSpPr>
        <p:spPr>
          <a:xfrm>
            <a:off x="784022" y="1409727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37" name="Szövegdoboz 36"/>
          <p:cNvSpPr txBox="1"/>
          <p:nvPr/>
        </p:nvSpPr>
        <p:spPr>
          <a:xfrm>
            <a:off x="781086" y="2094767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2</a:t>
            </a:r>
          </a:p>
        </p:txBody>
      </p:sp>
      <p:sp>
        <p:nvSpPr>
          <p:cNvPr id="38" name="Szövegdoboz 37"/>
          <p:cNvSpPr txBox="1"/>
          <p:nvPr/>
        </p:nvSpPr>
        <p:spPr>
          <a:xfrm>
            <a:off x="781086" y="2939204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3</a:t>
            </a:r>
            <a:endParaRPr lang="hu-HU" dirty="0"/>
          </a:p>
        </p:txBody>
      </p:sp>
      <p:sp>
        <p:nvSpPr>
          <p:cNvPr id="39" name="Szövegdoboz 38"/>
          <p:cNvSpPr txBox="1"/>
          <p:nvPr/>
        </p:nvSpPr>
        <p:spPr>
          <a:xfrm>
            <a:off x="845056" y="3720388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4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77" y="1236195"/>
            <a:ext cx="643859" cy="72000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61" b="12113"/>
          <a:stretch/>
        </p:blipFill>
        <p:spPr>
          <a:xfrm>
            <a:off x="164469" y="2695078"/>
            <a:ext cx="603317" cy="720000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678" y="1156149"/>
            <a:ext cx="606356" cy="720000"/>
          </a:xfrm>
          <a:prstGeom prst="rect">
            <a:avLst/>
          </a:prstGeom>
        </p:spPr>
      </p:pic>
      <p:sp>
        <p:nvSpPr>
          <p:cNvPr id="66" name="Szövegdoboz 65"/>
          <p:cNvSpPr txBox="1"/>
          <p:nvPr/>
        </p:nvSpPr>
        <p:spPr>
          <a:xfrm>
            <a:off x="2188828" y="2144923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6</a:t>
            </a:r>
          </a:p>
        </p:txBody>
      </p:sp>
      <p:sp>
        <p:nvSpPr>
          <p:cNvPr id="75" name="Szövegdoboz 74"/>
          <p:cNvSpPr txBox="1"/>
          <p:nvPr/>
        </p:nvSpPr>
        <p:spPr>
          <a:xfrm>
            <a:off x="2188828" y="1436703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5</a:t>
            </a: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3" t="-192" r="19513" b="12356"/>
          <a:stretch/>
        </p:blipFill>
        <p:spPr>
          <a:xfrm>
            <a:off x="187352" y="3545054"/>
            <a:ext cx="605241" cy="720000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6" b="1733"/>
          <a:stretch/>
        </p:blipFill>
        <p:spPr>
          <a:xfrm>
            <a:off x="1553108" y="1904411"/>
            <a:ext cx="597926" cy="720000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50850" y="1342597"/>
            <a:ext cx="408467" cy="493819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06262" y="1353959"/>
            <a:ext cx="408467" cy="493819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92869" y="1342596"/>
            <a:ext cx="408467" cy="493819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09275" y="1349285"/>
            <a:ext cx="408467" cy="493819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09275" y="2082678"/>
            <a:ext cx="408467" cy="493819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56039" y="2082679"/>
            <a:ext cx="408467" cy="493819"/>
          </a:xfrm>
          <a:prstGeom prst="rect">
            <a:avLst/>
          </a:prstGeom>
        </p:spPr>
      </p:pic>
      <p:pic>
        <p:nvPicPr>
          <p:cNvPr id="76" name="Kép 75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6" b="1733"/>
          <a:stretch/>
        </p:blipFill>
        <p:spPr>
          <a:xfrm>
            <a:off x="1553108" y="1913513"/>
            <a:ext cx="597926" cy="720000"/>
          </a:xfrm>
          <a:prstGeom prst="rect">
            <a:avLst/>
          </a:prstGeom>
        </p:spPr>
      </p:pic>
      <p:pic>
        <p:nvPicPr>
          <p:cNvPr id="77" name="Kép 76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6" b="1733"/>
          <a:stretch/>
        </p:blipFill>
        <p:spPr>
          <a:xfrm>
            <a:off x="1545885" y="1922615"/>
            <a:ext cx="597926" cy="720000"/>
          </a:xfrm>
          <a:prstGeom prst="rect">
            <a:avLst/>
          </a:prstGeom>
        </p:spPr>
      </p:pic>
      <p:pic>
        <p:nvPicPr>
          <p:cNvPr id="78" name="Kép 77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6" b="1733"/>
          <a:stretch/>
        </p:blipFill>
        <p:spPr>
          <a:xfrm>
            <a:off x="1581850" y="1931717"/>
            <a:ext cx="597926" cy="720000"/>
          </a:xfrm>
          <a:prstGeom prst="rect">
            <a:avLst/>
          </a:prstGeom>
        </p:spPr>
      </p:pic>
      <p:pic>
        <p:nvPicPr>
          <p:cNvPr id="79" name="Kép 78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6" b="1733"/>
          <a:stretch/>
        </p:blipFill>
        <p:spPr>
          <a:xfrm>
            <a:off x="1564782" y="1928261"/>
            <a:ext cx="597926" cy="720000"/>
          </a:xfrm>
          <a:prstGeom prst="rect">
            <a:avLst/>
          </a:prstGeom>
        </p:spPr>
      </p:pic>
      <p:pic>
        <p:nvPicPr>
          <p:cNvPr id="80" name="Kép 79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6" b="1733"/>
          <a:stretch/>
        </p:blipFill>
        <p:spPr>
          <a:xfrm>
            <a:off x="1552720" y="1928261"/>
            <a:ext cx="597926" cy="720000"/>
          </a:xfrm>
          <a:prstGeom prst="rect">
            <a:avLst/>
          </a:prstGeom>
        </p:spPr>
      </p:pic>
      <p:pic>
        <p:nvPicPr>
          <p:cNvPr id="20" name="Kép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56696" y="1349285"/>
            <a:ext cx="408467" cy="493819"/>
          </a:xfrm>
          <a:prstGeom prst="rect">
            <a:avLst/>
          </a:prstGeom>
        </p:spPr>
      </p:pic>
      <p:pic>
        <p:nvPicPr>
          <p:cNvPr id="81" name="Kép 80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3" t="-192" r="19513" b="12356"/>
          <a:stretch/>
        </p:blipFill>
        <p:spPr>
          <a:xfrm>
            <a:off x="178781" y="3544544"/>
            <a:ext cx="605241" cy="720000"/>
          </a:xfrm>
          <a:prstGeom prst="rect">
            <a:avLst/>
          </a:prstGeom>
        </p:spPr>
      </p:pic>
      <p:pic>
        <p:nvPicPr>
          <p:cNvPr id="82" name="Kép 81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3" t="-192" r="19513" b="12356"/>
          <a:stretch/>
        </p:blipFill>
        <p:spPr>
          <a:xfrm>
            <a:off x="182377" y="3544544"/>
            <a:ext cx="605241" cy="720000"/>
          </a:xfrm>
          <a:prstGeom prst="rect">
            <a:avLst/>
          </a:prstGeom>
        </p:spPr>
      </p:pic>
      <p:pic>
        <p:nvPicPr>
          <p:cNvPr id="21" name="Kép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06262" y="2094767"/>
            <a:ext cx="408467" cy="493819"/>
          </a:xfrm>
          <a:prstGeom prst="rect">
            <a:avLst/>
          </a:prstGeom>
        </p:spPr>
      </p:pic>
      <p:pic>
        <p:nvPicPr>
          <p:cNvPr id="22" name="Kép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56695" y="2082677"/>
            <a:ext cx="408467" cy="493819"/>
          </a:xfrm>
          <a:prstGeom prst="rect">
            <a:avLst/>
          </a:prstGeom>
        </p:spPr>
      </p:pic>
      <p:pic>
        <p:nvPicPr>
          <p:cNvPr id="23" name="Kép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09209" y="2082676"/>
            <a:ext cx="408467" cy="493819"/>
          </a:xfrm>
          <a:prstGeom prst="rect">
            <a:avLst/>
          </a:prstGeom>
        </p:spPr>
      </p:pic>
      <p:pic>
        <p:nvPicPr>
          <p:cNvPr id="84" name="Kép 83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61" b="12113"/>
          <a:stretch/>
        </p:blipFill>
        <p:spPr>
          <a:xfrm>
            <a:off x="164469" y="2706179"/>
            <a:ext cx="603317" cy="720000"/>
          </a:xfrm>
          <a:prstGeom prst="rect">
            <a:avLst/>
          </a:prstGeom>
        </p:spPr>
      </p:pic>
      <p:pic>
        <p:nvPicPr>
          <p:cNvPr id="85" name="Kép 84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61" b="12113"/>
          <a:stretch/>
        </p:blipFill>
        <p:spPr>
          <a:xfrm>
            <a:off x="164469" y="2698454"/>
            <a:ext cx="603317" cy="720000"/>
          </a:xfrm>
          <a:prstGeom prst="rect">
            <a:avLst/>
          </a:prstGeom>
        </p:spPr>
      </p:pic>
      <p:pic>
        <p:nvPicPr>
          <p:cNvPr id="86" name="Kép 85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61" b="12113"/>
          <a:stretch/>
        </p:blipFill>
        <p:spPr>
          <a:xfrm>
            <a:off x="151169" y="2703650"/>
            <a:ext cx="603317" cy="720000"/>
          </a:xfrm>
          <a:prstGeom prst="rect">
            <a:avLst/>
          </a:prstGeom>
        </p:spPr>
      </p:pic>
      <p:pic>
        <p:nvPicPr>
          <p:cNvPr id="87" name="Kép 8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61" b="12113"/>
          <a:stretch/>
        </p:blipFill>
        <p:spPr>
          <a:xfrm>
            <a:off x="164469" y="2705669"/>
            <a:ext cx="603317" cy="720000"/>
          </a:xfrm>
          <a:prstGeom prst="rect">
            <a:avLst/>
          </a:prstGeom>
        </p:spPr>
      </p:pic>
      <p:sp>
        <p:nvSpPr>
          <p:cNvPr id="24" name="Téglalap 23"/>
          <p:cNvSpPr/>
          <p:nvPr/>
        </p:nvSpPr>
        <p:spPr>
          <a:xfrm>
            <a:off x="5861200" y="2822756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3</a:t>
            </a:r>
          </a:p>
        </p:txBody>
      </p:sp>
      <p:sp>
        <p:nvSpPr>
          <p:cNvPr id="25" name="Téglalap 24"/>
          <p:cNvSpPr/>
          <p:nvPr/>
        </p:nvSpPr>
        <p:spPr>
          <a:xfrm>
            <a:off x="5143376" y="2822756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3</a:t>
            </a:r>
          </a:p>
        </p:txBody>
      </p:sp>
      <p:sp>
        <p:nvSpPr>
          <p:cNvPr id="26" name="Téglalap 25"/>
          <p:cNvSpPr/>
          <p:nvPr/>
        </p:nvSpPr>
        <p:spPr>
          <a:xfrm>
            <a:off x="4439160" y="281942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3</a:t>
            </a:r>
          </a:p>
        </p:txBody>
      </p:sp>
      <p:sp>
        <p:nvSpPr>
          <p:cNvPr id="27" name="Téglalap 26"/>
          <p:cNvSpPr/>
          <p:nvPr/>
        </p:nvSpPr>
        <p:spPr>
          <a:xfrm>
            <a:off x="3654042" y="281534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3</a:t>
            </a:r>
          </a:p>
        </p:txBody>
      </p:sp>
      <p:sp>
        <p:nvSpPr>
          <p:cNvPr id="28" name="Téglalap 27"/>
          <p:cNvSpPr/>
          <p:nvPr/>
        </p:nvSpPr>
        <p:spPr>
          <a:xfrm>
            <a:off x="3017120" y="281752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3</a:t>
            </a:r>
          </a:p>
        </p:txBody>
      </p:sp>
      <p:pic>
        <p:nvPicPr>
          <p:cNvPr id="29" name="Kép 28"/>
          <p:cNvPicPr>
            <a:picLocks noChangeAspect="1"/>
          </p:cNvPicPr>
          <p:nvPr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4" b="12605"/>
          <a:stretch/>
        </p:blipFill>
        <p:spPr>
          <a:xfrm>
            <a:off x="154119" y="1913513"/>
            <a:ext cx="604950" cy="720000"/>
          </a:xfrm>
          <a:prstGeom prst="rect">
            <a:avLst/>
          </a:prstGeom>
        </p:spPr>
      </p:pic>
      <p:pic>
        <p:nvPicPr>
          <p:cNvPr id="30" name="Kép 2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09275" y="3490448"/>
            <a:ext cx="408467" cy="493819"/>
          </a:xfrm>
          <a:prstGeom prst="rect">
            <a:avLst/>
          </a:prstGeom>
        </p:spPr>
      </p:pic>
      <p:pic>
        <p:nvPicPr>
          <p:cNvPr id="31" name="Kép 3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616075" y="4249689"/>
            <a:ext cx="408467" cy="493819"/>
          </a:xfrm>
          <a:prstGeom prst="rect">
            <a:avLst/>
          </a:prstGeom>
        </p:spPr>
      </p:pic>
      <p:sp>
        <p:nvSpPr>
          <p:cNvPr id="32" name="Téglalap 31"/>
          <p:cNvSpPr/>
          <p:nvPr/>
        </p:nvSpPr>
        <p:spPr>
          <a:xfrm>
            <a:off x="5143376" y="426806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1</a:t>
            </a:r>
          </a:p>
        </p:txBody>
      </p:sp>
      <p:sp>
        <p:nvSpPr>
          <p:cNvPr id="33" name="Téglalap 32"/>
          <p:cNvSpPr/>
          <p:nvPr/>
        </p:nvSpPr>
        <p:spPr>
          <a:xfrm>
            <a:off x="4404475" y="4272926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1</a:t>
            </a:r>
          </a:p>
        </p:txBody>
      </p:sp>
      <p:sp>
        <p:nvSpPr>
          <p:cNvPr id="34" name="Téglalap 33"/>
          <p:cNvSpPr/>
          <p:nvPr/>
        </p:nvSpPr>
        <p:spPr>
          <a:xfrm>
            <a:off x="5156989" y="354724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1</a:t>
            </a:r>
          </a:p>
        </p:txBody>
      </p:sp>
      <p:sp>
        <p:nvSpPr>
          <p:cNvPr id="35" name="Téglalap 34"/>
          <p:cNvSpPr/>
          <p:nvPr/>
        </p:nvSpPr>
        <p:spPr>
          <a:xfrm>
            <a:off x="4404475" y="354724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hu-HU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46" name="Téglalap 45"/>
          <p:cNvSpPr/>
          <p:nvPr/>
        </p:nvSpPr>
        <p:spPr>
          <a:xfrm>
            <a:off x="3663856" y="353521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1</a:t>
            </a:r>
          </a:p>
        </p:txBody>
      </p:sp>
      <p:sp>
        <p:nvSpPr>
          <p:cNvPr id="88" name="Téglalap 87"/>
          <p:cNvSpPr/>
          <p:nvPr/>
        </p:nvSpPr>
        <p:spPr>
          <a:xfrm>
            <a:off x="3017120" y="353572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1</a:t>
            </a:r>
          </a:p>
        </p:txBody>
      </p:sp>
      <p:pic>
        <p:nvPicPr>
          <p:cNvPr id="89" name="Kép 8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964431" y="4249397"/>
            <a:ext cx="408467" cy="493819"/>
          </a:xfrm>
          <a:prstGeom prst="rect">
            <a:avLst/>
          </a:prstGeom>
        </p:spPr>
      </p:pic>
      <p:pic>
        <p:nvPicPr>
          <p:cNvPr id="90" name="Kép 8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809274" y="4243435"/>
            <a:ext cx="408467" cy="493819"/>
          </a:xfrm>
          <a:prstGeom prst="rect">
            <a:avLst/>
          </a:prstGeom>
        </p:spPr>
      </p:pic>
      <p:pic>
        <p:nvPicPr>
          <p:cNvPr id="91" name="Kép 90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24" y="1236195"/>
            <a:ext cx="643859" cy="720000"/>
          </a:xfrm>
          <a:prstGeom prst="rect">
            <a:avLst/>
          </a:prstGeom>
        </p:spPr>
      </p:pic>
      <p:pic>
        <p:nvPicPr>
          <p:cNvPr id="92" name="Kép 91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17" y="1229032"/>
            <a:ext cx="643859" cy="720000"/>
          </a:xfrm>
          <a:prstGeom prst="rect">
            <a:avLst/>
          </a:prstGeom>
        </p:spPr>
      </p:pic>
      <p:pic>
        <p:nvPicPr>
          <p:cNvPr id="93" name="Kép 9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68" y="1230805"/>
            <a:ext cx="643859" cy="720000"/>
          </a:xfrm>
          <a:prstGeom prst="rect">
            <a:avLst/>
          </a:prstGeom>
        </p:spPr>
      </p:pic>
      <p:pic>
        <p:nvPicPr>
          <p:cNvPr id="94" name="Kép 9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17" y="1228522"/>
            <a:ext cx="643859" cy="720000"/>
          </a:xfrm>
          <a:prstGeom prst="rect">
            <a:avLst/>
          </a:prstGeom>
        </p:spPr>
      </p:pic>
      <p:pic>
        <p:nvPicPr>
          <p:cNvPr id="95" name="Kép 9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05" y="1234393"/>
            <a:ext cx="643859" cy="720000"/>
          </a:xfrm>
          <a:prstGeom prst="rect">
            <a:avLst/>
          </a:prstGeom>
        </p:spPr>
      </p:pic>
      <p:pic>
        <p:nvPicPr>
          <p:cNvPr id="96" name="Kép 95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27" y="1227706"/>
            <a:ext cx="643859" cy="720000"/>
          </a:xfrm>
          <a:prstGeom prst="rect">
            <a:avLst/>
          </a:prstGeom>
        </p:spPr>
      </p:pic>
      <p:pic>
        <p:nvPicPr>
          <p:cNvPr id="97" name="Kép 9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12" y="1227251"/>
            <a:ext cx="643859" cy="720000"/>
          </a:xfrm>
          <a:prstGeom prst="rect">
            <a:avLst/>
          </a:prstGeom>
        </p:spPr>
      </p:pic>
      <p:pic>
        <p:nvPicPr>
          <p:cNvPr id="98" name="Kép 9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49416" y="1919527"/>
            <a:ext cx="609653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054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D0CD2950-0FD4-0D24-7400-90A219D1A655}"/>
              </a:ext>
            </a:extLst>
          </p:cNvPr>
          <p:cNvSpPr txBox="1">
            <a:spLocks/>
          </p:cNvSpPr>
          <p:nvPr/>
        </p:nvSpPr>
        <p:spPr>
          <a:xfrm>
            <a:off x="471488" y="334459"/>
            <a:ext cx="5915025" cy="456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Colour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according to the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colour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codes!</a:t>
            </a:r>
            <a:r>
              <a:rPr lang="hu-HU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4. b.)</a:t>
            </a:r>
            <a:endParaRPr lang="hu-HU" sz="4000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BE2C393-99D9-02E8-DC42-5AA6DAE1D5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16440" y="5494020"/>
            <a:ext cx="2966898" cy="2604951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r"/>
            <a:r>
              <a:rPr lang="hu-HU" sz="2000" dirty="0" smtClean="0"/>
              <a:t>000  000  001  000  000</a:t>
            </a:r>
          </a:p>
          <a:p>
            <a:pPr algn="r"/>
            <a:r>
              <a:rPr lang="hu-HU" sz="2000" dirty="0" smtClean="0"/>
              <a:t>000  010  010  010  000</a:t>
            </a:r>
          </a:p>
          <a:p>
            <a:pPr algn="r"/>
            <a:r>
              <a:rPr lang="hu-HU" sz="2000" dirty="0" smtClean="0"/>
              <a:t>011   011  011  011  011</a:t>
            </a:r>
          </a:p>
          <a:p>
            <a:pPr algn="r"/>
            <a:r>
              <a:rPr lang="hu-HU" sz="2000" dirty="0" smtClean="0"/>
              <a:t>101  101  101   101  101</a:t>
            </a:r>
          </a:p>
          <a:p>
            <a:pPr algn="r"/>
            <a:r>
              <a:rPr lang="hu-HU" sz="2000" dirty="0" smtClean="0"/>
              <a:t>110   101  101   101  110</a:t>
            </a:r>
            <a:endParaRPr lang="hu-HU" sz="2000" dirty="0"/>
          </a:p>
        </p:txBody>
      </p:sp>
      <p:pic>
        <p:nvPicPr>
          <p:cNvPr id="5" name="Kép 4" descr="A képen Acélkék, Betűtípus, Majorelle kék, képernyőkép látható&#10;&#10;Automatikusan generált leírás">
            <a:extLst>
              <a:ext uri="{FF2B5EF4-FFF2-40B4-BE49-F238E27FC236}">
                <a16:creationId xmlns:a16="http://schemas.microsoft.com/office/drawing/2014/main" id="{CF6574BF-0DD4-2676-D95B-E69ECAD41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373" y="9158363"/>
            <a:ext cx="1275254" cy="426438"/>
          </a:xfrm>
          <a:prstGeom prst="rect">
            <a:avLst/>
          </a:prstGeom>
        </p:spPr>
      </p:pic>
      <p:pic>
        <p:nvPicPr>
          <p:cNvPr id="6" name="Kép 5" descr="A képen Grafika, Betűtípus, Grafikus tervezés, embléma látható&#10;&#10;Automatikusan generált leírás">
            <a:extLst>
              <a:ext uri="{FF2B5EF4-FFF2-40B4-BE49-F238E27FC236}">
                <a16:creationId xmlns:a16="http://schemas.microsoft.com/office/drawing/2014/main" id="{318DFCA8-EE35-4266-5A57-E412476D3F0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8" y="9215499"/>
            <a:ext cx="1435241" cy="326192"/>
          </a:xfrm>
          <a:prstGeom prst="rect">
            <a:avLst/>
          </a:prstGeom>
        </p:spPr>
      </p:pic>
      <p:pic>
        <p:nvPicPr>
          <p:cNvPr id="7" name="Kép 6" descr="A képen Betűtípus, képernyőkép, szöveg, Acélkék látható&#10;&#10;Automatikusan generált leírás">
            <a:extLst>
              <a:ext uri="{FF2B5EF4-FFF2-40B4-BE49-F238E27FC236}">
                <a16:creationId xmlns:a16="http://schemas.microsoft.com/office/drawing/2014/main" id="{97F6733F-F619-A960-8EB0-7CDFF315CFA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052" y="9184600"/>
            <a:ext cx="1860460" cy="400201"/>
          </a:xfrm>
          <a:prstGeom prst="rect">
            <a:avLst/>
          </a:prstGeom>
        </p:spPr>
      </p:pic>
      <p:graphicFrame>
        <p:nvGraphicFramePr>
          <p:cNvPr id="65" name="Táblázat 140">
            <a:extLst>
              <a:ext uri="{FF2B5EF4-FFF2-40B4-BE49-F238E27FC236}">
                <a16:creationId xmlns:a16="http://schemas.microsoft.com/office/drawing/2014/main" id="{5DA1B995-1887-3E5A-E071-A084DA45AD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676004"/>
              </p:ext>
            </p:extLst>
          </p:nvPr>
        </p:nvGraphicFramePr>
        <p:xfrm>
          <a:off x="2791373" y="1202194"/>
          <a:ext cx="36000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418347684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60678666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25615521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67036709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347735126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77489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5758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30529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28942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751031"/>
                  </a:ext>
                </a:extLst>
              </a:tr>
            </a:tbl>
          </a:graphicData>
        </a:graphic>
      </p:graphicFrame>
      <p:grpSp>
        <p:nvGrpSpPr>
          <p:cNvPr id="74" name="Csoportba foglalás 73">
            <a:extLst>
              <a:ext uri="{FF2B5EF4-FFF2-40B4-BE49-F238E27FC236}">
                <a16:creationId xmlns:a16="http://schemas.microsoft.com/office/drawing/2014/main" id="{9C8C87BF-E9AE-4E29-6DE7-98DC43566CB3}"/>
              </a:ext>
            </a:extLst>
          </p:cNvPr>
          <p:cNvGrpSpPr/>
          <p:nvPr/>
        </p:nvGrpSpPr>
        <p:grpSpPr>
          <a:xfrm>
            <a:off x="724218" y="1570024"/>
            <a:ext cx="1787628" cy="2685916"/>
            <a:chOff x="724218" y="1252875"/>
            <a:chExt cx="1787628" cy="2685916"/>
          </a:xfrm>
        </p:grpSpPr>
        <p:sp>
          <p:nvSpPr>
            <p:cNvPr id="9" name="Szövegdoboz 8">
              <a:extLst>
                <a:ext uri="{FF2B5EF4-FFF2-40B4-BE49-F238E27FC236}">
                  <a16:creationId xmlns:a16="http://schemas.microsoft.com/office/drawing/2014/main" id="{D369EF2F-E2D1-F89C-D18F-2555A4E7BB93}"/>
                </a:ext>
              </a:extLst>
            </p:cNvPr>
            <p:cNvSpPr txBox="1"/>
            <p:nvPr/>
          </p:nvSpPr>
          <p:spPr>
            <a:xfrm>
              <a:off x="1363536" y="1593631"/>
              <a:ext cx="1148310" cy="211020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hu-HU" sz="1100" b="1" dirty="0" err="1" smtClean="0">
                  <a:solidFill>
                    <a:schemeClr val="accent3"/>
                  </a:solidFill>
                </a:rPr>
                <a:t>Orange</a:t>
              </a:r>
              <a:endParaRPr lang="hu-HU" sz="1100" b="1" dirty="0">
                <a:solidFill>
                  <a:schemeClr val="accent3"/>
                </a:solidFill>
              </a:endParaRPr>
            </a:p>
          </p:txBody>
        </p:sp>
        <p:grpSp>
          <p:nvGrpSpPr>
            <p:cNvPr id="67" name="Csoportba foglalás 66">
              <a:extLst>
                <a:ext uri="{FF2B5EF4-FFF2-40B4-BE49-F238E27FC236}">
                  <a16:creationId xmlns:a16="http://schemas.microsoft.com/office/drawing/2014/main" id="{0FCAE22C-12BE-1C8E-58F5-5AE45C89591E}"/>
                </a:ext>
              </a:extLst>
            </p:cNvPr>
            <p:cNvGrpSpPr/>
            <p:nvPr/>
          </p:nvGrpSpPr>
          <p:grpSpPr>
            <a:xfrm>
              <a:off x="724218" y="1328140"/>
              <a:ext cx="635190" cy="2465078"/>
              <a:chOff x="724218" y="1328140"/>
              <a:chExt cx="803910" cy="1464656"/>
            </a:xfrm>
          </p:grpSpPr>
          <p:cxnSp>
            <p:nvCxnSpPr>
              <p:cNvPr id="47" name="Egyenes összekötő 46">
                <a:extLst>
                  <a:ext uri="{FF2B5EF4-FFF2-40B4-BE49-F238E27FC236}">
                    <a16:creationId xmlns:a16="http://schemas.microsoft.com/office/drawing/2014/main" id="{1B517F46-0636-2FC0-399A-367DA195CA4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4218" y="1658588"/>
                <a:ext cx="106680" cy="422804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Csoportba foglalás 47">
                <a:extLst>
                  <a:ext uri="{FF2B5EF4-FFF2-40B4-BE49-F238E27FC236}">
                    <a16:creationId xmlns:a16="http://schemas.microsoft.com/office/drawing/2014/main" id="{E5C724C7-CD3F-3E88-D001-2C35CB01691D}"/>
                  </a:ext>
                </a:extLst>
              </p:cNvPr>
              <p:cNvGrpSpPr/>
              <p:nvPr/>
            </p:nvGrpSpPr>
            <p:grpSpPr>
              <a:xfrm>
                <a:off x="1291908" y="1328140"/>
                <a:ext cx="236220" cy="215447"/>
                <a:chOff x="1996440" y="2780665"/>
                <a:chExt cx="236220" cy="276860"/>
              </a:xfrm>
            </p:grpSpPr>
            <p:cxnSp>
              <p:nvCxnSpPr>
                <p:cNvPr id="63" name="Egyenes összekötő 62">
                  <a:extLst>
                    <a:ext uri="{FF2B5EF4-FFF2-40B4-BE49-F238E27FC236}">
                      <a16:creationId xmlns:a16="http://schemas.microsoft.com/office/drawing/2014/main" id="{9D01C744-6288-B4A7-884F-50951EFE24A7}"/>
                    </a:ext>
                  </a:extLst>
                </p:cNvPr>
                <p:cNvCxnSpPr/>
                <p:nvPr/>
              </p:nvCxnSpPr>
              <p:spPr>
                <a:xfrm flipV="1">
                  <a:off x="1996440" y="2780665"/>
                  <a:ext cx="236220" cy="13843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Egyenes összekötő 63">
                  <a:extLst>
                    <a:ext uri="{FF2B5EF4-FFF2-40B4-BE49-F238E27FC236}">
                      <a16:creationId xmlns:a16="http://schemas.microsoft.com/office/drawing/2014/main" id="{5EB2D18E-4DC0-F751-92F5-F5196F7B9D6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96440" y="2919095"/>
                  <a:ext cx="236220" cy="13843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9" name="Csoportba foglalás 48">
                <a:extLst>
                  <a:ext uri="{FF2B5EF4-FFF2-40B4-BE49-F238E27FC236}">
                    <a16:creationId xmlns:a16="http://schemas.microsoft.com/office/drawing/2014/main" id="{5864D023-2A1E-3EA8-98AD-092FD49859DD}"/>
                  </a:ext>
                </a:extLst>
              </p:cNvPr>
              <p:cNvGrpSpPr/>
              <p:nvPr/>
            </p:nvGrpSpPr>
            <p:grpSpPr>
              <a:xfrm>
                <a:off x="1291908" y="1743842"/>
                <a:ext cx="236220" cy="215447"/>
                <a:chOff x="1996440" y="2780665"/>
                <a:chExt cx="236220" cy="276860"/>
              </a:xfrm>
            </p:grpSpPr>
            <p:cxnSp>
              <p:nvCxnSpPr>
                <p:cNvPr id="61" name="Egyenes összekötő 60">
                  <a:extLst>
                    <a:ext uri="{FF2B5EF4-FFF2-40B4-BE49-F238E27FC236}">
                      <a16:creationId xmlns:a16="http://schemas.microsoft.com/office/drawing/2014/main" id="{41DA2CFA-9044-51C0-0E74-B4D1BE4E4DF8}"/>
                    </a:ext>
                  </a:extLst>
                </p:cNvPr>
                <p:cNvCxnSpPr/>
                <p:nvPr/>
              </p:nvCxnSpPr>
              <p:spPr>
                <a:xfrm flipV="1">
                  <a:off x="1996440" y="2780665"/>
                  <a:ext cx="236220" cy="13843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Egyenes összekötő 61">
                  <a:extLst>
                    <a:ext uri="{FF2B5EF4-FFF2-40B4-BE49-F238E27FC236}">
                      <a16:creationId xmlns:a16="http://schemas.microsoft.com/office/drawing/2014/main" id="{EAF9BC34-E6E0-FAC7-BF81-57669DB3D63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96440" y="2919095"/>
                  <a:ext cx="236220" cy="13843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" name="Csoportba foglalás 49">
                <a:extLst>
                  <a:ext uri="{FF2B5EF4-FFF2-40B4-BE49-F238E27FC236}">
                    <a16:creationId xmlns:a16="http://schemas.microsoft.com/office/drawing/2014/main" id="{E10BC367-4FC7-79B2-7295-8F0F14EE9632}"/>
                  </a:ext>
                </a:extLst>
              </p:cNvPr>
              <p:cNvGrpSpPr/>
              <p:nvPr/>
            </p:nvGrpSpPr>
            <p:grpSpPr>
              <a:xfrm>
                <a:off x="1291908" y="2159545"/>
                <a:ext cx="236220" cy="215447"/>
                <a:chOff x="1996440" y="2780665"/>
                <a:chExt cx="236220" cy="276860"/>
              </a:xfrm>
            </p:grpSpPr>
            <p:cxnSp>
              <p:nvCxnSpPr>
                <p:cNvPr id="59" name="Egyenes összekötő 58">
                  <a:extLst>
                    <a:ext uri="{FF2B5EF4-FFF2-40B4-BE49-F238E27FC236}">
                      <a16:creationId xmlns:a16="http://schemas.microsoft.com/office/drawing/2014/main" id="{795895F2-149D-EF16-CE4E-69F7D66FFF2D}"/>
                    </a:ext>
                  </a:extLst>
                </p:cNvPr>
                <p:cNvCxnSpPr/>
                <p:nvPr/>
              </p:nvCxnSpPr>
              <p:spPr>
                <a:xfrm flipV="1">
                  <a:off x="1996440" y="2780665"/>
                  <a:ext cx="236220" cy="13843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Egyenes összekötő 59">
                  <a:extLst>
                    <a:ext uri="{FF2B5EF4-FFF2-40B4-BE49-F238E27FC236}">
                      <a16:creationId xmlns:a16="http://schemas.microsoft.com/office/drawing/2014/main" id="{209FB677-2A12-28E1-A197-21A8D1ED021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96440" y="2919095"/>
                  <a:ext cx="236220" cy="13843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" name="Csoportba foglalás 50">
                <a:extLst>
                  <a:ext uri="{FF2B5EF4-FFF2-40B4-BE49-F238E27FC236}">
                    <a16:creationId xmlns:a16="http://schemas.microsoft.com/office/drawing/2014/main" id="{39236CBF-B786-C228-6346-FEADA05D1B2E}"/>
                  </a:ext>
                </a:extLst>
              </p:cNvPr>
              <p:cNvGrpSpPr/>
              <p:nvPr/>
            </p:nvGrpSpPr>
            <p:grpSpPr>
              <a:xfrm>
                <a:off x="1291908" y="2577349"/>
                <a:ext cx="236220" cy="215447"/>
                <a:chOff x="1996440" y="2780665"/>
                <a:chExt cx="236220" cy="276860"/>
              </a:xfrm>
            </p:grpSpPr>
            <p:cxnSp>
              <p:nvCxnSpPr>
                <p:cNvPr id="57" name="Egyenes összekötő 56">
                  <a:extLst>
                    <a:ext uri="{FF2B5EF4-FFF2-40B4-BE49-F238E27FC236}">
                      <a16:creationId xmlns:a16="http://schemas.microsoft.com/office/drawing/2014/main" id="{EAC030D6-75F8-6318-25F7-E54CB161CF5E}"/>
                    </a:ext>
                  </a:extLst>
                </p:cNvPr>
                <p:cNvCxnSpPr/>
                <p:nvPr/>
              </p:nvCxnSpPr>
              <p:spPr>
                <a:xfrm flipV="1">
                  <a:off x="1996440" y="2780665"/>
                  <a:ext cx="236220" cy="13843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Egyenes összekötő 57">
                  <a:extLst>
                    <a:ext uri="{FF2B5EF4-FFF2-40B4-BE49-F238E27FC236}">
                      <a16:creationId xmlns:a16="http://schemas.microsoft.com/office/drawing/2014/main" id="{65C1578C-B8CC-4179-D202-343BE270573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96440" y="2919095"/>
                  <a:ext cx="236220" cy="13843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2" name="Egyenes összekötő 51">
                <a:extLst>
                  <a:ext uri="{FF2B5EF4-FFF2-40B4-BE49-F238E27FC236}">
                    <a16:creationId xmlns:a16="http://schemas.microsoft.com/office/drawing/2014/main" id="{CF8CFA76-455F-99C7-DB24-572E3179F5B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0898" y="1438293"/>
                <a:ext cx="461010" cy="218216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Egyenes összekötő 52">
                <a:extLst>
                  <a:ext uri="{FF2B5EF4-FFF2-40B4-BE49-F238E27FC236}">
                    <a16:creationId xmlns:a16="http://schemas.microsoft.com/office/drawing/2014/main" id="{1A2F2960-358D-C23A-3E22-EFB78AC3EE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0898" y="1656510"/>
                <a:ext cx="461010" cy="199200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Egyenes összekötő 53">
                <a:extLst>
                  <a:ext uri="{FF2B5EF4-FFF2-40B4-BE49-F238E27FC236}">
                    <a16:creationId xmlns:a16="http://schemas.microsoft.com/office/drawing/2014/main" id="{803CD348-47A1-AEF9-DF0A-E0720909075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0898" y="2270087"/>
                <a:ext cx="461010" cy="218216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Egyenes összekötő 54">
                <a:extLst>
                  <a:ext uri="{FF2B5EF4-FFF2-40B4-BE49-F238E27FC236}">
                    <a16:creationId xmlns:a16="http://schemas.microsoft.com/office/drawing/2014/main" id="{AD77D2E8-5AA2-F251-4F63-6249D80E64E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0898" y="2490382"/>
                <a:ext cx="461010" cy="199200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Egyenes összekötő 55">
                <a:extLst>
                  <a:ext uri="{FF2B5EF4-FFF2-40B4-BE49-F238E27FC236}">
                    <a16:creationId xmlns:a16="http://schemas.microsoft.com/office/drawing/2014/main" id="{6C3241D0-972A-2C46-18F6-06B451D26DB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24218" y="2070888"/>
                <a:ext cx="106680" cy="411317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Szövegdoboz 17">
              <a:extLst>
                <a:ext uri="{FF2B5EF4-FFF2-40B4-BE49-F238E27FC236}">
                  <a16:creationId xmlns:a16="http://schemas.microsoft.com/office/drawing/2014/main" id="{EAF5CD63-C58B-FB74-210D-BDC055AAB94D}"/>
                </a:ext>
              </a:extLst>
            </p:cNvPr>
            <p:cNvSpPr txBox="1"/>
            <p:nvPr/>
          </p:nvSpPr>
          <p:spPr>
            <a:xfrm>
              <a:off x="1363536" y="1252875"/>
              <a:ext cx="1051242" cy="211853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hu-HU" sz="1100" b="1" dirty="0" smtClean="0">
                  <a:solidFill>
                    <a:schemeClr val="accent3"/>
                  </a:solidFill>
                </a:rPr>
                <a:t>White</a:t>
              </a:r>
              <a:endParaRPr lang="hu-HU" sz="1100" b="1" dirty="0">
                <a:solidFill>
                  <a:schemeClr val="accent3"/>
                </a:solidFill>
              </a:endParaRPr>
            </a:p>
          </p:txBody>
        </p:sp>
        <p:sp>
          <p:nvSpPr>
            <p:cNvPr id="68" name="Szövegdoboz 67">
              <a:extLst>
                <a:ext uri="{FF2B5EF4-FFF2-40B4-BE49-F238E27FC236}">
                  <a16:creationId xmlns:a16="http://schemas.microsoft.com/office/drawing/2014/main" id="{32A68126-EA9C-F15D-05DD-3F3B9A3191FC}"/>
                </a:ext>
              </a:extLst>
            </p:cNvPr>
            <p:cNvSpPr txBox="1"/>
            <p:nvPr/>
          </p:nvSpPr>
          <p:spPr>
            <a:xfrm>
              <a:off x="1363536" y="2299317"/>
              <a:ext cx="1051242" cy="211853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hu-HU" sz="1100" b="1" dirty="0" smtClean="0">
                  <a:solidFill>
                    <a:schemeClr val="accent3"/>
                  </a:solidFill>
                </a:rPr>
                <a:t>Red</a:t>
              </a:r>
              <a:endParaRPr lang="hu-HU" sz="1100" b="1" dirty="0">
                <a:solidFill>
                  <a:schemeClr val="accent3"/>
                </a:solidFill>
              </a:endParaRPr>
            </a:p>
          </p:txBody>
        </p:sp>
        <p:sp>
          <p:nvSpPr>
            <p:cNvPr id="69" name="Szövegdoboz 68">
              <a:extLst>
                <a:ext uri="{FF2B5EF4-FFF2-40B4-BE49-F238E27FC236}">
                  <a16:creationId xmlns:a16="http://schemas.microsoft.com/office/drawing/2014/main" id="{0741A165-CB3F-69CF-6621-A0EB2775C890}"/>
                </a:ext>
              </a:extLst>
            </p:cNvPr>
            <p:cNvSpPr txBox="1"/>
            <p:nvPr/>
          </p:nvSpPr>
          <p:spPr>
            <a:xfrm>
              <a:off x="1363536" y="1959394"/>
              <a:ext cx="1051242" cy="211853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hu-HU" sz="1100" b="1" dirty="0" smtClean="0">
                  <a:solidFill>
                    <a:schemeClr val="accent3"/>
                  </a:solidFill>
                </a:rPr>
                <a:t>Brown</a:t>
              </a:r>
              <a:endParaRPr lang="hu-HU" sz="1100" b="1" dirty="0">
                <a:solidFill>
                  <a:schemeClr val="accent3"/>
                </a:solidFill>
              </a:endParaRPr>
            </a:p>
          </p:txBody>
        </p:sp>
        <p:sp>
          <p:nvSpPr>
            <p:cNvPr id="70" name="Szövegdoboz 69">
              <a:extLst>
                <a:ext uri="{FF2B5EF4-FFF2-40B4-BE49-F238E27FC236}">
                  <a16:creationId xmlns:a16="http://schemas.microsoft.com/office/drawing/2014/main" id="{F785B3B0-13B9-0175-25A3-E18ED6036796}"/>
                </a:ext>
              </a:extLst>
            </p:cNvPr>
            <p:cNvSpPr txBox="1"/>
            <p:nvPr/>
          </p:nvSpPr>
          <p:spPr>
            <a:xfrm>
              <a:off x="1363536" y="3004050"/>
              <a:ext cx="1051242" cy="211853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hu-HU" sz="1100" b="1" dirty="0" err="1" smtClean="0">
                  <a:solidFill>
                    <a:schemeClr val="accent3"/>
                  </a:solidFill>
                </a:rPr>
                <a:t>Light</a:t>
              </a:r>
              <a:r>
                <a:rPr lang="hu-HU" sz="1100" b="1" dirty="0" smtClean="0">
                  <a:solidFill>
                    <a:schemeClr val="accent3"/>
                  </a:solidFill>
                </a:rPr>
                <a:t> </a:t>
              </a:r>
              <a:r>
                <a:rPr lang="hu-HU" sz="1100" b="1" dirty="0" err="1" smtClean="0">
                  <a:solidFill>
                    <a:schemeClr val="accent3"/>
                  </a:solidFill>
                </a:rPr>
                <a:t>blue</a:t>
              </a:r>
              <a:endParaRPr lang="hu-HU" sz="1100" b="1" dirty="0">
                <a:solidFill>
                  <a:schemeClr val="accent3"/>
                </a:solidFill>
              </a:endParaRPr>
            </a:p>
          </p:txBody>
        </p:sp>
        <p:sp>
          <p:nvSpPr>
            <p:cNvPr id="71" name="Szövegdoboz 70">
              <a:extLst>
                <a:ext uri="{FF2B5EF4-FFF2-40B4-BE49-F238E27FC236}">
                  <a16:creationId xmlns:a16="http://schemas.microsoft.com/office/drawing/2014/main" id="{9DB649C1-D1BA-FEAE-DA19-47C9092D4C5B}"/>
                </a:ext>
              </a:extLst>
            </p:cNvPr>
            <p:cNvSpPr txBox="1"/>
            <p:nvPr/>
          </p:nvSpPr>
          <p:spPr>
            <a:xfrm>
              <a:off x="1363536" y="2664127"/>
              <a:ext cx="1051242" cy="211853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hu-HU" sz="1100" b="1" dirty="0" err="1" smtClean="0">
                  <a:solidFill>
                    <a:schemeClr val="accent3"/>
                  </a:solidFill>
                </a:rPr>
                <a:t>Dark</a:t>
              </a:r>
              <a:r>
                <a:rPr lang="hu-HU" sz="1100" b="1" dirty="0" smtClean="0">
                  <a:solidFill>
                    <a:schemeClr val="accent3"/>
                  </a:solidFill>
                </a:rPr>
                <a:t> </a:t>
              </a:r>
              <a:r>
                <a:rPr lang="hu-HU" sz="1100" b="1" dirty="0" err="1" smtClean="0">
                  <a:solidFill>
                    <a:schemeClr val="accent3"/>
                  </a:solidFill>
                </a:rPr>
                <a:t>blue</a:t>
              </a:r>
              <a:endParaRPr lang="hu-HU" sz="1100" b="1" dirty="0">
                <a:solidFill>
                  <a:schemeClr val="accent3"/>
                </a:solidFill>
              </a:endParaRPr>
            </a:p>
          </p:txBody>
        </p:sp>
        <p:sp>
          <p:nvSpPr>
            <p:cNvPr id="72" name="Szövegdoboz 71">
              <a:extLst>
                <a:ext uri="{FF2B5EF4-FFF2-40B4-BE49-F238E27FC236}">
                  <a16:creationId xmlns:a16="http://schemas.microsoft.com/office/drawing/2014/main" id="{91AC9836-C009-607D-8DE4-607A88F7CB14}"/>
                </a:ext>
              </a:extLst>
            </p:cNvPr>
            <p:cNvSpPr txBox="1"/>
            <p:nvPr/>
          </p:nvSpPr>
          <p:spPr>
            <a:xfrm>
              <a:off x="1363536" y="3677181"/>
              <a:ext cx="1148310" cy="261610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r>
                <a:rPr lang="hu-HU" sz="1100" b="1" dirty="0" err="1" smtClean="0">
                  <a:solidFill>
                    <a:schemeClr val="accent3"/>
                  </a:solidFill>
                </a:rPr>
                <a:t>Pastel</a:t>
              </a:r>
              <a:r>
                <a:rPr lang="hu-HU" sz="1100" b="1" dirty="0" smtClean="0">
                  <a:solidFill>
                    <a:schemeClr val="accent3"/>
                  </a:solidFill>
                </a:rPr>
                <a:t> </a:t>
              </a:r>
              <a:r>
                <a:rPr lang="hu-HU" sz="1100" b="1" dirty="0" err="1" smtClean="0">
                  <a:solidFill>
                    <a:schemeClr val="accent3"/>
                  </a:solidFill>
                </a:rPr>
                <a:t>orange</a:t>
              </a:r>
              <a:endParaRPr lang="hu-HU" sz="1100" b="1" dirty="0">
                <a:solidFill>
                  <a:schemeClr val="accent3"/>
                </a:solidFill>
              </a:endParaRPr>
            </a:p>
          </p:txBody>
        </p:sp>
        <p:sp>
          <p:nvSpPr>
            <p:cNvPr id="73" name="Szövegdoboz 72">
              <a:extLst>
                <a:ext uri="{FF2B5EF4-FFF2-40B4-BE49-F238E27FC236}">
                  <a16:creationId xmlns:a16="http://schemas.microsoft.com/office/drawing/2014/main" id="{55610202-7544-182F-5699-29F7B21A0458}"/>
                </a:ext>
              </a:extLst>
            </p:cNvPr>
            <p:cNvSpPr txBox="1"/>
            <p:nvPr/>
          </p:nvSpPr>
          <p:spPr>
            <a:xfrm>
              <a:off x="1363536" y="3347237"/>
              <a:ext cx="1051242" cy="211853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hu-HU" sz="1100" b="1" dirty="0" err="1" smtClean="0">
                  <a:solidFill>
                    <a:schemeClr val="accent3"/>
                  </a:solidFill>
                </a:rPr>
                <a:t>Aqua</a:t>
              </a:r>
              <a:r>
                <a:rPr lang="hu-HU" sz="1100" b="1" dirty="0" smtClean="0">
                  <a:solidFill>
                    <a:schemeClr val="accent3"/>
                  </a:solidFill>
                </a:rPr>
                <a:t> </a:t>
              </a:r>
              <a:endParaRPr lang="hu-HU" sz="1100" b="1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37" name="Szöveg helye 2">
            <a:extLst>
              <a:ext uri="{FF2B5EF4-FFF2-40B4-BE49-F238E27FC236}">
                <a16:creationId xmlns:a16="http://schemas.microsoft.com/office/drawing/2014/main" id="{BBE2C393-99D9-02E8-DC42-5AA6DAE1D51B}"/>
              </a:ext>
            </a:extLst>
          </p:cNvPr>
          <p:cNvSpPr txBox="1">
            <a:spLocks/>
          </p:cNvSpPr>
          <p:nvPr/>
        </p:nvSpPr>
        <p:spPr>
          <a:xfrm>
            <a:off x="476958" y="5490198"/>
            <a:ext cx="2859541" cy="26087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Binary </a:t>
            </a:r>
            <a:r>
              <a:rPr lang="en-US" sz="2000" b="1" dirty="0" err="1"/>
              <a:t>colouring</a:t>
            </a:r>
            <a:endParaRPr lang="en-US" sz="2000" b="1" dirty="0"/>
          </a:p>
          <a:p>
            <a:pPr algn="ctr"/>
            <a:r>
              <a:rPr lang="en-US" sz="2000" b="1" dirty="0"/>
              <a:t>(binary)</a:t>
            </a:r>
          </a:p>
          <a:p>
            <a:pPr algn="ctr"/>
            <a:endParaRPr lang="en-US" sz="2000" b="1" dirty="0"/>
          </a:p>
          <a:p>
            <a:r>
              <a:rPr lang="en-US" sz="2000" b="1" dirty="0"/>
              <a:t>At the ends of a tree-like diagram you see </a:t>
            </a:r>
            <a:r>
              <a:rPr lang="en-US" sz="2000" b="1" dirty="0" err="1"/>
              <a:t>colours</a:t>
            </a:r>
            <a:r>
              <a:rPr lang="en-US" sz="2000" b="1" dirty="0"/>
              <a:t>, which you can access through an "up-down" decision process. The value of „up” is 1 and the value of „down” is 0 . To select the </a:t>
            </a:r>
            <a:r>
              <a:rPr lang="en-US" sz="2000" b="1" dirty="0" err="1"/>
              <a:t>colour</a:t>
            </a:r>
            <a:r>
              <a:rPr lang="en-US" sz="2000" b="1" dirty="0"/>
              <a:t> of each field, start from the </a:t>
            </a:r>
            <a:r>
              <a:rPr lang="en-US" sz="2000" b="1" dirty="0" err="1"/>
              <a:t>centre</a:t>
            </a:r>
            <a:r>
              <a:rPr lang="en-US" sz="2000" b="1" dirty="0"/>
              <a:t> and work your way up or down the branches of the diagram, based on the elements of the numerical sequence associated with that field, to the </a:t>
            </a:r>
            <a:r>
              <a:rPr lang="en-US" sz="2000" b="1" dirty="0" err="1"/>
              <a:t>colour</a:t>
            </a:r>
            <a:r>
              <a:rPr lang="en-US" sz="2000" b="1" dirty="0"/>
              <a:t> you want to select.</a:t>
            </a:r>
          </a:p>
          <a:p>
            <a:r>
              <a:rPr lang="en-US" sz="2000" b="1" dirty="0"/>
              <a:t>e.g.: 101 -&gt; up - down - up</a:t>
            </a:r>
          </a:p>
          <a:p>
            <a:r>
              <a:rPr lang="en-US" sz="2000" b="1" dirty="0"/>
              <a:t>       0100 -&gt; down - up - down - down</a:t>
            </a:r>
          </a:p>
        </p:txBody>
      </p:sp>
    </p:spTree>
    <p:extLst>
      <p:ext uri="{BB962C8B-B14F-4D97-AF65-F5344CB8AC3E}">
        <p14:creationId xmlns:p14="http://schemas.microsoft.com/office/powerpoint/2010/main" val="1403926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D0CD2950-0FD4-0D24-7400-90A219D1A655}"/>
              </a:ext>
            </a:extLst>
          </p:cNvPr>
          <p:cNvSpPr txBox="1">
            <a:spLocks/>
          </p:cNvSpPr>
          <p:nvPr/>
        </p:nvSpPr>
        <p:spPr>
          <a:xfrm>
            <a:off x="471488" y="360000"/>
            <a:ext cx="5915025" cy="6022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r>
              <a:rPr lang="en-US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Colour</a:t>
            </a: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 according to the </a:t>
            </a:r>
            <a:r>
              <a:rPr lang="en-US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colour</a:t>
            </a: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 codes! </a:t>
            </a:r>
            <a:r>
              <a:rPr lang="hu-HU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Wooden</a:t>
            </a:r>
            <a:r>
              <a:rPr lang="hu-HU" sz="2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cubic</a:t>
            </a:r>
            <a:r>
              <a:rPr lang="hu-HU" sz="2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structure</a:t>
            </a:r>
            <a:endParaRPr lang="hu-HU" sz="2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Kép 4" descr="A képen Acélkék, Betűtípus, Majorelle kék, képernyőkép látható&#10;&#10;Automatikusan generált leírás">
            <a:extLst>
              <a:ext uri="{FF2B5EF4-FFF2-40B4-BE49-F238E27FC236}">
                <a16:creationId xmlns:a16="http://schemas.microsoft.com/office/drawing/2014/main" id="{CF6574BF-0DD4-2676-D95B-E69ECAD41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373" y="9158363"/>
            <a:ext cx="1275254" cy="426438"/>
          </a:xfrm>
          <a:prstGeom prst="rect">
            <a:avLst/>
          </a:prstGeom>
        </p:spPr>
      </p:pic>
      <p:pic>
        <p:nvPicPr>
          <p:cNvPr id="6" name="Kép 5" descr="A képen Grafika, Betűtípus, Grafikus tervezés, embléma látható&#10;&#10;Automatikusan generált leírás">
            <a:extLst>
              <a:ext uri="{FF2B5EF4-FFF2-40B4-BE49-F238E27FC236}">
                <a16:creationId xmlns:a16="http://schemas.microsoft.com/office/drawing/2014/main" id="{318DFCA8-EE35-4266-5A57-E412476D3F0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8" y="9215499"/>
            <a:ext cx="1435241" cy="326192"/>
          </a:xfrm>
          <a:prstGeom prst="rect">
            <a:avLst/>
          </a:prstGeom>
        </p:spPr>
      </p:pic>
      <p:pic>
        <p:nvPicPr>
          <p:cNvPr id="7" name="Kép 6" descr="A képen Betűtípus, képernyőkép, szöveg, Acélkék látható&#10;&#10;Automatikusan generált leírás">
            <a:extLst>
              <a:ext uri="{FF2B5EF4-FFF2-40B4-BE49-F238E27FC236}">
                <a16:creationId xmlns:a16="http://schemas.microsoft.com/office/drawing/2014/main" id="{97F6733F-F619-A960-8EB0-7CDFF315CFA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052" y="9184600"/>
            <a:ext cx="1860460" cy="400201"/>
          </a:xfrm>
          <a:prstGeom prst="rect">
            <a:avLst/>
          </a:prstGeom>
        </p:spPr>
      </p:pic>
      <p:graphicFrame>
        <p:nvGraphicFramePr>
          <p:cNvPr id="65" name="Táblázat 140">
            <a:extLst>
              <a:ext uri="{FF2B5EF4-FFF2-40B4-BE49-F238E27FC236}">
                <a16:creationId xmlns:a16="http://schemas.microsoft.com/office/drawing/2014/main" id="{5DA1B995-1887-3E5A-E071-A084DA45AD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129938"/>
              </p:ext>
            </p:extLst>
          </p:nvPr>
        </p:nvGraphicFramePr>
        <p:xfrm>
          <a:off x="2362200" y="1214697"/>
          <a:ext cx="36000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418347684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60678666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25615521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67036709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347735126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77489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5758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30529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28942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751031"/>
                  </a:ext>
                </a:extLst>
              </a:tr>
            </a:tbl>
          </a:graphicData>
        </a:graphic>
      </p:graphicFrame>
      <p:sp>
        <p:nvSpPr>
          <p:cNvPr id="39" name="Szövegdoboz 38"/>
          <p:cNvSpPr txBox="1"/>
          <p:nvPr/>
        </p:nvSpPr>
        <p:spPr>
          <a:xfrm>
            <a:off x="844900" y="1430175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40" name="Szövegdoboz 39"/>
          <p:cNvSpPr txBox="1"/>
          <p:nvPr/>
        </p:nvSpPr>
        <p:spPr>
          <a:xfrm>
            <a:off x="857308" y="2251772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2</a:t>
            </a:r>
          </a:p>
        </p:txBody>
      </p:sp>
      <p:sp>
        <p:nvSpPr>
          <p:cNvPr id="41" name="Szövegdoboz 40"/>
          <p:cNvSpPr txBox="1"/>
          <p:nvPr/>
        </p:nvSpPr>
        <p:spPr>
          <a:xfrm>
            <a:off x="857308" y="3075153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3</a:t>
            </a:r>
            <a:endParaRPr lang="hu-HU" dirty="0"/>
          </a:p>
        </p:txBody>
      </p:sp>
      <p:sp>
        <p:nvSpPr>
          <p:cNvPr id="42" name="Szövegdoboz 41"/>
          <p:cNvSpPr txBox="1"/>
          <p:nvPr/>
        </p:nvSpPr>
        <p:spPr>
          <a:xfrm>
            <a:off x="854291" y="3898534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4</a:t>
            </a:r>
          </a:p>
        </p:txBody>
      </p:sp>
      <p:pic>
        <p:nvPicPr>
          <p:cNvPr id="44" name="Kép 43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61" b="12113"/>
          <a:stretch/>
        </p:blipFill>
        <p:spPr>
          <a:xfrm>
            <a:off x="174186" y="2857189"/>
            <a:ext cx="603317" cy="720000"/>
          </a:xfrm>
          <a:prstGeom prst="rect">
            <a:avLst/>
          </a:prstGeom>
        </p:spPr>
      </p:pic>
      <p:pic>
        <p:nvPicPr>
          <p:cNvPr id="45" name="Kép 44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342" y="1225701"/>
            <a:ext cx="606356" cy="720000"/>
          </a:xfrm>
          <a:prstGeom prst="rect">
            <a:avLst/>
          </a:prstGeom>
        </p:spPr>
      </p:pic>
      <p:sp>
        <p:nvSpPr>
          <p:cNvPr id="46" name="Szövegdoboz 45"/>
          <p:cNvSpPr txBox="1"/>
          <p:nvPr/>
        </p:nvSpPr>
        <p:spPr>
          <a:xfrm>
            <a:off x="1987544" y="2216341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6</a:t>
            </a:r>
          </a:p>
        </p:txBody>
      </p:sp>
      <p:sp>
        <p:nvSpPr>
          <p:cNvPr id="47" name="Szövegdoboz 46"/>
          <p:cNvSpPr txBox="1"/>
          <p:nvPr/>
        </p:nvSpPr>
        <p:spPr>
          <a:xfrm>
            <a:off x="1968488" y="1422341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5</a:t>
            </a:r>
          </a:p>
        </p:txBody>
      </p:sp>
      <p:pic>
        <p:nvPicPr>
          <p:cNvPr id="48" name="Kép 47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3" t="-192" r="19513" b="12356"/>
          <a:stretch/>
        </p:blipFill>
        <p:spPr>
          <a:xfrm>
            <a:off x="4604265" y="1910325"/>
            <a:ext cx="605241" cy="720000"/>
          </a:xfrm>
          <a:prstGeom prst="rect">
            <a:avLst/>
          </a:prstGeom>
        </p:spPr>
      </p:pic>
      <p:pic>
        <p:nvPicPr>
          <p:cNvPr id="49" name="Kép 48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6" b="1733"/>
          <a:stretch/>
        </p:blipFill>
        <p:spPr>
          <a:xfrm>
            <a:off x="5304498" y="1915355"/>
            <a:ext cx="597926" cy="720000"/>
          </a:xfrm>
          <a:prstGeom prst="rect">
            <a:avLst/>
          </a:prstGeom>
        </p:spPr>
      </p:pic>
      <p:pic>
        <p:nvPicPr>
          <p:cNvPr id="50" name="Kép 49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6" b="1733"/>
          <a:stretch/>
        </p:blipFill>
        <p:spPr>
          <a:xfrm>
            <a:off x="5313069" y="1207876"/>
            <a:ext cx="597926" cy="720000"/>
          </a:xfrm>
          <a:prstGeom prst="rect">
            <a:avLst/>
          </a:prstGeom>
        </p:spPr>
      </p:pic>
      <p:pic>
        <p:nvPicPr>
          <p:cNvPr id="51" name="Kép 50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6" b="1733"/>
          <a:stretch/>
        </p:blipFill>
        <p:spPr>
          <a:xfrm>
            <a:off x="4583084" y="1211717"/>
            <a:ext cx="597926" cy="720000"/>
          </a:xfrm>
          <a:prstGeom prst="rect">
            <a:avLst/>
          </a:prstGeom>
        </p:spPr>
      </p:pic>
      <p:pic>
        <p:nvPicPr>
          <p:cNvPr id="52" name="Kép 51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6" b="1733"/>
          <a:stretch/>
        </p:blipFill>
        <p:spPr>
          <a:xfrm>
            <a:off x="2428631" y="1910325"/>
            <a:ext cx="597926" cy="720000"/>
          </a:xfrm>
          <a:prstGeom prst="rect">
            <a:avLst/>
          </a:prstGeom>
        </p:spPr>
      </p:pic>
      <p:pic>
        <p:nvPicPr>
          <p:cNvPr id="53" name="Kép 52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6" b="1733"/>
          <a:stretch/>
        </p:blipFill>
        <p:spPr>
          <a:xfrm>
            <a:off x="3147982" y="1211717"/>
            <a:ext cx="597926" cy="720000"/>
          </a:xfrm>
          <a:prstGeom prst="rect">
            <a:avLst/>
          </a:prstGeom>
        </p:spPr>
      </p:pic>
      <p:pic>
        <p:nvPicPr>
          <p:cNvPr id="54" name="Kép 53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6" b="1733"/>
          <a:stretch/>
        </p:blipFill>
        <p:spPr>
          <a:xfrm>
            <a:off x="2426218" y="1215494"/>
            <a:ext cx="597926" cy="720000"/>
          </a:xfrm>
          <a:prstGeom prst="rect">
            <a:avLst/>
          </a:prstGeom>
        </p:spPr>
      </p:pic>
      <p:pic>
        <p:nvPicPr>
          <p:cNvPr id="55" name="Kép 54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3" t="-192" r="19513" b="12356"/>
          <a:stretch/>
        </p:blipFill>
        <p:spPr>
          <a:xfrm>
            <a:off x="3890904" y="1926173"/>
            <a:ext cx="605241" cy="720000"/>
          </a:xfrm>
          <a:prstGeom prst="rect">
            <a:avLst/>
          </a:prstGeom>
        </p:spPr>
      </p:pic>
      <p:pic>
        <p:nvPicPr>
          <p:cNvPr id="56" name="Kép 55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3" t="-192" r="19513" b="12356"/>
          <a:stretch/>
        </p:blipFill>
        <p:spPr>
          <a:xfrm>
            <a:off x="3156110" y="1934697"/>
            <a:ext cx="605241" cy="720000"/>
          </a:xfrm>
          <a:prstGeom prst="rect">
            <a:avLst/>
          </a:prstGeom>
        </p:spPr>
      </p:pic>
      <p:pic>
        <p:nvPicPr>
          <p:cNvPr id="57" name="Kép 5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61" b="12113"/>
          <a:stretch/>
        </p:blipFill>
        <p:spPr>
          <a:xfrm>
            <a:off x="4583084" y="2651010"/>
            <a:ext cx="603317" cy="720000"/>
          </a:xfrm>
          <a:prstGeom prst="rect">
            <a:avLst/>
          </a:prstGeom>
        </p:spPr>
      </p:pic>
      <p:pic>
        <p:nvPicPr>
          <p:cNvPr id="58" name="Kép 57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61" b="12113"/>
          <a:stretch/>
        </p:blipFill>
        <p:spPr>
          <a:xfrm>
            <a:off x="3866120" y="2654697"/>
            <a:ext cx="603317" cy="720000"/>
          </a:xfrm>
          <a:prstGeom prst="rect">
            <a:avLst/>
          </a:prstGeom>
        </p:spPr>
      </p:pic>
      <p:pic>
        <p:nvPicPr>
          <p:cNvPr id="59" name="Kép 58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61" b="12113"/>
          <a:stretch/>
        </p:blipFill>
        <p:spPr>
          <a:xfrm>
            <a:off x="3168064" y="2662111"/>
            <a:ext cx="603317" cy="720000"/>
          </a:xfrm>
          <a:prstGeom prst="rect">
            <a:avLst/>
          </a:prstGeom>
        </p:spPr>
      </p:pic>
      <p:pic>
        <p:nvPicPr>
          <p:cNvPr id="60" name="Kép 59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61" b="12113"/>
          <a:stretch/>
        </p:blipFill>
        <p:spPr>
          <a:xfrm>
            <a:off x="2434900" y="2640954"/>
            <a:ext cx="603317" cy="720000"/>
          </a:xfrm>
          <a:prstGeom prst="rect">
            <a:avLst/>
          </a:prstGeom>
        </p:spPr>
      </p:pic>
      <p:pic>
        <p:nvPicPr>
          <p:cNvPr id="61" name="Kép 60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4" b="12605"/>
          <a:stretch/>
        </p:blipFill>
        <p:spPr>
          <a:xfrm>
            <a:off x="5334237" y="4074359"/>
            <a:ext cx="604950" cy="720000"/>
          </a:xfrm>
          <a:prstGeom prst="rect">
            <a:avLst/>
          </a:prstGeom>
        </p:spPr>
      </p:pic>
      <p:pic>
        <p:nvPicPr>
          <p:cNvPr id="62" name="Kép 61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247" y="4101518"/>
            <a:ext cx="643859" cy="720000"/>
          </a:xfrm>
          <a:prstGeom prst="rect">
            <a:avLst/>
          </a:prstGeom>
        </p:spPr>
      </p:pic>
      <p:pic>
        <p:nvPicPr>
          <p:cNvPr id="63" name="Kép 62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631" y="4139954"/>
            <a:ext cx="643859" cy="720000"/>
          </a:xfrm>
          <a:prstGeom prst="rect">
            <a:avLst/>
          </a:prstGeom>
        </p:spPr>
      </p:pic>
      <p:pic>
        <p:nvPicPr>
          <p:cNvPr id="64" name="Kép 63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156" y="3413999"/>
            <a:ext cx="643859" cy="720000"/>
          </a:xfrm>
          <a:prstGeom prst="rect">
            <a:avLst/>
          </a:prstGeom>
        </p:spPr>
      </p:pic>
      <p:pic>
        <p:nvPicPr>
          <p:cNvPr id="66" name="Kép 65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559" y="3415162"/>
            <a:ext cx="643859" cy="720000"/>
          </a:xfrm>
          <a:prstGeom prst="rect">
            <a:avLst/>
          </a:prstGeom>
        </p:spPr>
      </p:pic>
      <p:pic>
        <p:nvPicPr>
          <p:cNvPr id="67" name="Kép 66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865" y="3421387"/>
            <a:ext cx="643859" cy="720000"/>
          </a:xfrm>
          <a:prstGeom prst="rect">
            <a:avLst/>
          </a:prstGeom>
        </p:spPr>
      </p:pic>
      <p:pic>
        <p:nvPicPr>
          <p:cNvPr id="68" name="Kép 67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648" y="3405361"/>
            <a:ext cx="643859" cy="720000"/>
          </a:xfrm>
          <a:prstGeom prst="rect">
            <a:avLst/>
          </a:prstGeom>
        </p:spPr>
      </p:pic>
      <p:pic>
        <p:nvPicPr>
          <p:cNvPr id="69" name="Kép 68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409" y="3415162"/>
            <a:ext cx="643859" cy="720000"/>
          </a:xfrm>
          <a:prstGeom prst="rect">
            <a:avLst/>
          </a:prstGeom>
        </p:spPr>
      </p:pic>
      <p:pic>
        <p:nvPicPr>
          <p:cNvPr id="70" name="Kép 6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20354" y="4089932"/>
            <a:ext cx="609653" cy="719390"/>
          </a:xfrm>
          <a:prstGeom prst="rect">
            <a:avLst/>
          </a:prstGeom>
        </p:spPr>
      </p:pic>
      <p:pic>
        <p:nvPicPr>
          <p:cNvPr id="71" name="Kép 70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6" b="1733"/>
          <a:stretch/>
        </p:blipFill>
        <p:spPr>
          <a:xfrm>
            <a:off x="1327896" y="2048191"/>
            <a:ext cx="597926" cy="720000"/>
          </a:xfrm>
          <a:prstGeom prst="rect">
            <a:avLst/>
          </a:prstGeom>
        </p:spPr>
      </p:pic>
      <p:pic>
        <p:nvPicPr>
          <p:cNvPr id="72" name="Kép 71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120" y="1226511"/>
            <a:ext cx="606356" cy="720000"/>
          </a:xfrm>
          <a:prstGeom prst="rect">
            <a:avLst/>
          </a:prstGeom>
        </p:spPr>
      </p:pic>
      <p:pic>
        <p:nvPicPr>
          <p:cNvPr id="73" name="Kép 72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3" t="-192" r="19513" b="12356"/>
          <a:stretch/>
        </p:blipFill>
        <p:spPr>
          <a:xfrm>
            <a:off x="165692" y="3676194"/>
            <a:ext cx="605241" cy="720000"/>
          </a:xfrm>
          <a:prstGeom prst="rect">
            <a:avLst/>
          </a:prstGeom>
        </p:spPr>
      </p:pic>
      <p:pic>
        <p:nvPicPr>
          <p:cNvPr id="74" name="Kép 73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61" b="12113"/>
          <a:stretch/>
        </p:blipFill>
        <p:spPr>
          <a:xfrm>
            <a:off x="5296253" y="2648093"/>
            <a:ext cx="603317" cy="720000"/>
          </a:xfrm>
          <a:prstGeom prst="rect">
            <a:avLst/>
          </a:prstGeom>
        </p:spPr>
      </p:pic>
      <p:pic>
        <p:nvPicPr>
          <p:cNvPr id="75" name="Kép 74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102" y="4121422"/>
            <a:ext cx="643859" cy="720000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3947" y="2042155"/>
            <a:ext cx="603556" cy="719390"/>
          </a:xfrm>
          <a:prstGeom prst="rect">
            <a:avLst/>
          </a:prstGeom>
        </p:spPr>
      </p:pic>
      <p:pic>
        <p:nvPicPr>
          <p:cNvPr id="76" name="Kép 75"/>
          <p:cNvPicPr>
            <a:picLocks noChangeAspect="1"/>
          </p:cNvPicPr>
          <p:nvPr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91" b="12015"/>
          <a:stretch/>
        </p:blipFill>
        <p:spPr>
          <a:xfrm>
            <a:off x="184178" y="1226511"/>
            <a:ext cx="603062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829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D0CD2950-0FD4-0D24-7400-90A219D1A655}"/>
              </a:ext>
            </a:extLst>
          </p:cNvPr>
          <p:cNvSpPr txBox="1">
            <a:spLocks/>
          </p:cNvSpPr>
          <p:nvPr/>
        </p:nvSpPr>
        <p:spPr>
          <a:xfrm>
            <a:off x="471488" y="334459"/>
            <a:ext cx="5915025" cy="456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Colour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according to the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colour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codes! </a:t>
            </a:r>
            <a:r>
              <a:rPr lang="hu-HU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5. a.) </a:t>
            </a:r>
            <a:endParaRPr lang="hu-HU" sz="4800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BE2C393-99D9-02E8-DC42-5AA6DAE1D5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 err="1"/>
              <a:t>Colour</a:t>
            </a:r>
            <a:r>
              <a:rPr lang="en-US" dirty="0"/>
              <a:t> the puzzle according to the </a:t>
            </a:r>
            <a:r>
              <a:rPr lang="en-US" dirty="0" err="1"/>
              <a:t>colours</a:t>
            </a:r>
            <a:r>
              <a:rPr lang="en-US" dirty="0"/>
              <a:t> of the cubes marked with numbers. </a:t>
            </a:r>
          </a:p>
          <a:p>
            <a:r>
              <a:rPr lang="en-US" dirty="0"/>
              <a:t>If you have an </a:t>
            </a:r>
            <a:r>
              <a:rPr lang="en-US" dirty="0" err="1"/>
              <a:t>ArTeC</a:t>
            </a:r>
            <a:r>
              <a:rPr lang="en-US" dirty="0"/>
              <a:t> Blocks construction set, you can build the </a:t>
            </a:r>
            <a:r>
              <a:rPr lang="en-US" dirty="0" err="1"/>
              <a:t>coloured</a:t>
            </a:r>
            <a:r>
              <a:rPr lang="en-US" dirty="0"/>
              <a:t> shape.</a:t>
            </a:r>
          </a:p>
          <a:p>
            <a:endParaRPr lang="hu-HU" dirty="0"/>
          </a:p>
        </p:txBody>
      </p:sp>
      <p:pic>
        <p:nvPicPr>
          <p:cNvPr id="5" name="Kép 4" descr="A képen Acélkék, Betűtípus, Majorelle kék, képernyőkép látható&#10;&#10;Automatikusan generált leírás">
            <a:extLst>
              <a:ext uri="{FF2B5EF4-FFF2-40B4-BE49-F238E27FC236}">
                <a16:creationId xmlns:a16="http://schemas.microsoft.com/office/drawing/2014/main" id="{CF6574BF-0DD4-2676-D95B-E69ECAD41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373" y="9158363"/>
            <a:ext cx="1275254" cy="426438"/>
          </a:xfrm>
          <a:prstGeom prst="rect">
            <a:avLst/>
          </a:prstGeom>
        </p:spPr>
      </p:pic>
      <p:pic>
        <p:nvPicPr>
          <p:cNvPr id="6" name="Kép 5" descr="A képen Grafika, Betűtípus, Grafikus tervezés, embléma látható&#10;&#10;Automatikusan generált leírás">
            <a:extLst>
              <a:ext uri="{FF2B5EF4-FFF2-40B4-BE49-F238E27FC236}">
                <a16:creationId xmlns:a16="http://schemas.microsoft.com/office/drawing/2014/main" id="{318DFCA8-EE35-4266-5A57-E412476D3F0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8" y="9215499"/>
            <a:ext cx="1435241" cy="326192"/>
          </a:xfrm>
          <a:prstGeom prst="rect">
            <a:avLst/>
          </a:prstGeom>
        </p:spPr>
      </p:pic>
      <p:pic>
        <p:nvPicPr>
          <p:cNvPr id="7" name="Kép 6" descr="A képen Betűtípus, képernyőkép, szöveg, Acélkék látható&#10;&#10;Automatikusan generált leírás">
            <a:extLst>
              <a:ext uri="{FF2B5EF4-FFF2-40B4-BE49-F238E27FC236}">
                <a16:creationId xmlns:a16="http://schemas.microsoft.com/office/drawing/2014/main" id="{97F6733F-F619-A960-8EB0-7CDFF315CFA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052" y="9184600"/>
            <a:ext cx="1860460" cy="400201"/>
          </a:xfrm>
          <a:prstGeom prst="rect">
            <a:avLst/>
          </a:prstGeom>
        </p:spPr>
      </p:pic>
      <p:graphicFrame>
        <p:nvGraphicFramePr>
          <p:cNvPr id="65" name="Táblázat 140">
            <a:extLst>
              <a:ext uri="{FF2B5EF4-FFF2-40B4-BE49-F238E27FC236}">
                <a16:creationId xmlns:a16="http://schemas.microsoft.com/office/drawing/2014/main" id="{5DA1B995-1887-3E5A-E071-A084DA45AD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129938"/>
              </p:ext>
            </p:extLst>
          </p:nvPr>
        </p:nvGraphicFramePr>
        <p:xfrm>
          <a:off x="2362200" y="1214697"/>
          <a:ext cx="36000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418347684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60678666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25615521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67036709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347735126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77489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5758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30529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28942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751031"/>
                  </a:ext>
                </a:extLst>
              </a:tr>
            </a:tbl>
          </a:graphicData>
        </a:graphic>
      </p:graphicFrame>
      <p:sp>
        <p:nvSpPr>
          <p:cNvPr id="8" name="Szövegdoboz 7"/>
          <p:cNvSpPr txBox="1"/>
          <p:nvPr/>
        </p:nvSpPr>
        <p:spPr>
          <a:xfrm>
            <a:off x="795039" y="1299557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792103" y="2050699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2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792103" y="2895136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3</a:t>
            </a:r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856073" y="3676320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4</a:t>
            </a:r>
          </a:p>
        </p:txBody>
      </p:sp>
      <p:sp>
        <p:nvSpPr>
          <p:cNvPr id="19" name="Szövegdoboz 18"/>
          <p:cNvSpPr txBox="1"/>
          <p:nvPr/>
        </p:nvSpPr>
        <p:spPr>
          <a:xfrm>
            <a:off x="1968488" y="1337550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5</a:t>
            </a:r>
          </a:p>
        </p:txBody>
      </p:sp>
      <p:pic>
        <p:nvPicPr>
          <p:cNvPr id="20" name="Kép 19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29" b="11871"/>
          <a:stretch/>
        </p:blipFill>
        <p:spPr>
          <a:xfrm>
            <a:off x="154419" y="1122955"/>
            <a:ext cx="603253" cy="720000"/>
          </a:xfrm>
          <a:prstGeom prst="rect">
            <a:avLst/>
          </a:prstGeom>
        </p:spPr>
      </p:pic>
      <p:pic>
        <p:nvPicPr>
          <p:cNvPr id="21" name="Kép 20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69" b="11903"/>
          <a:stretch/>
        </p:blipFill>
        <p:spPr>
          <a:xfrm>
            <a:off x="175486" y="1856474"/>
            <a:ext cx="604146" cy="720000"/>
          </a:xfrm>
          <a:prstGeom prst="rect">
            <a:avLst/>
          </a:prstGeom>
        </p:spPr>
      </p:pic>
      <p:pic>
        <p:nvPicPr>
          <p:cNvPr id="22" name="Kép 21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8"/>
          <a:stretch/>
        </p:blipFill>
        <p:spPr>
          <a:xfrm>
            <a:off x="175486" y="2649726"/>
            <a:ext cx="607967" cy="720000"/>
          </a:xfrm>
          <a:prstGeom prst="rect">
            <a:avLst/>
          </a:prstGeom>
        </p:spPr>
      </p:pic>
      <p:pic>
        <p:nvPicPr>
          <p:cNvPr id="23" name="Kép 22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00" b="13018"/>
          <a:stretch/>
        </p:blipFill>
        <p:spPr>
          <a:xfrm>
            <a:off x="165132" y="3442978"/>
            <a:ext cx="606362" cy="720000"/>
          </a:xfrm>
          <a:prstGeom prst="rect">
            <a:avLst/>
          </a:prstGeom>
        </p:spPr>
      </p:pic>
      <p:pic>
        <p:nvPicPr>
          <p:cNvPr id="24" name="Kép 23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8" b="1757"/>
          <a:stretch/>
        </p:blipFill>
        <p:spPr>
          <a:xfrm>
            <a:off x="1299915" y="1136474"/>
            <a:ext cx="606814" cy="720000"/>
          </a:xfrm>
          <a:prstGeom prst="rect">
            <a:avLst/>
          </a:prstGeom>
        </p:spPr>
      </p:pic>
      <p:pic>
        <p:nvPicPr>
          <p:cNvPr id="26" name="Kép 25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15" y="1873547"/>
            <a:ext cx="619565" cy="720000"/>
          </a:xfrm>
          <a:prstGeom prst="rect">
            <a:avLst/>
          </a:prstGeom>
        </p:spPr>
      </p:pic>
      <p:sp>
        <p:nvSpPr>
          <p:cNvPr id="28" name="Szövegdoboz 27"/>
          <p:cNvSpPr txBox="1"/>
          <p:nvPr/>
        </p:nvSpPr>
        <p:spPr>
          <a:xfrm>
            <a:off x="1968488" y="2016873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6</a:t>
            </a:r>
            <a:endParaRPr lang="hu-HU" dirty="0"/>
          </a:p>
        </p:txBody>
      </p:sp>
      <p:pic>
        <p:nvPicPr>
          <p:cNvPr id="27" name="Kép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01399" y="2805453"/>
            <a:ext cx="408467" cy="493819"/>
          </a:xfrm>
          <a:prstGeom prst="rect">
            <a:avLst/>
          </a:prstGeom>
        </p:spPr>
      </p:pic>
      <p:pic>
        <p:nvPicPr>
          <p:cNvPr id="29" name="Kép 2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22216" y="2075414"/>
            <a:ext cx="408467" cy="493819"/>
          </a:xfrm>
          <a:prstGeom prst="rect">
            <a:avLst/>
          </a:prstGeom>
        </p:spPr>
      </p:pic>
      <p:pic>
        <p:nvPicPr>
          <p:cNvPr id="30" name="Kép 2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21591" y="2805453"/>
            <a:ext cx="408467" cy="493819"/>
          </a:xfrm>
          <a:prstGeom prst="rect">
            <a:avLst/>
          </a:prstGeom>
        </p:spPr>
      </p:pic>
      <p:pic>
        <p:nvPicPr>
          <p:cNvPr id="31" name="Kép 3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01398" y="3521655"/>
            <a:ext cx="408467" cy="493819"/>
          </a:xfrm>
          <a:prstGeom prst="rect">
            <a:avLst/>
          </a:prstGeom>
        </p:spPr>
      </p:pic>
      <p:pic>
        <p:nvPicPr>
          <p:cNvPr id="64" name="Kép 6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47860" y="3521654"/>
            <a:ext cx="408467" cy="493819"/>
          </a:xfrm>
          <a:prstGeom prst="rect">
            <a:avLst/>
          </a:prstGeom>
        </p:spPr>
      </p:pic>
      <p:pic>
        <p:nvPicPr>
          <p:cNvPr id="66" name="Kép 6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30350" y="4239665"/>
            <a:ext cx="408467" cy="493819"/>
          </a:xfrm>
          <a:prstGeom prst="rect">
            <a:avLst/>
          </a:prstGeom>
        </p:spPr>
      </p:pic>
      <p:pic>
        <p:nvPicPr>
          <p:cNvPr id="68" name="Kép 6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47860" y="4239664"/>
            <a:ext cx="408467" cy="493819"/>
          </a:xfrm>
          <a:prstGeom prst="rect">
            <a:avLst/>
          </a:prstGeom>
        </p:spPr>
      </p:pic>
      <p:pic>
        <p:nvPicPr>
          <p:cNvPr id="69" name="Kép 6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82880" y="4239664"/>
            <a:ext cx="408467" cy="493819"/>
          </a:xfrm>
          <a:prstGeom prst="rect">
            <a:avLst/>
          </a:prstGeom>
        </p:spPr>
      </p:pic>
      <p:pic>
        <p:nvPicPr>
          <p:cNvPr id="70" name="Kép 6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65370" y="4239664"/>
            <a:ext cx="408467" cy="493819"/>
          </a:xfrm>
          <a:prstGeom prst="rect">
            <a:avLst/>
          </a:prstGeom>
        </p:spPr>
      </p:pic>
      <p:pic>
        <p:nvPicPr>
          <p:cNvPr id="67" name="Kép 6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25152" y="1359212"/>
            <a:ext cx="408467" cy="493819"/>
          </a:xfrm>
          <a:prstGeom prst="rect">
            <a:avLst/>
          </a:prstGeom>
        </p:spPr>
      </p:pic>
      <p:pic>
        <p:nvPicPr>
          <p:cNvPr id="39" name="Kép 38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111" y="1873547"/>
            <a:ext cx="619565" cy="720000"/>
          </a:xfrm>
          <a:prstGeom prst="rect">
            <a:avLst/>
          </a:prstGeom>
        </p:spPr>
      </p:pic>
      <p:pic>
        <p:nvPicPr>
          <p:cNvPr id="40" name="Kép 39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821" y="1869940"/>
            <a:ext cx="619565" cy="720000"/>
          </a:xfrm>
          <a:prstGeom prst="rect">
            <a:avLst/>
          </a:prstGeom>
        </p:spPr>
      </p:pic>
      <p:pic>
        <p:nvPicPr>
          <p:cNvPr id="41" name="Kép 40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69" y="1873164"/>
            <a:ext cx="619565" cy="720000"/>
          </a:xfrm>
          <a:prstGeom prst="rect">
            <a:avLst/>
          </a:prstGeom>
        </p:spPr>
      </p:pic>
      <p:pic>
        <p:nvPicPr>
          <p:cNvPr id="42" name="Kép 41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709" y="1876388"/>
            <a:ext cx="619565" cy="720000"/>
          </a:xfrm>
          <a:prstGeom prst="rect">
            <a:avLst/>
          </a:prstGeom>
        </p:spPr>
      </p:pic>
      <p:pic>
        <p:nvPicPr>
          <p:cNvPr id="43" name="Kép 42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46" y="1872781"/>
            <a:ext cx="619565" cy="720000"/>
          </a:xfrm>
          <a:prstGeom prst="rect">
            <a:avLst/>
          </a:prstGeom>
        </p:spPr>
      </p:pic>
      <p:pic>
        <p:nvPicPr>
          <p:cNvPr id="44" name="Kép 43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265" y="1872781"/>
            <a:ext cx="619565" cy="720000"/>
          </a:xfrm>
          <a:prstGeom prst="rect">
            <a:avLst/>
          </a:prstGeom>
        </p:spPr>
      </p:pic>
      <p:pic>
        <p:nvPicPr>
          <p:cNvPr id="45" name="Kép 44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45" y="1872781"/>
            <a:ext cx="619565" cy="720000"/>
          </a:xfrm>
          <a:prstGeom prst="rect">
            <a:avLst/>
          </a:prstGeom>
        </p:spPr>
      </p:pic>
      <p:pic>
        <p:nvPicPr>
          <p:cNvPr id="46" name="Kép 45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323" y="1869940"/>
            <a:ext cx="619565" cy="720000"/>
          </a:xfrm>
          <a:prstGeom prst="rect">
            <a:avLst/>
          </a:prstGeom>
        </p:spPr>
      </p:pic>
      <p:pic>
        <p:nvPicPr>
          <p:cNvPr id="47" name="Kép 46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903" y="1873682"/>
            <a:ext cx="619565" cy="720000"/>
          </a:xfrm>
          <a:prstGeom prst="rect">
            <a:avLst/>
          </a:prstGeom>
        </p:spPr>
      </p:pic>
      <p:pic>
        <p:nvPicPr>
          <p:cNvPr id="71" name="Kép 7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82880" y="1353481"/>
            <a:ext cx="408467" cy="493819"/>
          </a:xfrm>
          <a:prstGeom prst="rect">
            <a:avLst/>
          </a:prstGeom>
        </p:spPr>
      </p:pic>
      <p:pic>
        <p:nvPicPr>
          <p:cNvPr id="72" name="Kép 7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82880" y="2075413"/>
            <a:ext cx="408467" cy="493819"/>
          </a:xfrm>
          <a:prstGeom prst="rect">
            <a:avLst/>
          </a:prstGeom>
        </p:spPr>
      </p:pic>
      <p:pic>
        <p:nvPicPr>
          <p:cNvPr id="73" name="Kép 7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65369" y="1359211"/>
            <a:ext cx="408467" cy="493819"/>
          </a:xfrm>
          <a:prstGeom prst="rect">
            <a:avLst/>
          </a:prstGeom>
        </p:spPr>
      </p:pic>
      <p:pic>
        <p:nvPicPr>
          <p:cNvPr id="51" name="Kép 50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00" b="13018"/>
          <a:stretch/>
        </p:blipFill>
        <p:spPr>
          <a:xfrm>
            <a:off x="165132" y="3442978"/>
            <a:ext cx="606362" cy="720000"/>
          </a:xfrm>
          <a:prstGeom prst="rect">
            <a:avLst/>
          </a:prstGeom>
        </p:spPr>
      </p:pic>
      <p:pic>
        <p:nvPicPr>
          <p:cNvPr id="52" name="Kép 51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8"/>
          <a:stretch/>
        </p:blipFill>
        <p:spPr>
          <a:xfrm>
            <a:off x="182503" y="2650319"/>
            <a:ext cx="607967" cy="720000"/>
          </a:xfrm>
          <a:prstGeom prst="rect">
            <a:avLst/>
          </a:prstGeom>
        </p:spPr>
      </p:pic>
      <p:pic>
        <p:nvPicPr>
          <p:cNvPr id="53" name="Kép 52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8"/>
          <a:stretch/>
        </p:blipFill>
        <p:spPr>
          <a:xfrm>
            <a:off x="182501" y="2667101"/>
            <a:ext cx="607967" cy="720000"/>
          </a:xfrm>
          <a:prstGeom prst="rect">
            <a:avLst/>
          </a:prstGeom>
        </p:spPr>
      </p:pic>
      <p:pic>
        <p:nvPicPr>
          <p:cNvPr id="54" name="Kép 53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8"/>
          <a:stretch/>
        </p:blipFill>
        <p:spPr>
          <a:xfrm>
            <a:off x="174515" y="2649726"/>
            <a:ext cx="607967" cy="720000"/>
          </a:xfrm>
          <a:prstGeom prst="rect">
            <a:avLst/>
          </a:prstGeom>
        </p:spPr>
      </p:pic>
      <p:pic>
        <p:nvPicPr>
          <p:cNvPr id="55" name="Kép 54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8"/>
          <a:stretch/>
        </p:blipFill>
        <p:spPr>
          <a:xfrm>
            <a:off x="182502" y="2659772"/>
            <a:ext cx="607967" cy="720000"/>
          </a:xfrm>
          <a:prstGeom prst="rect">
            <a:avLst/>
          </a:prstGeom>
        </p:spPr>
      </p:pic>
      <p:pic>
        <p:nvPicPr>
          <p:cNvPr id="56" name="Kép 55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8"/>
          <a:stretch/>
        </p:blipFill>
        <p:spPr>
          <a:xfrm>
            <a:off x="181532" y="2652443"/>
            <a:ext cx="607967" cy="720000"/>
          </a:xfrm>
          <a:prstGeom prst="rect">
            <a:avLst/>
          </a:prstGeom>
        </p:spPr>
      </p:pic>
      <p:pic>
        <p:nvPicPr>
          <p:cNvPr id="57" name="Kép 56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8"/>
          <a:stretch/>
        </p:blipFill>
        <p:spPr>
          <a:xfrm>
            <a:off x="184760" y="2655886"/>
            <a:ext cx="607967" cy="720000"/>
          </a:xfrm>
          <a:prstGeom prst="rect">
            <a:avLst/>
          </a:prstGeom>
        </p:spPr>
      </p:pic>
      <p:pic>
        <p:nvPicPr>
          <p:cNvPr id="74" name="Kép 7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665369" y="2799438"/>
            <a:ext cx="408467" cy="493819"/>
          </a:xfrm>
          <a:prstGeom prst="rect">
            <a:avLst/>
          </a:prstGeom>
        </p:spPr>
      </p:pic>
      <p:pic>
        <p:nvPicPr>
          <p:cNvPr id="75" name="Kép 7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49071" y="2080189"/>
            <a:ext cx="408467" cy="493819"/>
          </a:xfrm>
          <a:prstGeom prst="rect">
            <a:avLst/>
          </a:prstGeom>
        </p:spPr>
      </p:pic>
      <p:pic>
        <p:nvPicPr>
          <p:cNvPr id="76" name="Kép 7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381027" y="2805453"/>
            <a:ext cx="408467" cy="493819"/>
          </a:xfrm>
          <a:prstGeom prst="rect">
            <a:avLst/>
          </a:prstGeom>
        </p:spPr>
      </p:pic>
      <p:pic>
        <p:nvPicPr>
          <p:cNvPr id="77" name="Kép 7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665369" y="2075413"/>
            <a:ext cx="408467" cy="493819"/>
          </a:xfrm>
          <a:prstGeom prst="rect">
            <a:avLst/>
          </a:prstGeom>
        </p:spPr>
      </p:pic>
      <p:pic>
        <p:nvPicPr>
          <p:cNvPr id="78" name="Kép 7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43882" y="1353481"/>
            <a:ext cx="408467" cy="493819"/>
          </a:xfrm>
          <a:prstGeom prst="rect">
            <a:avLst/>
          </a:prstGeom>
        </p:spPr>
      </p:pic>
      <p:pic>
        <p:nvPicPr>
          <p:cNvPr id="79" name="Kép 7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216786" y="1359546"/>
            <a:ext cx="408467" cy="493819"/>
          </a:xfrm>
          <a:prstGeom prst="rect">
            <a:avLst/>
          </a:prstGeom>
        </p:spPr>
      </p:pic>
      <p:pic>
        <p:nvPicPr>
          <p:cNvPr id="80" name="Kép 79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69" b="11903"/>
          <a:stretch/>
        </p:blipFill>
        <p:spPr>
          <a:xfrm>
            <a:off x="177395" y="1858642"/>
            <a:ext cx="604146" cy="720000"/>
          </a:xfrm>
          <a:prstGeom prst="rect">
            <a:avLst/>
          </a:prstGeom>
        </p:spPr>
      </p:pic>
      <p:pic>
        <p:nvPicPr>
          <p:cNvPr id="81" name="Kép 8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65369" y="3521654"/>
            <a:ext cx="408467" cy="493819"/>
          </a:xfrm>
          <a:prstGeom prst="rect">
            <a:avLst/>
          </a:prstGeom>
        </p:spPr>
      </p:pic>
      <p:pic>
        <p:nvPicPr>
          <p:cNvPr id="82" name="Kép 8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216785" y="2072880"/>
            <a:ext cx="408467" cy="493819"/>
          </a:xfrm>
          <a:prstGeom prst="rect">
            <a:avLst/>
          </a:prstGeom>
        </p:spPr>
      </p:pic>
      <p:pic>
        <p:nvPicPr>
          <p:cNvPr id="83" name="Kép 8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381027" y="3527385"/>
            <a:ext cx="408467" cy="493819"/>
          </a:xfrm>
          <a:prstGeom prst="rect">
            <a:avLst/>
          </a:prstGeom>
        </p:spPr>
      </p:pic>
      <p:pic>
        <p:nvPicPr>
          <p:cNvPr id="84" name="Kép 8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01398" y="4238668"/>
            <a:ext cx="408467" cy="493819"/>
          </a:xfrm>
          <a:prstGeom prst="rect">
            <a:avLst/>
          </a:prstGeom>
        </p:spPr>
      </p:pic>
      <p:pic>
        <p:nvPicPr>
          <p:cNvPr id="85" name="Kép 8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226001" y="3518787"/>
            <a:ext cx="408467" cy="493819"/>
          </a:xfrm>
          <a:prstGeom prst="rect">
            <a:avLst/>
          </a:prstGeom>
        </p:spPr>
      </p:pic>
      <p:pic>
        <p:nvPicPr>
          <p:cNvPr id="86" name="Kép 8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43882" y="2809679"/>
            <a:ext cx="408467" cy="493819"/>
          </a:xfrm>
          <a:prstGeom prst="rect">
            <a:avLst/>
          </a:prstGeom>
        </p:spPr>
      </p:pic>
      <p:pic>
        <p:nvPicPr>
          <p:cNvPr id="87" name="Kép 8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29" b="11871"/>
          <a:stretch/>
        </p:blipFill>
        <p:spPr>
          <a:xfrm>
            <a:off x="152510" y="1119541"/>
            <a:ext cx="603253" cy="720000"/>
          </a:xfrm>
          <a:prstGeom prst="rect">
            <a:avLst/>
          </a:prstGeom>
        </p:spPr>
      </p:pic>
      <p:pic>
        <p:nvPicPr>
          <p:cNvPr id="88" name="Kép 87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29" b="11871"/>
          <a:stretch/>
        </p:blipFill>
        <p:spPr>
          <a:xfrm>
            <a:off x="160170" y="1126035"/>
            <a:ext cx="60325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73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D0CD2950-0FD4-0D24-7400-90A219D1A655}"/>
              </a:ext>
            </a:extLst>
          </p:cNvPr>
          <p:cNvSpPr txBox="1">
            <a:spLocks/>
          </p:cNvSpPr>
          <p:nvPr/>
        </p:nvSpPr>
        <p:spPr>
          <a:xfrm>
            <a:off x="471488" y="334459"/>
            <a:ext cx="5915025" cy="456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Colour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according to the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colour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codes! </a:t>
            </a:r>
            <a:r>
              <a:rPr lang="hu-HU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5. b.)</a:t>
            </a:r>
            <a:endParaRPr lang="hu-HU" sz="4000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BE2C393-99D9-02E8-DC42-5AA6DAE1D5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76730" y="5494019"/>
            <a:ext cx="2906608" cy="2604952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r"/>
            <a:r>
              <a:rPr lang="hu-HU" sz="2000" dirty="0" smtClean="0"/>
              <a:t>001  010  010  000  110</a:t>
            </a:r>
          </a:p>
          <a:p>
            <a:pPr algn="r"/>
            <a:r>
              <a:rPr lang="hu-HU" sz="2000" dirty="0" smtClean="0"/>
              <a:t>001  100  010  010  000</a:t>
            </a:r>
          </a:p>
          <a:p>
            <a:pPr algn="r"/>
            <a:r>
              <a:rPr lang="hu-HU" sz="2000" dirty="0" smtClean="0"/>
              <a:t>001  001  111  010  010</a:t>
            </a:r>
          </a:p>
          <a:p>
            <a:pPr algn="r"/>
            <a:r>
              <a:rPr lang="hu-HU" sz="2000" dirty="0" smtClean="0"/>
              <a:t>001  111  001  100  010</a:t>
            </a:r>
          </a:p>
          <a:p>
            <a:pPr algn="r"/>
            <a:r>
              <a:rPr lang="hu-HU" sz="2000" dirty="0" smtClean="0"/>
              <a:t>111  001  001  001  001</a:t>
            </a:r>
            <a:endParaRPr lang="hu-HU" sz="2000" dirty="0"/>
          </a:p>
        </p:txBody>
      </p:sp>
      <p:pic>
        <p:nvPicPr>
          <p:cNvPr id="5" name="Kép 4" descr="A képen Acélkék, Betűtípus, Majorelle kék, képernyőkép látható&#10;&#10;Automatikusan generált leírás">
            <a:extLst>
              <a:ext uri="{FF2B5EF4-FFF2-40B4-BE49-F238E27FC236}">
                <a16:creationId xmlns:a16="http://schemas.microsoft.com/office/drawing/2014/main" id="{CF6574BF-0DD4-2676-D95B-E69ECAD41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373" y="9158363"/>
            <a:ext cx="1275254" cy="426438"/>
          </a:xfrm>
          <a:prstGeom prst="rect">
            <a:avLst/>
          </a:prstGeom>
        </p:spPr>
      </p:pic>
      <p:pic>
        <p:nvPicPr>
          <p:cNvPr id="6" name="Kép 5" descr="A képen Grafika, Betűtípus, Grafikus tervezés, embléma látható&#10;&#10;Automatikusan generált leírás">
            <a:extLst>
              <a:ext uri="{FF2B5EF4-FFF2-40B4-BE49-F238E27FC236}">
                <a16:creationId xmlns:a16="http://schemas.microsoft.com/office/drawing/2014/main" id="{318DFCA8-EE35-4266-5A57-E412476D3F0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8" y="9215499"/>
            <a:ext cx="1435241" cy="326192"/>
          </a:xfrm>
          <a:prstGeom prst="rect">
            <a:avLst/>
          </a:prstGeom>
        </p:spPr>
      </p:pic>
      <p:pic>
        <p:nvPicPr>
          <p:cNvPr id="7" name="Kép 6" descr="A képen Betűtípus, képernyőkép, szöveg, Acélkék látható&#10;&#10;Automatikusan generált leírás">
            <a:extLst>
              <a:ext uri="{FF2B5EF4-FFF2-40B4-BE49-F238E27FC236}">
                <a16:creationId xmlns:a16="http://schemas.microsoft.com/office/drawing/2014/main" id="{97F6733F-F619-A960-8EB0-7CDFF315CFA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052" y="9184600"/>
            <a:ext cx="1860460" cy="400201"/>
          </a:xfrm>
          <a:prstGeom prst="rect">
            <a:avLst/>
          </a:prstGeom>
        </p:spPr>
      </p:pic>
      <p:graphicFrame>
        <p:nvGraphicFramePr>
          <p:cNvPr id="65" name="Táblázat 140">
            <a:extLst>
              <a:ext uri="{FF2B5EF4-FFF2-40B4-BE49-F238E27FC236}">
                <a16:creationId xmlns:a16="http://schemas.microsoft.com/office/drawing/2014/main" id="{5DA1B995-1887-3E5A-E071-A084DA45AD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676004"/>
              </p:ext>
            </p:extLst>
          </p:nvPr>
        </p:nvGraphicFramePr>
        <p:xfrm>
          <a:off x="2791373" y="1202194"/>
          <a:ext cx="36000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418347684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60678666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25615521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67036709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347735126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77489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5758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30529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28942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751031"/>
                  </a:ext>
                </a:extLst>
              </a:tr>
            </a:tbl>
          </a:graphicData>
        </a:graphic>
      </p:graphicFrame>
      <p:grpSp>
        <p:nvGrpSpPr>
          <p:cNvPr id="74" name="Csoportba foglalás 73">
            <a:extLst>
              <a:ext uri="{FF2B5EF4-FFF2-40B4-BE49-F238E27FC236}">
                <a16:creationId xmlns:a16="http://schemas.microsoft.com/office/drawing/2014/main" id="{9C8C87BF-E9AE-4E29-6DE7-98DC43566CB3}"/>
              </a:ext>
            </a:extLst>
          </p:cNvPr>
          <p:cNvGrpSpPr/>
          <p:nvPr/>
        </p:nvGrpSpPr>
        <p:grpSpPr>
          <a:xfrm>
            <a:off x="724218" y="1570024"/>
            <a:ext cx="1690560" cy="2646138"/>
            <a:chOff x="724218" y="1252875"/>
            <a:chExt cx="1690560" cy="2646138"/>
          </a:xfrm>
        </p:grpSpPr>
        <p:sp>
          <p:nvSpPr>
            <p:cNvPr id="9" name="Szövegdoboz 8">
              <a:extLst>
                <a:ext uri="{FF2B5EF4-FFF2-40B4-BE49-F238E27FC236}">
                  <a16:creationId xmlns:a16="http://schemas.microsoft.com/office/drawing/2014/main" id="{D369EF2F-E2D1-F89C-D18F-2555A4E7BB93}"/>
                </a:ext>
              </a:extLst>
            </p:cNvPr>
            <p:cNvSpPr txBox="1"/>
            <p:nvPr/>
          </p:nvSpPr>
          <p:spPr>
            <a:xfrm>
              <a:off x="1363536" y="1592798"/>
              <a:ext cx="1051242" cy="211853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hu-HU" sz="1100" b="1" dirty="0" err="1" smtClean="0">
                  <a:solidFill>
                    <a:schemeClr val="accent3"/>
                  </a:solidFill>
                </a:rPr>
                <a:t>Yellow</a:t>
              </a:r>
              <a:endParaRPr lang="hu-HU" sz="1100" b="1" dirty="0">
                <a:solidFill>
                  <a:schemeClr val="accent3"/>
                </a:solidFill>
              </a:endParaRPr>
            </a:p>
          </p:txBody>
        </p:sp>
        <p:grpSp>
          <p:nvGrpSpPr>
            <p:cNvPr id="67" name="Csoportba foglalás 66">
              <a:extLst>
                <a:ext uri="{FF2B5EF4-FFF2-40B4-BE49-F238E27FC236}">
                  <a16:creationId xmlns:a16="http://schemas.microsoft.com/office/drawing/2014/main" id="{0FCAE22C-12BE-1C8E-58F5-5AE45C89591E}"/>
                </a:ext>
              </a:extLst>
            </p:cNvPr>
            <p:cNvGrpSpPr/>
            <p:nvPr/>
          </p:nvGrpSpPr>
          <p:grpSpPr>
            <a:xfrm>
              <a:off x="724218" y="1328140"/>
              <a:ext cx="635190" cy="2465078"/>
              <a:chOff x="724218" y="1328140"/>
              <a:chExt cx="803910" cy="1464656"/>
            </a:xfrm>
          </p:grpSpPr>
          <p:cxnSp>
            <p:nvCxnSpPr>
              <p:cNvPr id="47" name="Egyenes összekötő 46">
                <a:extLst>
                  <a:ext uri="{FF2B5EF4-FFF2-40B4-BE49-F238E27FC236}">
                    <a16:creationId xmlns:a16="http://schemas.microsoft.com/office/drawing/2014/main" id="{1B517F46-0636-2FC0-399A-367DA195CA4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4218" y="1658588"/>
                <a:ext cx="106680" cy="422804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Csoportba foglalás 47">
                <a:extLst>
                  <a:ext uri="{FF2B5EF4-FFF2-40B4-BE49-F238E27FC236}">
                    <a16:creationId xmlns:a16="http://schemas.microsoft.com/office/drawing/2014/main" id="{E5C724C7-CD3F-3E88-D001-2C35CB01691D}"/>
                  </a:ext>
                </a:extLst>
              </p:cNvPr>
              <p:cNvGrpSpPr/>
              <p:nvPr/>
            </p:nvGrpSpPr>
            <p:grpSpPr>
              <a:xfrm>
                <a:off x="1291908" y="1328140"/>
                <a:ext cx="236220" cy="215447"/>
                <a:chOff x="1996440" y="2780665"/>
                <a:chExt cx="236220" cy="276860"/>
              </a:xfrm>
            </p:grpSpPr>
            <p:cxnSp>
              <p:nvCxnSpPr>
                <p:cNvPr id="63" name="Egyenes összekötő 62">
                  <a:extLst>
                    <a:ext uri="{FF2B5EF4-FFF2-40B4-BE49-F238E27FC236}">
                      <a16:creationId xmlns:a16="http://schemas.microsoft.com/office/drawing/2014/main" id="{9D01C744-6288-B4A7-884F-50951EFE24A7}"/>
                    </a:ext>
                  </a:extLst>
                </p:cNvPr>
                <p:cNvCxnSpPr/>
                <p:nvPr/>
              </p:nvCxnSpPr>
              <p:spPr>
                <a:xfrm flipV="1">
                  <a:off x="1996440" y="2780665"/>
                  <a:ext cx="236220" cy="13843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Egyenes összekötő 63">
                  <a:extLst>
                    <a:ext uri="{FF2B5EF4-FFF2-40B4-BE49-F238E27FC236}">
                      <a16:creationId xmlns:a16="http://schemas.microsoft.com/office/drawing/2014/main" id="{5EB2D18E-4DC0-F751-92F5-F5196F7B9D6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96440" y="2919095"/>
                  <a:ext cx="236220" cy="13843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9" name="Csoportba foglalás 48">
                <a:extLst>
                  <a:ext uri="{FF2B5EF4-FFF2-40B4-BE49-F238E27FC236}">
                    <a16:creationId xmlns:a16="http://schemas.microsoft.com/office/drawing/2014/main" id="{5864D023-2A1E-3EA8-98AD-092FD49859DD}"/>
                  </a:ext>
                </a:extLst>
              </p:cNvPr>
              <p:cNvGrpSpPr/>
              <p:nvPr/>
            </p:nvGrpSpPr>
            <p:grpSpPr>
              <a:xfrm>
                <a:off x="1291908" y="1743842"/>
                <a:ext cx="236220" cy="215447"/>
                <a:chOff x="1996440" y="2780665"/>
                <a:chExt cx="236220" cy="276860"/>
              </a:xfrm>
            </p:grpSpPr>
            <p:cxnSp>
              <p:nvCxnSpPr>
                <p:cNvPr id="61" name="Egyenes összekötő 60">
                  <a:extLst>
                    <a:ext uri="{FF2B5EF4-FFF2-40B4-BE49-F238E27FC236}">
                      <a16:creationId xmlns:a16="http://schemas.microsoft.com/office/drawing/2014/main" id="{41DA2CFA-9044-51C0-0E74-B4D1BE4E4DF8}"/>
                    </a:ext>
                  </a:extLst>
                </p:cNvPr>
                <p:cNvCxnSpPr/>
                <p:nvPr/>
              </p:nvCxnSpPr>
              <p:spPr>
                <a:xfrm flipV="1">
                  <a:off x="1996440" y="2780665"/>
                  <a:ext cx="236220" cy="13843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Egyenes összekötő 61">
                  <a:extLst>
                    <a:ext uri="{FF2B5EF4-FFF2-40B4-BE49-F238E27FC236}">
                      <a16:creationId xmlns:a16="http://schemas.microsoft.com/office/drawing/2014/main" id="{EAF9BC34-E6E0-FAC7-BF81-57669DB3D63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96440" y="2919095"/>
                  <a:ext cx="236220" cy="13843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" name="Csoportba foglalás 49">
                <a:extLst>
                  <a:ext uri="{FF2B5EF4-FFF2-40B4-BE49-F238E27FC236}">
                    <a16:creationId xmlns:a16="http://schemas.microsoft.com/office/drawing/2014/main" id="{E10BC367-4FC7-79B2-7295-8F0F14EE9632}"/>
                  </a:ext>
                </a:extLst>
              </p:cNvPr>
              <p:cNvGrpSpPr/>
              <p:nvPr/>
            </p:nvGrpSpPr>
            <p:grpSpPr>
              <a:xfrm>
                <a:off x="1291908" y="2159545"/>
                <a:ext cx="236220" cy="215447"/>
                <a:chOff x="1996440" y="2780665"/>
                <a:chExt cx="236220" cy="276860"/>
              </a:xfrm>
            </p:grpSpPr>
            <p:cxnSp>
              <p:nvCxnSpPr>
                <p:cNvPr id="59" name="Egyenes összekötő 58">
                  <a:extLst>
                    <a:ext uri="{FF2B5EF4-FFF2-40B4-BE49-F238E27FC236}">
                      <a16:creationId xmlns:a16="http://schemas.microsoft.com/office/drawing/2014/main" id="{795895F2-149D-EF16-CE4E-69F7D66FFF2D}"/>
                    </a:ext>
                  </a:extLst>
                </p:cNvPr>
                <p:cNvCxnSpPr/>
                <p:nvPr/>
              </p:nvCxnSpPr>
              <p:spPr>
                <a:xfrm flipV="1">
                  <a:off x="1996440" y="2780665"/>
                  <a:ext cx="236220" cy="13843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Egyenes összekötő 59">
                  <a:extLst>
                    <a:ext uri="{FF2B5EF4-FFF2-40B4-BE49-F238E27FC236}">
                      <a16:creationId xmlns:a16="http://schemas.microsoft.com/office/drawing/2014/main" id="{209FB677-2A12-28E1-A197-21A8D1ED021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96440" y="2919095"/>
                  <a:ext cx="236220" cy="13843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" name="Csoportba foglalás 50">
                <a:extLst>
                  <a:ext uri="{FF2B5EF4-FFF2-40B4-BE49-F238E27FC236}">
                    <a16:creationId xmlns:a16="http://schemas.microsoft.com/office/drawing/2014/main" id="{39236CBF-B786-C228-6346-FEADA05D1B2E}"/>
                  </a:ext>
                </a:extLst>
              </p:cNvPr>
              <p:cNvGrpSpPr/>
              <p:nvPr/>
            </p:nvGrpSpPr>
            <p:grpSpPr>
              <a:xfrm>
                <a:off x="1291908" y="2577349"/>
                <a:ext cx="236220" cy="215447"/>
                <a:chOff x="1996440" y="2780665"/>
                <a:chExt cx="236220" cy="276860"/>
              </a:xfrm>
            </p:grpSpPr>
            <p:cxnSp>
              <p:nvCxnSpPr>
                <p:cNvPr id="57" name="Egyenes összekötő 56">
                  <a:extLst>
                    <a:ext uri="{FF2B5EF4-FFF2-40B4-BE49-F238E27FC236}">
                      <a16:creationId xmlns:a16="http://schemas.microsoft.com/office/drawing/2014/main" id="{EAC030D6-75F8-6318-25F7-E54CB161CF5E}"/>
                    </a:ext>
                  </a:extLst>
                </p:cNvPr>
                <p:cNvCxnSpPr/>
                <p:nvPr/>
              </p:nvCxnSpPr>
              <p:spPr>
                <a:xfrm flipV="1">
                  <a:off x="1996440" y="2780665"/>
                  <a:ext cx="236220" cy="13843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Egyenes összekötő 57">
                  <a:extLst>
                    <a:ext uri="{FF2B5EF4-FFF2-40B4-BE49-F238E27FC236}">
                      <a16:creationId xmlns:a16="http://schemas.microsoft.com/office/drawing/2014/main" id="{65C1578C-B8CC-4179-D202-343BE270573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96440" y="2919095"/>
                  <a:ext cx="236220" cy="13843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2" name="Egyenes összekötő 51">
                <a:extLst>
                  <a:ext uri="{FF2B5EF4-FFF2-40B4-BE49-F238E27FC236}">
                    <a16:creationId xmlns:a16="http://schemas.microsoft.com/office/drawing/2014/main" id="{CF8CFA76-455F-99C7-DB24-572E3179F5B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0898" y="1438293"/>
                <a:ext cx="461010" cy="218216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Egyenes összekötő 52">
                <a:extLst>
                  <a:ext uri="{FF2B5EF4-FFF2-40B4-BE49-F238E27FC236}">
                    <a16:creationId xmlns:a16="http://schemas.microsoft.com/office/drawing/2014/main" id="{1A2F2960-358D-C23A-3E22-EFB78AC3EE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0898" y="1656510"/>
                <a:ext cx="461010" cy="199200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Egyenes összekötő 53">
                <a:extLst>
                  <a:ext uri="{FF2B5EF4-FFF2-40B4-BE49-F238E27FC236}">
                    <a16:creationId xmlns:a16="http://schemas.microsoft.com/office/drawing/2014/main" id="{803CD348-47A1-AEF9-DF0A-E0720909075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0898" y="2270087"/>
                <a:ext cx="461010" cy="218216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Egyenes összekötő 54">
                <a:extLst>
                  <a:ext uri="{FF2B5EF4-FFF2-40B4-BE49-F238E27FC236}">
                    <a16:creationId xmlns:a16="http://schemas.microsoft.com/office/drawing/2014/main" id="{AD77D2E8-5AA2-F251-4F63-6249D80E64E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0898" y="2490382"/>
                <a:ext cx="461010" cy="199200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Egyenes összekötő 55">
                <a:extLst>
                  <a:ext uri="{FF2B5EF4-FFF2-40B4-BE49-F238E27FC236}">
                    <a16:creationId xmlns:a16="http://schemas.microsoft.com/office/drawing/2014/main" id="{6C3241D0-972A-2C46-18F6-06B451D26DB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24218" y="2070888"/>
                <a:ext cx="106680" cy="411317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Szövegdoboz 17">
              <a:extLst>
                <a:ext uri="{FF2B5EF4-FFF2-40B4-BE49-F238E27FC236}">
                  <a16:creationId xmlns:a16="http://schemas.microsoft.com/office/drawing/2014/main" id="{EAF5CD63-C58B-FB74-210D-BDC055AAB94D}"/>
                </a:ext>
              </a:extLst>
            </p:cNvPr>
            <p:cNvSpPr txBox="1"/>
            <p:nvPr/>
          </p:nvSpPr>
          <p:spPr>
            <a:xfrm>
              <a:off x="1363536" y="1252875"/>
              <a:ext cx="1051242" cy="211853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hu-HU" sz="1100" b="1" dirty="0" smtClean="0">
                  <a:solidFill>
                    <a:schemeClr val="accent3"/>
                  </a:solidFill>
                </a:rPr>
                <a:t>Brown</a:t>
              </a:r>
              <a:endParaRPr lang="hu-HU" sz="1100" b="1" dirty="0">
                <a:solidFill>
                  <a:schemeClr val="accent3"/>
                </a:solidFill>
              </a:endParaRPr>
            </a:p>
          </p:txBody>
        </p:sp>
        <p:sp>
          <p:nvSpPr>
            <p:cNvPr id="68" name="Szövegdoboz 67">
              <a:extLst>
                <a:ext uri="{FF2B5EF4-FFF2-40B4-BE49-F238E27FC236}">
                  <a16:creationId xmlns:a16="http://schemas.microsoft.com/office/drawing/2014/main" id="{32A68126-EA9C-F15D-05DD-3F3B9A3191FC}"/>
                </a:ext>
              </a:extLst>
            </p:cNvPr>
            <p:cNvSpPr txBox="1"/>
            <p:nvPr/>
          </p:nvSpPr>
          <p:spPr>
            <a:xfrm>
              <a:off x="1363536" y="2299317"/>
              <a:ext cx="1051242" cy="211853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hu-HU" sz="1100" b="1" dirty="0" err="1" smtClean="0">
                  <a:solidFill>
                    <a:schemeClr val="accent3"/>
                  </a:solidFill>
                </a:rPr>
                <a:t>Dark</a:t>
              </a:r>
              <a:r>
                <a:rPr lang="hu-HU" sz="1100" b="1" dirty="0" smtClean="0">
                  <a:solidFill>
                    <a:schemeClr val="accent3"/>
                  </a:solidFill>
                </a:rPr>
                <a:t> </a:t>
              </a:r>
              <a:r>
                <a:rPr lang="hu-HU" sz="1100" b="1" dirty="0" err="1" smtClean="0">
                  <a:solidFill>
                    <a:schemeClr val="accent3"/>
                  </a:solidFill>
                </a:rPr>
                <a:t>green</a:t>
              </a:r>
              <a:endParaRPr lang="hu-HU" sz="1100" b="1" dirty="0">
                <a:solidFill>
                  <a:schemeClr val="accent3"/>
                </a:solidFill>
              </a:endParaRPr>
            </a:p>
          </p:txBody>
        </p:sp>
        <p:sp>
          <p:nvSpPr>
            <p:cNvPr id="69" name="Szövegdoboz 68">
              <a:extLst>
                <a:ext uri="{FF2B5EF4-FFF2-40B4-BE49-F238E27FC236}">
                  <a16:creationId xmlns:a16="http://schemas.microsoft.com/office/drawing/2014/main" id="{0741A165-CB3F-69CF-6621-A0EB2775C890}"/>
                </a:ext>
              </a:extLst>
            </p:cNvPr>
            <p:cNvSpPr txBox="1"/>
            <p:nvPr/>
          </p:nvSpPr>
          <p:spPr>
            <a:xfrm>
              <a:off x="1363536" y="1959394"/>
              <a:ext cx="1051242" cy="211853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hu-HU" sz="1100" b="1" dirty="0" err="1" smtClean="0">
                  <a:solidFill>
                    <a:schemeClr val="accent3"/>
                  </a:solidFill>
                </a:rPr>
                <a:t>Purple</a:t>
              </a:r>
              <a:endParaRPr lang="hu-HU" sz="1100" b="1" dirty="0">
                <a:solidFill>
                  <a:schemeClr val="accent3"/>
                </a:solidFill>
              </a:endParaRPr>
            </a:p>
          </p:txBody>
        </p:sp>
        <p:sp>
          <p:nvSpPr>
            <p:cNvPr id="70" name="Szövegdoboz 69">
              <a:extLst>
                <a:ext uri="{FF2B5EF4-FFF2-40B4-BE49-F238E27FC236}">
                  <a16:creationId xmlns:a16="http://schemas.microsoft.com/office/drawing/2014/main" id="{F785B3B0-13B9-0175-25A3-E18ED6036796}"/>
                </a:ext>
              </a:extLst>
            </p:cNvPr>
            <p:cNvSpPr txBox="1"/>
            <p:nvPr/>
          </p:nvSpPr>
          <p:spPr>
            <a:xfrm>
              <a:off x="1363536" y="3004050"/>
              <a:ext cx="1051242" cy="211853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hu-HU" sz="1100" b="1" dirty="0" err="1" smtClean="0">
                  <a:solidFill>
                    <a:schemeClr val="accent3"/>
                  </a:solidFill>
                </a:rPr>
                <a:t>Light</a:t>
              </a:r>
              <a:r>
                <a:rPr lang="hu-HU" sz="1100" b="1" dirty="0" smtClean="0">
                  <a:solidFill>
                    <a:schemeClr val="accent3"/>
                  </a:solidFill>
                </a:rPr>
                <a:t> </a:t>
              </a:r>
              <a:r>
                <a:rPr lang="hu-HU" sz="1100" b="1" dirty="0" err="1" smtClean="0">
                  <a:solidFill>
                    <a:schemeClr val="accent3"/>
                  </a:solidFill>
                </a:rPr>
                <a:t>green</a:t>
              </a:r>
              <a:endParaRPr lang="hu-HU" sz="1100" b="1" dirty="0">
                <a:solidFill>
                  <a:schemeClr val="accent3"/>
                </a:solidFill>
              </a:endParaRPr>
            </a:p>
          </p:txBody>
        </p:sp>
        <p:sp>
          <p:nvSpPr>
            <p:cNvPr id="71" name="Szövegdoboz 70">
              <a:extLst>
                <a:ext uri="{FF2B5EF4-FFF2-40B4-BE49-F238E27FC236}">
                  <a16:creationId xmlns:a16="http://schemas.microsoft.com/office/drawing/2014/main" id="{9DB649C1-D1BA-FEAE-DA19-47C9092D4C5B}"/>
                </a:ext>
              </a:extLst>
            </p:cNvPr>
            <p:cNvSpPr txBox="1"/>
            <p:nvPr/>
          </p:nvSpPr>
          <p:spPr>
            <a:xfrm>
              <a:off x="1363536" y="2664127"/>
              <a:ext cx="1051242" cy="211853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hu-HU" sz="1100" b="1" dirty="0" err="1" smtClean="0">
                  <a:solidFill>
                    <a:schemeClr val="accent3"/>
                  </a:solidFill>
                </a:rPr>
                <a:t>Dark</a:t>
              </a:r>
              <a:r>
                <a:rPr lang="hu-HU" sz="1100" b="1" dirty="0" smtClean="0">
                  <a:solidFill>
                    <a:schemeClr val="accent3"/>
                  </a:solidFill>
                </a:rPr>
                <a:t> </a:t>
              </a:r>
              <a:r>
                <a:rPr lang="hu-HU" sz="1100" b="1" dirty="0" err="1" smtClean="0">
                  <a:solidFill>
                    <a:schemeClr val="accent3"/>
                  </a:solidFill>
                </a:rPr>
                <a:t>blue</a:t>
              </a:r>
              <a:endParaRPr lang="hu-HU" sz="1100" b="1" dirty="0">
                <a:solidFill>
                  <a:schemeClr val="accent3"/>
                </a:solidFill>
              </a:endParaRPr>
            </a:p>
          </p:txBody>
        </p:sp>
        <p:sp>
          <p:nvSpPr>
            <p:cNvPr id="72" name="Szövegdoboz 71">
              <a:extLst>
                <a:ext uri="{FF2B5EF4-FFF2-40B4-BE49-F238E27FC236}">
                  <a16:creationId xmlns:a16="http://schemas.microsoft.com/office/drawing/2014/main" id="{91AC9836-C009-607D-8DE4-607A88F7CB14}"/>
                </a:ext>
              </a:extLst>
            </p:cNvPr>
            <p:cNvSpPr txBox="1"/>
            <p:nvPr/>
          </p:nvSpPr>
          <p:spPr>
            <a:xfrm>
              <a:off x="1363536" y="3687160"/>
              <a:ext cx="1051242" cy="211853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hu-HU" sz="1100" b="1" dirty="0" err="1" smtClean="0">
                  <a:solidFill>
                    <a:schemeClr val="accent3"/>
                  </a:solidFill>
                </a:rPr>
                <a:t>Pastel</a:t>
              </a:r>
              <a:r>
                <a:rPr lang="hu-HU" sz="1100" b="1" dirty="0" smtClean="0">
                  <a:solidFill>
                    <a:schemeClr val="accent3"/>
                  </a:solidFill>
                </a:rPr>
                <a:t> </a:t>
              </a:r>
              <a:r>
                <a:rPr lang="hu-HU" sz="1100" b="1" dirty="0" err="1" smtClean="0">
                  <a:solidFill>
                    <a:schemeClr val="accent3"/>
                  </a:solidFill>
                </a:rPr>
                <a:t>green</a:t>
              </a:r>
              <a:endParaRPr lang="hu-HU" sz="1100" b="1" dirty="0">
                <a:solidFill>
                  <a:schemeClr val="accent3"/>
                </a:solidFill>
              </a:endParaRPr>
            </a:p>
          </p:txBody>
        </p:sp>
        <p:sp>
          <p:nvSpPr>
            <p:cNvPr id="73" name="Szövegdoboz 72">
              <a:extLst>
                <a:ext uri="{FF2B5EF4-FFF2-40B4-BE49-F238E27FC236}">
                  <a16:creationId xmlns:a16="http://schemas.microsoft.com/office/drawing/2014/main" id="{55610202-7544-182F-5699-29F7B21A0458}"/>
                </a:ext>
              </a:extLst>
            </p:cNvPr>
            <p:cNvSpPr txBox="1"/>
            <p:nvPr/>
          </p:nvSpPr>
          <p:spPr>
            <a:xfrm>
              <a:off x="1363536" y="3347237"/>
              <a:ext cx="1051242" cy="211853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hu-HU" sz="1100" b="1" dirty="0" smtClean="0">
                  <a:solidFill>
                    <a:schemeClr val="accent3"/>
                  </a:solidFill>
                </a:rPr>
                <a:t>White</a:t>
              </a:r>
              <a:endParaRPr lang="hu-HU" sz="1100" b="1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37" name="Szöveg helye 2">
            <a:extLst>
              <a:ext uri="{FF2B5EF4-FFF2-40B4-BE49-F238E27FC236}">
                <a16:creationId xmlns:a16="http://schemas.microsoft.com/office/drawing/2014/main" id="{BBE2C393-99D9-02E8-DC42-5AA6DAE1D51B}"/>
              </a:ext>
            </a:extLst>
          </p:cNvPr>
          <p:cNvSpPr txBox="1">
            <a:spLocks/>
          </p:cNvSpPr>
          <p:nvPr/>
        </p:nvSpPr>
        <p:spPr>
          <a:xfrm>
            <a:off x="476958" y="5490198"/>
            <a:ext cx="2859541" cy="26087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Binary </a:t>
            </a:r>
            <a:r>
              <a:rPr lang="en-US" sz="2000" b="1" dirty="0" err="1"/>
              <a:t>colouring</a:t>
            </a:r>
            <a:endParaRPr lang="en-US" sz="2000" b="1" dirty="0"/>
          </a:p>
          <a:p>
            <a:pPr algn="ctr"/>
            <a:r>
              <a:rPr lang="en-US" sz="2000" b="1" dirty="0"/>
              <a:t>(binary)</a:t>
            </a:r>
          </a:p>
          <a:p>
            <a:pPr algn="ctr"/>
            <a:endParaRPr lang="en-US" sz="2000" b="1" dirty="0"/>
          </a:p>
          <a:p>
            <a:r>
              <a:rPr lang="en-US" sz="2000" b="1" dirty="0"/>
              <a:t>At the ends of a tree-like diagram you see </a:t>
            </a:r>
            <a:r>
              <a:rPr lang="en-US" sz="2000" b="1" dirty="0" err="1"/>
              <a:t>colours</a:t>
            </a:r>
            <a:r>
              <a:rPr lang="en-US" sz="2000" b="1" dirty="0"/>
              <a:t>, which you can access through an "up-down" decision process. The value of „up” is 1 and the value of „down” is 0 . To select the </a:t>
            </a:r>
            <a:r>
              <a:rPr lang="en-US" sz="2000" b="1" dirty="0" err="1"/>
              <a:t>colour</a:t>
            </a:r>
            <a:r>
              <a:rPr lang="en-US" sz="2000" b="1" dirty="0"/>
              <a:t> of each field, start from the </a:t>
            </a:r>
            <a:r>
              <a:rPr lang="en-US" sz="2000" b="1" dirty="0" err="1"/>
              <a:t>centre</a:t>
            </a:r>
            <a:r>
              <a:rPr lang="en-US" sz="2000" b="1" dirty="0"/>
              <a:t> and work your way up or down the branches of the diagram, based on the elements of the numerical sequence associated with that field, to the </a:t>
            </a:r>
            <a:r>
              <a:rPr lang="en-US" sz="2000" b="1" dirty="0" err="1"/>
              <a:t>colour</a:t>
            </a:r>
            <a:r>
              <a:rPr lang="en-US" sz="2000" b="1" dirty="0"/>
              <a:t> you want to select.</a:t>
            </a:r>
          </a:p>
          <a:p>
            <a:r>
              <a:rPr lang="en-US" sz="2000" b="1" dirty="0"/>
              <a:t>e.g.: 101 -&gt; up - down - up</a:t>
            </a:r>
          </a:p>
          <a:p>
            <a:r>
              <a:rPr lang="en-US" sz="2000" b="1" dirty="0"/>
              <a:t>       0100 -&gt; down - up - down - down</a:t>
            </a:r>
          </a:p>
        </p:txBody>
      </p:sp>
    </p:spTree>
    <p:extLst>
      <p:ext uri="{BB962C8B-B14F-4D97-AF65-F5344CB8AC3E}">
        <p14:creationId xmlns:p14="http://schemas.microsoft.com/office/powerpoint/2010/main" val="11537715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D0CD2950-0FD4-0D24-7400-90A219D1A655}"/>
              </a:ext>
            </a:extLst>
          </p:cNvPr>
          <p:cNvSpPr txBox="1">
            <a:spLocks/>
          </p:cNvSpPr>
          <p:nvPr/>
        </p:nvSpPr>
        <p:spPr>
          <a:xfrm>
            <a:off x="471488" y="360000"/>
            <a:ext cx="5915025" cy="635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Colour</a:t>
            </a: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 according to the </a:t>
            </a:r>
            <a:r>
              <a:rPr lang="en-US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colour</a:t>
            </a: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 codes! </a:t>
            </a:r>
            <a:endParaRPr lang="hu-HU" sz="22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hu-HU" sz="2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Sword</a:t>
            </a:r>
            <a:endParaRPr lang="hu-HU" sz="2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Kép 4" descr="A képen Acélkék, Betűtípus, Majorelle kék, képernyőkép látható&#10;&#10;Automatikusan generált leírás">
            <a:extLst>
              <a:ext uri="{FF2B5EF4-FFF2-40B4-BE49-F238E27FC236}">
                <a16:creationId xmlns:a16="http://schemas.microsoft.com/office/drawing/2014/main" id="{CF6574BF-0DD4-2676-D95B-E69ECAD41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373" y="9158363"/>
            <a:ext cx="1275254" cy="426438"/>
          </a:xfrm>
          <a:prstGeom prst="rect">
            <a:avLst/>
          </a:prstGeom>
        </p:spPr>
      </p:pic>
      <p:pic>
        <p:nvPicPr>
          <p:cNvPr id="6" name="Kép 5" descr="A képen Grafika, Betűtípus, Grafikus tervezés, embléma látható&#10;&#10;Automatikusan generált leírás">
            <a:extLst>
              <a:ext uri="{FF2B5EF4-FFF2-40B4-BE49-F238E27FC236}">
                <a16:creationId xmlns:a16="http://schemas.microsoft.com/office/drawing/2014/main" id="{318DFCA8-EE35-4266-5A57-E412476D3F0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8" y="9215499"/>
            <a:ext cx="1435241" cy="326192"/>
          </a:xfrm>
          <a:prstGeom prst="rect">
            <a:avLst/>
          </a:prstGeom>
        </p:spPr>
      </p:pic>
      <p:pic>
        <p:nvPicPr>
          <p:cNvPr id="7" name="Kép 6" descr="A képen Betűtípus, képernyőkép, szöveg, Acélkék látható&#10;&#10;Automatikusan generált leírás">
            <a:extLst>
              <a:ext uri="{FF2B5EF4-FFF2-40B4-BE49-F238E27FC236}">
                <a16:creationId xmlns:a16="http://schemas.microsoft.com/office/drawing/2014/main" id="{97F6733F-F619-A960-8EB0-7CDFF315CFA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052" y="9184600"/>
            <a:ext cx="1860460" cy="400201"/>
          </a:xfrm>
          <a:prstGeom prst="rect">
            <a:avLst/>
          </a:prstGeom>
        </p:spPr>
      </p:pic>
      <p:graphicFrame>
        <p:nvGraphicFramePr>
          <p:cNvPr id="65" name="Táblázat 140">
            <a:extLst>
              <a:ext uri="{FF2B5EF4-FFF2-40B4-BE49-F238E27FC236}">
                <a16:creationId xmlns:a16="http://schemas.microsoft.com/office/drawing/2014/main" id="{5DA1B995-1887-3E5A-E071-A084DA45AD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129938"/>
              </p:ext>
            </p:extLst>
          </p:nvPr>
        </p:nvGraphicFramePr>
        <p:xfrm>
          <a:off x="2362200" y="1214697"/>
          <a:ext cx="36000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418347684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60678666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25615521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67036709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347735126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77489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5758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30529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28942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751031"/>
                  </a:ext>
                </a:extLst>
              </a:tr>
            </a:tbl>
          </a:graphicData>
        </a:graphic>
      </p:graphicFrame>
      <p:sp>
        <p:nvSpPr>
          <p:cNvPr id="37" name="Szövegdoboz 36"/>
          <p:cNvSpPr txBox="1"/>
          <p:nvPr/>
        </p:nvSpPr>
        <p:spPr>
          <a:xfrm>
            <a:off x="833508" y="1425687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38" name="Szövegdoboz 37"/>
          <p:cNvSpPr txBox="1"/>
          <p:nvPr/>
        </p:nvSpPr>
        <p:spPr>
          <a:xfrm>
            <a:off x="840555" y="2246962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2</a:t>
            </a:r>
          </a:p>
        </p:txBody>
      </p:sp>
      <p:sp>
        <p:nvSpPr>
          <p:cNvPr id="39" name="Szövegdoboz 38"/>
          <p:cNvSpPr txBox="1"/>
          <p:nvPr/>
        </p:nvSpPr>
        <p:spPr>
          <a:xfrm>
            <a:off x="847351" y="3010764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3</a:t>
            </a:r>
            <a:endParaRPr lang="hu-HU" dirty="0"/>
          </a:p>
        </p:txBody>
      </p:sp>
      <p:sp>
        <p:nvSpPr>
          <p:cNvPr id="40" name="Szövegdoboz 39"/>
          <p:cNvSpPr txBox="1"/>
          <p:nvPr/>
        </p:nvSpPr>
        <p:spPr>
          <a:xfrm>
            <a:off x="847351" y="3799342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4</a:t>
            </a:r>
          </a:p>
        </p:txBody>
      </p:sp>
      <p:sp>
        <p:nvSpPr>
          <p:cNvPr id="41" name="Szövegdoboz 40"/>
          <p:cNvSpPr txBox="1"/>
          <p:nvPr/>
        </p:nvSpPr>
        <p:spPr>
          <a:xfrm>
            <a:off x="1968488" y="1422995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5</a:t>
            </a:r>
          </a:p>
        </p:txBody>
      </p:sp>
      <p:pic>
        <p:nvPicPr>
          <p:cNvPr id="42" name="Kép 41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29" b="11871"/>
          <a:stretch/>
        </p:blipFill>
        <p:spPr>
          <a:xfrm>
            <a:off x="166686" y="1214697"/>
            <a:ext cx="603253" cy="720000"/>
          </a:xfrm>
          <a:prstGeom prst="rect">
            <a:avLst/>
          </a:prstGeom>
        </p:spPr>
      </p:pic>
      <p:pic>
        <p:nvPicPr>
          <p:cNvPr id="43" name="Kép 42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69" b="11903"/>
          <a:stretch/>
        </p:blipFill>
        <p:spPr>
          <a:xfrm>
            <a:off x="165793" y="2019797"/>
            <a:ext cx="604146" cy="720000"/>
          </a:xfrm>
          <a:prstGeom prst="rect">
            <a:avLst/>
          </a:prstGeom>
        </p:spPr>
      </p:pic>
      <p:pic>
        <p:nvPicPr>
          <p:cNvPr id="44" name="Kép 43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8"/>
          <a:stretch/>
        </p:blipFill>
        <p:spPr>
          <a:xfrm>
            <a:off x="5295875" y="3377151"/>
            <a:ext cx="607967" cy="720000"/>
          </a:xfrm>
          <a:prstGeom prst="rect">
            <a:avLst/>
          </a:prstGeom>
        </p:spPr>
      </p:pic>
      <p:pic>
        <p:nvPicPr>
          <p:cNvPr id="45" name="Kép 44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00" b="13018"/>
          <a:stretch/>
        </p:blipFill>
        <p:spPr>
          <a:xfrm>
            <a:off x="5293177" y="1920309"/>
            <a:ext cx="606362" cy="720000"/>
          </a:xfrm>
          <a:prstGeom prst="rect">
            <a:avLst/>
          </a:prstGeom>
        </p:spPr>
      </p:pic>
      <p:pic>
        <p:nvPicPr>
          <p:cNvPr id="46" name="Kép 45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8" b="1757"/>
          <a:stretch/>
        </p:blipFill>
        <p:spPr>
          <a:xfrm>
            <a:off x="1299915" y="1203388"/>
            <a:ext cx="606814" cy="720000"/>
          </a:xfrm>
          <a:prstGeom prst="rect">
            <a:avLst/>
          </a:prstGeom>
        </p:spPr>
      </p:pic>
      <p:pic>
        <p:nvPicPr>
          <p:cNvPr id="47" name="Kép 46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687" y="2016873"/>
            <a:ext cx="619565" cy="720000"/>
          </a:xfrm>
          <a:prstGeom prst="rect">
            <a:avLst/>
          </a:prstGeom>
        </p:spPr>
      </p:pic>
      <p:sp>
        <p:nvSpPr>
          <p:cNvPr id="48" name="Szövegdoboz 47"/>
          <p:cNvSpPr txBox="1"/>
          <p:nvPr/>
        </p:nvSpPr>
        <p:spPr>
          <a:xfrm>
            <a:off x="1968488" y="2246962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6</a:t>
            </a:r>
            <a:endParaRPr lang="hu-HU" dirty="0"/>
          </a:p>
        </p:txBody>
      </p:sp>
      <p:pic>
        <p:nvPicPr>
          <p:cNvPr id="49" name="Kép 48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807" y="4101466"/>
            <a:ext cx="619565" cy="720000"/>
          </a:xfrm>
          <a:prstGeom prst="rect">
            <a:avLst/>
          </a:prstGeom>
        </p:spPr>
      </p:pic>
      <p:pic>
        <p:nvPicPr>
          <p:cNvPr id="50" name="Kép 49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641" y="4106900"/>
            <a:ext cx="619565" cy="720000"/>
          </a:xfrm>
          <a:prstGeom prst="rect">
            <a:avLst/>
          </a:prstGeom>
        </p:spPr>
      </p:pic>
      <p:pic>
        <p:nvPicPr>
          <p:cNvPr id="51" name="Kép 50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668" y="4088997"/>
            <a:ext cx="619565" cy="720000"/>
          </a:xfrm>
          <a:prstGeom prst="rect">
            <a:avLst/>
          </a:prstGeom>
        </p:spPr>
      </p:pic>
      <p:pic>
        <p:nvPicPr>
          <p:cNvPr id="52" name="Kép 51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590" y="3374435"/>
            <a:ext cx="619565" cy="720000"/>
          </a:xfrm>
          <a:prstGeom prst="rect">
            <a:avLst/>
          </a:prstGeom>
        </p:spPr>
      </p:pic>
      <p:pic>
        <p:nvPicPr>
          <p:cNvPr id="53" name="Kép 52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754" y="2666751"/>
            <a:ext cx="619565" cy="720000"/>
          </a:xfrm>
          <a:prstGeom prst="rect">
            <a:avLst/>
          </a:prstGeom>
        </p:spPr>
      </p:pic>
      <p:pic>
        <p:nvPicPr>
          <p:cNvPr id="54" name="Kép 53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332" y="3369726"/>
            <a:ext cx="619565" cy="720000"/>
          </a:xfrm>
          <a:prstGeom prst="rect">
            <a:avLst/>
          </a:prstGeom>
        </p:spPr>
      </p:pic>
      <p:pic>
        <p:nvPicPr>
          <p:cNvPr id="55" name="Kép 54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968" y="2655026"/>
            <a:ext cx="619565" cy="720000"/>
          </a:xfrm>
          <a:prstGeom prst="rect">
            <a:avLst/>
          </a:prstGeom>
        </p:spPr>
      </p:pic>
      <p:pic>
        <p:nvPicPr>
          <p:cNvPr id="56" name="Kép 55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510" y="1950228"/>
            <a:ext cx="619565" cy="720000"/>
          </a:xfrm>
          <a:prstGeom prst="rect">
            <a:avLst/>
          </a:prstGeom>
        </p:spPr>
      </p:pic>
      <p:pic>
        <p:nvPicPr>
          <p:cNvPr id="57" name="Kép 56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510" y="1215026"/>
            <a:ext cx="619565" cy="720000"/>
          </a:xfrm>
          <a:prstGeom prst="rect">
            <a:avLst/>
          </a:prstGeom>
        </p:spPr>
      </p:pic>
      <p:pic>
        <p:nvPicPr>
          <p:cNvPr id="58" name="Kép 57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00" b="13018"/>
          <a:stretch/>
        </p:blipFill>
        <p:spPr>
          <a:xfrm>
            <a:off x="4580086" y="1212010"/>
            <a:ext cx="606362" cy="720000"/>
          </a:xfrm>
          <a:prstGeom prst="rect">
            <a:avLst/>
          </a:prstGeom>
        </p:spPr>
      </p:pic>
      <p:pic>
        <p:nvPicPr>
          <p:cNvPr id="59" name="Kép 58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8"/>
          <a:stretch/>
        </p:blipFill>
        <p:spPr>
          <a:xfrm>
            <a:off x="4570941" y="2660378"/>
            <a:ext cx="607967" cy="720000"/>
          </a:xfrm>
          <a:prstGeom prst="rect">
            <a:avLst/>
          </a:prstGeom>
        </p:spPr>
      </p:pic>
      <p:pic>
        <p:nvPicPr>
          <p:cNvPr id="60" name="Kép 59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8"/>
          <a:stretch/>
        </p:blipFill>
        <p:spPr>
          <a:xfrm>
            <a:off x="3851129" y="1917771"/>
            <a:ext cx="607967" cy="720000"/>
          </a:xfrm>
          <a:prstGeom prst="rect">
            <a:avLst/>
          </a:prstGeom>
        </p:spPr>
      </p:pic>
      <p:pic>
        <p:nvPicPr>
          <p:cNvPr id="61" name="Kép 60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8"/>
          <a:stretch/>
        </p:blipFill>
        <p:spPr>
          <a:xfrm>
            <a:off x="3136754" y="1214697"/>
            <a:ext cx="607967" cy="720000"/>
          </a:xfrm>
          <a:prstGeom prst="rect">
            <a:avLst/>
          </a:prstGeom>
        </p:spPr>
      </p:pic>
      <p:pic>
        <p:nvPicPr>
          <p:cNvPr id="62" name="Kép 61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8"/>
          <a:stretch/>
        </p:blipFill>
        <p:spPr>
          <a:xfrm>
            <a:off x="5286023" y="2660641"/>
            <a:ext cx="607967" cy="720000"/>
          </a:xfrm>
          <a:prstGeom prst="rect">
            <a:avLst/>
          </a:prstGeom>
        </p:spPr>
      </p:pic>
      <p:pic>
        <p:nvPicPr>
          <p:cNvPr id="63" name="Kép 62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8"/>
          <a:stretch/>
        </p:blipFill>
        <p:spPr>
          <a:xfrm>
            <a:off x="4585931" y="1929851"/>
            <a:ext cx="607967" cy="720000"/>
          </a:xfrm>
          <a:prstGeom prst="rect">
            <a:avLst/>
          </a:prstGeom>
        </p:spPr>
      </p:pic>
      <p:pic>
        <p:nvPicPr>
          <p:cNvPr id="64" name="Kép 63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8"/>
          <a:stretch/>
        </p:blipFill>
        <p:spPr>
          <a:xfrm>
            <a:off x="3865390" y="1211330"/>
            <a:ext cx="607967" cy="720000"/>
          </a:xfrm>
          <a:prstGeom prst="rect">
            <a:avLst/>
          </a:prstGeom>
        </p:spPr>
      </p:pic>
      <p:pic>
        <p:nvPicPr>
          <p:cNvPr id="66" name="Kép 65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69" b="11903"/>
          <a:stretch/>
        </p:blipFill>
        <p:spPr>
          <a:xfrm>
            <a:off x="3129352" y="1934625"/>
            <a:ext cx="604146" cy="720000"/>
          </a:xfrm>
          <a:prstGeom prst="rect">
            <a:avLst/>
          </a:prstGeom>
        </p:spPr>
      </p:pic>
      <p:pic>
        <p:nvPicPr>
          <p:cNvPr id="67" name="Kép 6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29" b="11871"/>
          <a:stretch/>
        </p:blipFill>
        <p:spPr>
          <a:xfrm>
            <a:off x="3135215" y="3369726"/>
            <a:ext cx="603253" cy="720000"/>
          </a:xfrm>
          <a:prstGeom prst="rect">
            <a:avLst/>
          </a:prstGeom>
        </p:spPr>
      </p:pic>
      <p:pic>
        <p:nvPicPr>
          <p:cNvPr id="68" name="Kép 67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29" b="11871"/>
          <a:stretch/>
        </p:blipFill>
        <p:spPr>
          <a:xfrm>
            <a:off x="2423644" y="4097482"/>
            <a:ext cx="603253" cy="720000"/>
          </a:xfrm>
          <a:prstGeom prst="rect">
            <a:avLst/>
          </a:prstGeom>
        </p:spPr>
      </p:pic>
      <p:pic>
        <p:nvPicPr>
          <p:cNvPr id="69" name="Kép 68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29" b="11871"/>
          <a:stretch/>
        </p:blipFill>
        <p:spPr>
          <a:xfrm>
            <a:off x="3860573" y="2658532"/>
            <a:ext cx="603253" cy="720000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86023" y="1205843"/>
            <a:ext cx="609653" cy="725487"/>
          </a:xfrm>
          <a:prstGeom prst="rect">
            <a:avLst/>
          </a:prstGeom>
        </p:spPr>
      </p:pic>
      <p:pic>
        <p:nvPicPr>
          <p:cNvPr id="70" name="Kép 6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2926" y="3624313"/>
            <a:ext cx="609653" cy="719390"/>
          </a:xfrm>
          <a:prstGeom prst="rect">
            <a:avLst/>
          </a:prstGeom>
        </p:spPr>
      </p:pic>
      <p:pic>
        <p:nvPicPr>
          <p:cNvPr id="71" name="Kép 70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8"/>
          <a:stretch/>
        </p:blipFill>
        <p:spPr>
          <a:xfrm>
            <a:off x="173770" y="2822055"/>
            <a:ext cx="607967" cy="720000"/>
          </a:xfrm>
          <a:prstGeom prst="rect">
            <a:avLst/>
          </a:prstGeom>
        </p:spPr>
      </p:pic>
      <p:pic>
        <p:nvPicPr>
          <p:cNvPr id="72" name="Kép 71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69" b="11903"/>
          <a:stretch/>
        </p:blipFill>
        <p:spPr>
          <a:xfrm>
            <a:off x="4570517" y="3391902"/>
            <a:ext cx="604146" cy="720000"/>
          </a:xfrm>
          <a:prstGeom prst="rect">
            <a:avLst/>
          </a:prstGeom>
        </p:spPr>
      </p:pic>
      <p:pic>
        <p:nvPicPr>
          <p:cNvPr id="74" name="Kép 73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425" y="4132957"/>
            <a:ext cx="61956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5099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D0CD2950-0FD4-0D24-7400-90A219D1A655}"/>
              </a:ext>
            </a:extLst>
          </p:cNvPr>
          <p:cNvSpPr txBox="1">
            <a:spLocks/>
          </p:cNvSpPr>
          <p:nvPr/>
        </p:nvSpPr>
        <p:spPr>
          <a:xfrm>
            <a:off x="471488" y="360000"/>
            <a:ext cx="5915025" cy="4563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r>
              <a:rPr lang="en-US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Colour</a:t>
            </a: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 according to the </a:t>
            </a:r>
            <a:r>
              <a:rPr lang="en-US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colour</a:t>
            </a: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 codes! </a:t>
            </a:r>
          </a:p>
          <a:p>
            <a:pPr>
              <a:lnSpc>
                <a:spcPct val="130000"/>
              </a:lnSpc>
            </a:pPr>
            <a:r>
              <a:rPr lang="hu-HU" sz="2200" dirty="0">
                <a:ea typeface="Calibri" panose="020F0502020204030204" pitchFamily="34" charset="0"/>
                <a:cs typeface="Times New Roman" panose="02020603050405020304" pitchFamily="18" charset="0"/>
              </a:rPr>
              <a:t>6. a.)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BE2C393-99D9-02E8-DC42-5AA6DAE1D5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 err="1"/>
              <a:t>Colour</a:t>
            </a:r>
            <a:r>
              <a:rPr lang="en-US" dirty="0"/>
              <a:t> the puzzle according to the </a:t>
            </a:r>
            <a:r>
              <a:rPr lang="en-US" dirty="0" err="1"/>
              <a:t>colours</a:t>
            </a:r>
            <a:r>
              <a:rPr lang="en-US" dirty="0"/>
              <a:t> of the cubes marked with numbers. </a:t>
            </a:r>
          </a:p>
          <a:p>
            <a:r>
              <a:rPr lang="en-US" dirty="0"/>
              <a:t>If you have an </a:t>
            </a:r>
            <a:r>
              <a:rPr lang="en-US" dirty="0" err="1"/>
              <a:t>ArTeC</a:t>
            </a:r>
            <a:r>
              <a:rPr lang="en-US" dirty="0"/>
              <a:t> Blocks construction set, you can build the </a:t>
            </a:r>
            <a:r>
              <a:rPr lang="en-US" dirty="0" err="1"/>
              <a:t>coloured</a:t>
            </a:r>
            <a:r>
              <a:rPr lang="en-US" dirty="0"/>
              <a:t> shape.</a:t>
            </a:r>
          </a:p>
          <a:p>
            <a:endParaRPr lang="hu-HU" dirty="0"/>
          </a:p>
        </p:txBody>
      </p:sp>
      <p:pic>
        <p:nvPicPr>
          <p:cNvPr id="5" name="Kép 4" descr="A képen Acélkék, Betűtípus, Majorelle kék, képernyőkép látható&#10;&#10;Automatikusan generált leírás">
            <a:extLst>
              <a:ext uri="{FF2B5EF4-FFF2-40B4-BE49-F238E27FC236}">
                <a16:creationId xmlns:a16="http://schemas.microsoft.com/office/drawing/2014/main" id="{CF6574BF-0DD4-2676-D95B-E69ECAD41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373" y="9158363"/>
            <a:ext cx="1275254" cy="426438"/>
          </a:xfrm>
          <a:prstGeom prst="rect">
            <a:avLst/>
          </a:prstGeom>
        </p:spPr>
      </p:pic>
      <p:pic>
        <p:nvPicPr>
          <p:cNvPr id="6" name="Kép 5" descr="A képen Grafika, Betűtípus, Grafikus tervezés, embléma látható&#10;&#10;Automatikusan generált leírás">
            <a:extLst>
              <a:ext uri="{FF2B5EF4-FFF2-40B4-BE49-F238E27FC236}">
                <a16:creationId xmlns:a16="http://schemas.microsoft.com/office/drawing/2014/main" id="{318DFCA8-EE35-4266-5A57-E412476D3F0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8" y="9215499"/>
            <a:ext cx="1435241" cy="326192"/>
          </a:xfrm>
          <a:prstGeom prst="rect">
            <a:avLst/>
          </a:prstGeom>
        </p:spPr>
      </p:pic>
      <p:pic>
        <p:nvPicPr>
          <p:cNvPr id="7" name="Kép 6" descr="A képen Betűtípus, képernyőkép, szöveg, Acélkék látható&#10;&#10;Automatikusan generált leírás">
            <a:extLst>
              <a:ext uri="{FF2B5EF4-FFF2-40B4-BE49-F238E27FC236}">
                <a16:creationId xmlns:a16="http://schemas.microsoft.com/office/drawing/2014/main" id="{97F6733F-F619-A960-8EB0-7CDFF315CFA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052" y="9184600"/>
            <a:ext cx="1860460" cy="400201"/>
          </a:xfrm>
          <a:prstGeom prst="rect">
            <a:avLst/>
          </a:prstGeom>
        </p:spPr>
      </p:pic>
      <p:graphicFrame>
        <p:nvGraphicFramePr>
          <p:cNvPr id="65" name="Táblázat 140">
            <a:extLst>
              <a:ext uri="{FF2B5EF4-FFF2-40B4-BE49-F238E27FC236}">
                <a16:creationId xmlns:a16="http://schemas.microsoft.com/office/drawing/2014/main" id="{5DA1B995-1887-3E5A-E071-A084DA45AD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129938"/>
              </p:ext>
            </p:extLst>
          </p:nvPr>
        </p:nvGraphicFramePr>
        <p:xfrm>
          <a:off x="2362200" y="1214697"/>
          <a:ext cx="36000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418347684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60678666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25615521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67036709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347735126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77489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5758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30529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28942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751031"/>
                  </a:ext>
                </a:extLst>
              </a:tr>
            </a:tbl>
          </a:graphicData>
        </a:graphic>
      </p:graphicFrame>
      <p:sp>
        <p:nvSpPr>
          <p:cNvPr id="8" name="Szövegdoboz 7"/>
          <p:cNvSpPr txBox="1"/>
          <p:nvPr/>
        </p:nvSpPr>
        <p:spPr>
          <a:xfrm>
            <a:off x="795039" y="1423382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792103" y="2174524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2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792103" y="2967814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3</a:t>
            </a:r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856073" y="3800145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4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1968488" y="1418866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5</a:t>
            </a:r>
          </a:p>
        </p:txBody>
      </p:sp>
      <p:pic>
        <p:nvPicPr>
          <p:cNvPr id="16" name="Kép 15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241" y="2813808"/>
            <a:ext cx="619565" cy="720000"/>
          </a:xfrm>
          <a:prstGeom prst="rect">
            <a:avLst/>
          </a:prstGeom>
        </p:spPr>
      </p:pic>
      <p:sp>
        <p:nvSpPr>
          <p:cNvPr id="17" name="Szövegdoboz 16"/>
          <p:cNvSpPr txBox="1"/>
          <p:nvPr/>
        </p:nvSpPr>
        <p:spPr>
          <a:xfrm>
            <a:off x="1968488" y="2192207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6</a:t>
            </a:r>
            <a:endParaRPr lang="hu-HU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84" y="1219938"/>
            <a:ext cx="605714" cy="720000"/>
          </a:xfrm>
          <a:prstGeom prst="rect">
            <a:avLst/>
          </a:prstGeom>
        </p:spPr>
      </p:pic>
      <p:pic>
        <p:nvPicPr>
          <p:cNvPr id="20" name="Kép 19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22" b="12108"/>
          <a:stretch/>
        </p:blipFill>
        <p:spPr>
          <a:xfrm>
            <a:off x="169984" y="2016873"/>
            <a:ext cx="602061" cy="720000"/>
          </a:xfrm>
          <a:prstGeom prst="rect">
            <a:avLst/>
          </a:prstGeom>
        </p:spPr>
      </p:pic>
      <p:pic>
        <p:nvPicPr>
          <p:cNvPr id="21" name="Kép 20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39" b="12212"/>
          <a:stretch/>
        </p:blipFill>
        <p:spPr>
          <a:xfrm>
            <a:off x="187552" y="2813808"/>
            <a:ext cx="604551" cy="720000"/>
          </a:xfrm>
          <a:prstGeom prst="rect">
            <a:avLst/>
          </a:prstGeom>
        </p:spPr>
      </p:pic>
      <p:pic>
        <p:nvPicPr>
          <p:cNvPr id="22" name="Kép 21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39" b="12491"/>
          <a:stretch/>
        </p:blipFill>
        <p:spPr>
          <a:xfrm>
            <a:off x="187552" y="3610743"/>
            <a:ext cx="605984" cy="720000"/>
          </a:xfrm>
          <a:prstGeom prst="rect">
            <a:avLst/>
          </a:prstGeom>
        </p:spPr>
      </p:pic>
      <p:pic>
        <p:nvPicPr>
          <p:cNvPr id="23" name="Kép 22"/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22" b="12017"/>
          <a:stretch/>
        </p:blipFill>
        <p:spPr>
          <a:xfrm>
            <a:off x="1315413" y="1219938"/>
            <a:ext cx="607393" cy="720000"/>
          </a:xfrm>
          <a:prstGeom prst="rect">
            <a:avLst/>
          </a:prstGeom>
        </p:spPr>
      </p:pic>
      <p:pic>
        <p:nvPicPr>
          <p:cNvPr id="24" name="Kép 23"/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8" b="1416"/>
          <a:stretch/>
        </p:blipFill>
        <p:spPr>
          <a:xfrm>
            <a:off x="1314636" y="2016873"/>
            <a:ext cx="607671" cy="720000"/>
          </a:xfrm>
          <a:prstGeom prst="rect">
            <a:avLst/>
          </a:prstGeom>
        </p:spPr>
      </p:pic>
      <p:sp>
        <p:nvSpPr>
          <p:cNvPr id="25" name="Téglalap 24"/>
          <p:cNvSpPr/>
          <p:nvPr/>
        </p:nvSpPr>
        <p:spPr>
          <a:xfrm>
            <a:off x="1968488" y="296781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/>
              <a:t>7</a:t>
            </a:r>
            <a:endParaRPr lang="hu-HU" dirty="0"/>
          </a:p>
        </p:txBody>
      </p:sp>
      <p:pic>
        <p:nvPicPr>
          <p:cNvPr id="27" name="Kép 2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313" y="2813808"/>
            <a:ext cx="619565" cy="720000"/>
          </a:xfrm>
          <a:prstGeom prst="rect">
            <a:avLst/>
          </a:prstGeom>
        </p:spPr>
      </p:pic>
      <p:pic>
        <p:nvPicPr>
          <p:cNvPr id="28" name="Kép 27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421" y="2813808"/>
            <a:ext cx="619565" cy="720000"/>
          </a:xfrm>
          <a:prstGeom prst="rect">
            <a:avLst/>
          </a:prstGeom>
        </p:spPr>
      </p:pic>
      <p:pic>
        <p:nvPicPr>
          <p:cNvPr id="29" name="Kép 28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636" y="2820039"/>
            <a:ext cx="619565" cy="720000"/>
          </a:xfrm>
          <a:prstGeom prst="rect">
            <a:avLst/>
          </a:prstGeom>
        </p:spPr>
      </p:pic>
      <p:pic>
        <p:nvPicPr>
          <p:cNvPr id="30" name="Kép 29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284" y="2820750"/>
            <a:ext cx="619565" cy="720000"/>
          </a:xfrm>
          <a:prstGeom prst="rect">
            <a:avLst/>
          </a:prstGeom>
        </p:spPr>
      </p:pic>
      <p:pic>
        <p:nvPicPr>
          <p:cNvPr id="31" name="Kép 30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421" y="2806637"/>
            <a:ext cx="619565" cy="720000"/>
          </a:xfrm>
          <a:prstGeom prst="rect">
            <a:avLst/>
          </a:prstGeom>
        </p:spPr>
      </p:pic>
      <p:pic>
        <p:nvPicPr>
          <p:cNvPr id="32" name="Kép 31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529" y="2814846"/>
            <a:ext cx="619565" cy="720000"/>
          </a:xfrm>
          <a:prstGeom prst="rect">
            <a:avLst/>
          </a:prstGeom>
        </p:spPr>
      </p:pic>
      <p:pic>
        <p:nvPicPr>
          <p:cNvPr id="33" name="Kép 3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637" y="2826981"/>
            <a:ext cx="619565" cy="720000"/>
          </a:xfrm>
          <a:prstGeom prst="rect">
            <a:avLst/>
          </a:prstGeom>
        </p:spPr>
      </p:pic>
      <p:pic>
        <p:nvPicPr>
          <p:cNvPr id="34" name="Kép 3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285" y="2820750"/>
            <a:ext cx="619565" cy="720000"/>
          </a:xfrm>
          <a:prstGeom prst="rect">
            <a:avLst/>
          </a:prstGeom>
        </p:spPr>
      </p:pic>
      <p:pic>
        <p:nvPicPr>
          <p:cNvPr id="26" name="Kép 2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83561" y="2802412"/>
            <a:ext cx="408467" cy="493819"/>
          </a:xfrm>
          <a:prstGeom prst="rect">
            <a:avLst/>
          </a:prstGeom>
        </p:spPr>
      </p:pic>
      <p:pic>
        <p:nvPicPr>
          <p:cNvPr id="35" name="Kép 3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21590" y="2802413"/>
            <a:ext cx="408467" cy="493819"/>
          </a:xfrm>
          <a:prstGeom prst="rect">
            <a:avLst/>
          </a:prstGeom>
        </p:spPr>
      </p:pic>
      <p:pic>
        <p:nvPicPr>
          <p:cNvPr id="36" name="Kép 3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62521" y="2802413"/>
            <a:ext cx="408467" cy="493819"/>
          </a:xfrm>
          <a:prstGeom prst="rect">
            <a:avLst/>
          </a:prstGeom>
        </p:spPr>
      </p:pic>
      <p:pic>
        <p:nvPicPr>
          <p:cNvPr id="37" name="Kép 3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83562" y="2067719"/>
            <a:ext cx="408467" cy="493819"/>
          </a:xfrm>
          <a:prstGeom prst="rect">
            <a:avLst/>
          </a:prstGeom>
        </p:spPr>
      </p:pic>
      <p:pic>
        <p:nvPicPr>
          <p:cNvPr id="38" name="Kép 3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00032" y="2067720"/>
            <a:ext cx="408467" cy="493819"/>
          </a:xfrm>
          <a:prstGeom prst="rect">
            <a:avLst/>
          </a:prstGeom>
        </p:spPr>
      </p:pic>
      <p:pic>
        <p:nvPicPr>
          <p:cNvPr id="39" name="Kép 3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62521" y="2067720"/>
            <a:ext cx="408467" cy="493819"/>
          </a:xfrm>
          <a:prstGeom prst="rect">
            <a:avLst/>
          </a:prstGeom>
        </p:spPr>
      </p:pic>
      <p:pic>
        <p:nvPicPr>
          <p:cNvPr id="40" name="Kép 3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62521" y="1333027"/>
            <a:ext cx="408467" cy="493819"/>
          </a:xfrm>
          <a:prstGeom prst="rect">
            <a:avLst/>
          </a:prstGeom>
        </p:spPr>
      </p:pic>
      <p:pic>
        <p:nvPicPr>
          <p:cNvPr id="41" name="Kép 4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21591" y="1333028"/>
            <a:ext cx="408467" cy="493819"/>
          </a:xfrm>
          <a:prstGeom prst="rect">
            <a:avLst/>
          </a:prstGeom>
        </p:spPr>
      </p:pic>
      <p:pic>
        <p:nvPicPr>
          <p:cNvPr id="42" name="Kép 4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00033" y="1333028"/>
            <a:ext cx="408467" cy="493819"/>
          </a:xfrm>
          <a:prstGeom prst="rect">
            <a:avLst/>
          </a:prstGeom>
        </p:spPr>
      </p:pic>
      <p:pic>
        <p:nvPicPr>
          <p:cNvPr id="43" name="Kép 4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83146" y="1333027"/>
            <a:ext cx="408467" cy="493819"/>
          </a:xfrm>
          <a:prstGeom prst="rect">
            <a:avLst/>
          </a:prstGeom>
        </p:spPr>
      </p:pic>
      <p:pic>
        <p:nvPicPr>
          <p:cNvPr id="44" name="Kép 4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192469" y="2067718"/>
            <a:ext cx="408467" cy="493819"/>
          </a:xfrm>
          <a:prstGeom prst="rect">
            <a:avLst/>
          </a:prstGeom>
        </p:spPr>
      </p:pic>
      <p:pic>
        <p:nvPicPr>
          <p:cNvPr id="45" name="Kép 4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22833" y="2067718"/>
            <a:ext cx="408467" cy="493819"/>
          </a:xfrm>
          <a:prstGeom prst="rect">
            <a:avLst/>
          </a:prstGeom>
        </p:spPr>
      </p:pic>
      <p:pic>
        <p:nvPicPr>
          <p:cNvPr id="46" name="Kép 4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22833" y="1329979"/>
            <a:ext cx="408467" cy="493819"/>
          </a:xfrm>
          <a:prstGeom prst="rect">
            <a:avLst/>
          </a:prstGeom>
        </p:spPr>
      </p:pic>
      <p:pic>
        <p:nvPicPr>
          <p:cNvPr id="48" name="Kép 47"/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22" b="12017"/>
          <a:stretch/>
        </p:blipFill>
        <p:spPr>
          <a:xfrm>
            <a:off x="1316516" y="1212564"/>
            <a:ext cx="607393" cy="720000"/>
          </a:xfrm>
          <a:prstGeom prst="rect">
            <a:avLst/>
          </a:prstGeom>
        </p:spPr>
      </p:pic>
      <p:pic>
        <p:nvPicPr>
          <p:cNvPr id="49" name="Kép 48"/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22" b="12017"/>
          <a:stretch/>
        </p:blipFill>
        <p:spPr>
          <a:xfrm>
            <a:off x="1330934" y="1218585"/>
            <a:ext cx="607393" cy="720000"/>
          </a:xfrm>
          <a:prstGeom prst="rect">
            <a:avLst/>
          </a:prstGeom>
        </p:spPr>
      </p:pic>
      <p:pic>
        <p:nvPicPr>
          <p:cNvPr id="50" name="Kép 49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39" b="12491"/>
          <a:stretch/>
        </p:blipFill>
        <p:spPr>
          <a:xfrm>
            <a:off x="188364" y="3610743"/>
            <a:ext cx="605984" cy="720000"/>
          </a:xfrm>
          <a:prstGeom prst="rect">
            <a:avLst/>
          </a:prstGeom>
        </p:spPr>
      </p:pic>
      <p:sp>
        <p:nvSpPr>
          <p:cNvPr id="47" name="Téglalap 46"/>
          <p:cNvSpPr/>
          <p:nvPr/>
        </p:nvSpPr>
        <p:spPr>
          <a:xfrm>
            <a:off x="4002509" y="3547956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4</a:t>
            </a:r>
          </a:p>
        </p:txBody>
      </p:sp>
      <p:sp>
        <p:nvSpPr>
          <p:cNvPr id="51" name="Téglalap 50"/>
          <p:cNvSpPr/>
          <p:nvPr/>
        </p:nvSpPr>
        <p:spPr>
          <a:xfrm>
            <a:off x="3980659" y="2830031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4</a:t>
            </a:r>
          </a:p>
        </p:txBody>
      </p:sp>
      <p:pic>
        <p:nvPicPr>
          <p:cNvPr id="52" name="Kép 5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700031" y="2800966"/>
            <a:ext cx="408467" cy="493819"/>
          </a:xfrm>
          <a:prstGeom prst="rect">
            <a:avLst/>
          </a:prstGeom>
        </p:spPr>
      </p:pic>
      <p:pic>
        <p:nvPicPr>
          <p:cNvPr id="53" name="Kép 5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383145" y="4212599"/>
            <a:ext cx="408467" cy="493819"/>
          </a:xfrm>
          <a:prstGeom prst="rect">
            <a:avLst/>
          </a:prstGeom>
        </p:spPr>
      </p:pic>
      <p:pic>
        <p:nvPicPr>
          <p:cNvPr id="54" name="Kép 5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62521" y="4212599"/>
            <a:ext cx="408467" cy="493819"/>
          </a:xfrm>
          <a:prstGeom prst="rect">
            <a:avLst/>
          </a:prstGeom>
        </p:spPr>
      </p:pic>
      <p:pic>
        <p:nvPicPr>
          <p:cNvPr id="56" name="Kép 55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22" b="12108"/>
          <a:stretch/>
        </p:blipFill>
        <p:spPr>
          <a:xfrm>
            <a:off x="170087" y="2024044"/>
            <a:ext cx="602061" cy="720000"/>
          </a:xfrm>
          <a:prstGeom prst="rect">
            <a:avLst/>
          </a:prstGeom>
        </p:spPr>
      </p:pic>
      <p:pic>
        <p:nvPicPr>
          <p:cNvPr id="55" name="Kép 5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462520" y="3500493"/>
            <a:ext cx="408467" cy="493819"/>
          </a:xfrm>
          <a:prstGeom prst="rect">
            <a:avLst/>
          </a:prstGeom>
        </p:spPr>
      </p:pic>
      <p:pic>
        <p:nvPicPr>
          <p:cNvPr id="57" name="Kép 5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230807" y="3505371"/>
            <a:ext cx="408467" cy="493819"/>
          </a:xfrm>
          <a:prstGeom prst="rect">
            <a:avLst/>
          </a:prstGeom>
        </p:spPr>
      </p:pic>
      <p:pic>
        <p:nvPicPr>
          <p:cNvPr id="58" name="Kép 5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223621" y="4211152"/>
            <a:ext cx="408467" cy="493819"/>
          </a:xfrm>
          <a:prstGeom prst="rect">
            <a:avLst/>
          </a:prstGeom>
        </p:spPr>
      </p:pic>
      <p:pic>
        <p:nvPicPr>
          <p:cNvPr id="59" name="Kép 5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950006" y="4213465"/>
            <a:ext cx="408467" cy="493819"/>
          </a:xfrm>
          <a:prstGeom prst="rect">
            <a:avLst/>
          </a:prstGeom>
        </p:spPr>
      </p:pic>
      <p:pic>
        <p:nvPicPr>
          <p:cNvPr id="60" name="Kép 5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00029" y="3506818"/>
            <a:ext cx="408467" cy="493819"/>
          </a:xfrm>
          <a:prstGeom prst="rect">
            <a:avLst/>
          </a:prstGeom>
        </p:spPr>
      </p:pic>
      <p:pic>
        <p:nvPicPr>
          <p:cNvPr id="61" name="Kép 6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00030" y="4211152"/>
            <a:ext cx="408467" cy="493819"/>
          </a:xfrm>
          <a:prstGeom prst="rect">
            <a:avLst/>
          </a:prstGeom>
        </p:spPr>
      </p:pic>
      <p:pic>
        <p:nvPicPr>
          <p:cNvPr id="62" name="Kép 6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383145" y="3506818"/>
            <a:ext cx="408467" cy="493819"/>
          </a:xfrm>
          <a:prstGeom prst="rect">
            <a:avLst/>
          </a:prstGeom>
        </p:spPr>
      </p:pic>
      <p:pic>
        <p:nvPicPr>
          <p:cNvPr id="64" name="Kép 63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16" y="1214697"/>
            <a:ext cx="605714" cy="720000"/>
          </a:xfrm>
          <a:prstGeom prst="rect">
            <a:avLst/>
          </a:prstGeom>
        </p:spPr>
      </p:pic>
      <p:pic>
        <p:nvPicPr>
          <p:cNvPr id="66" name="Kép 65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86" y="1232706"/>
            <a:ext cx="605714" cy="720000"/>
          </a:xfrm>
          <a:prstGeom prst="rect">
            <a:avLst/>
          </a:prstGeom>
        </p:spPr>
      </p:pic>
      <p:pic>
        <p:nvPicPr>
          <p:cNvPr id="67" name="Kép 66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20" y="1218900"/>
            <a:ext cx="605714" cy="720000"/>
          </a:xfrm>
          <a:prstGeom prst="rect">
            <a:avLst/>
          </a:prstGeom>
        </p:spPr>
      </p:pic>
      <p:pic>
        <p:nvPicPr>
          <p:cNvPr id="68" name="Kép 67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02" y="1237981"/>
            <a:ext cx="605714" cy="720000"/>
          </a:xfrm>
          <a:prstGeom prst="rect">
            <a:avLst/>
          </a:prstGeom>
        </p:spPr>
      </p:pic>
      <p:pic>
        <p:nvPicPr>
          <p:cNvPr id="69" name="Kép 68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94" y="1248463"/>
            <a:ext cx="605714" cy="720000"/>
          </a:xfrm>
          <a:prstGeom prst="rect">
            <a:avLst/>
          </a:prstGeom>
        </p:spPr>
      </p:pic>
      <p:pic>
        <p:nvPicPr>
          <p:cNvPr id="70" name="Kép 69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69" y="1230288"/>
            <a:ext cx="605714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6976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D0CD2950-0FD4-0D24-7400-90A219D1A655}"/>
              </a:ext>
            </a:extLst>
          </p:cNvPr>
          <p:cNvSpPr txBox="1">
            <a:spLocks/>
          </p:cNvSpPr>
          <p:nvPr/>
        </p:nvSpPr>
        <p:spPr>
          <a:xfrm>
            <a:off x="471488" y="334459"/>
            <a:ext cx="5915025" cy="456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Colour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according to the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colour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codes! </a:t>
            </a:r>
            <a:r>
              <a:rPr lang="hu-HU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6. b.)</a:t>
            </a:r>
            <a:endParaRPr lang="hu-HU" sz="4000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BE2C393-99D9-02E8-DC42-5AA6DAE1D5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56633" y="5494020"/>
            <a:ext cx="2926705" cy="2604951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r"/>
            <a:r>
              <a:rPr lang="hu-HU" sz="2000" dirty="0" smtClean="0"/>
              <a:t>010  010  001  010  110</a:t>
            </a:r>
          </a:p>
          <a:p>
            <a:pPr algn="r"/>
            <a:r>
              <a:rPr lang="hu-HU" sz="2000" dirty="0" smtClean="0"/>
              <a:t>010  001  001  010  010</a:t>
            </a:r>
          </a:p>
          <a:p>
            <a:pPr algn="r"/>
            <a:r>
              <a:rPr lang="hu-HU" sz="2000" dirty="0" smtClean="0"/>
              <a:t>010  010  000  011  010</a:t>
            </a:r>
          </a:p>
          <a:p>
            <a:pPr algn="r"/>
            <a:r>
              <a:rPr lang="hu-HU" sz="2000" dirty="0" smtClean="0"/>
              <a:t>111  111   000  111   111</a:t>
            </a:r>
          </a:p>
          <a:p>
            <a:pPr algn="r"/>
            <a:r>
              <a:rPr lang="hu-HU" sz="2000" dirty="0" smtClean="0"/>
              <a:t>101  111   111  111   101</a:t>
            </a:r>
            <a:endParaRPr lang="hu-HU" sz="2000" dirty="0"/>
          </a:p>
        </p:txBody>
      </p:sp>
      <p:pic>
        <p:nvPicPr>
          <p:cNvPr id="5" name="Kép 4" descr="A képen Acélkék, Betűtípus, Majorelle kék, képernyőkép látható&#10;&#10;Automatikusan generált leírás">
            <a:extLst>
              <a:ext uri="{FF2B5EF4-FFF2-40B4-BE49-F238E27FC236}">
                <a16:creationId xmlns:a16="http://schemas.microsoft.com/office/drawing/2014/main" id="{CF6574BF-0DD4-2676-D95B-E69ECAD41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373" y="9158363"/>
            <a:ext cx="1275254" cy="426438"/>
          </a:xfrm>
          <a:prstGeom prst="rect">
            <a:avLst/>
          </a:prstGeom>
        </p:spPr>
      </p:pic>
      <p:pic>
        <p:nvPicPr>
          <p:cNvPr id="6" name="Kép 5" descr="A képen Grafika, Betűtípus, Grafikus tervezés, embléma látható&#10;&#10;Automatikusan generált leírás">
            <a:extLst>
              <a:ext uri="{FF2B5EF4-FFF2-40B4-BE49-F238E27FC236}">
                <a16:creationId xmlns:a16="http://schemas.microsoft.com/office/drawing/2014/main" id="{318DFCA8-EE35-4266-5A57-E412476D3F0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8" y="9215499"/>
            <a:ext cx="1435241" cy="326192"/>
          </a:xfrm>
          <a:prstGeom prst="rect">
            <a:avLst/>
          </a:prstGeom>
        </p:spPr>
      </p:pic>
      <p:pic>
        <p:nvPicPr>
          <p:cNvPr id="7" name="Kép 6" descr="A képen Betűtípus, képernyőkép, szöveg, Acélkék látható&#10;&#10;Automatikusan generált leírás">
            <a:extLst>
              <a:ext uri="{FF2B5EF4-FFF2-40B4-BE49-F238E27FC236}">
                <a16:creationId xmlns:a16="http://schemas.microsoft.com/office/drawing/2014/main" id="{97F6733F-F619-A960-8EB0-7CDFF315CFA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052" y="9184600"/>
            <a:ext cx="1860460" cy="400201"/>
          </a:xfrm>
          <a:prstGeom prst="rect">
            <a:avLst/>
          </a:prstGeom>
        </p:spPr>
      </p:pic>
      <p:graphicFrame>
        <p:nvGraphicFramePr>
          <p:cNvPr id="65" name="Táblázat 140">
            <a:extLst>
              <a:ext uri="{FF2B5EF4-FFF2-40B4-BE49-F238E27FC236}">
                <a16:creationId xmlns:a16="http://schemas.microsoft.com/office/drawing/2014/main" id="{5DA1B995-1887-3E5A-E071-A084DA45AD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676004"/>
              </p:ext>
            </p:extLst>
          </p:nvPr>
        </p:nvGraphicFramePr>
        <p:xfrm>
          <a:off x="2791373" y="1202194"/>
          <a:ext cx="36000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418347684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60678666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25615521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67036709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347735126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77489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5758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30529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28942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751031"/>
                  </a:ext>
                </a:extLst>
              </a:tr>
            </a:tbl>
          </a:graphicData>
        </a:graphic>
      </p:graphicFrame>
      <p:grpSp>
        <p:nvGrpSpPr>
          <p:cNvPr id="74" name="Csoportba foglalás 73">
            <a:extLst>
              <a:ext uri="{FF2B5EF4-FFF2-40B4-BE49-F238E27FC236}">
                <a16:creationId xmlns:a16="http://schemas.microsoft.com/office/drawing/2014/main" id="{9C8C87BF-E9AE-4E29-6DE7-98DC43566CB3}"/>
              </a:ext>
            </a:extLst>
          </p:cNvPr>
          <p:cNvGrpSpPr/>
          <p:nvPr/>
        </p:nvGrpSpPr>
        <p:grpSpPr>
          <a:xfrm>
            <a:off x="724218" y="1544718"/>
            <a:ext cx="1690560" cy="2671444"/>
            <a:chOff x="724218" y="1227569"/>
            <a:chExt cx="1690560" cy="2671444"/>
          </a:xfrm>
        </p:grpSpPr>
        <p:sp>
          <p:nvSpPr>
            <p:cNvPr id="9" name="Szövegdoboz 8">
              <a:extLst>
                <a:ext uri="{FF2B5EF4-FFF2-40B4-BE49-F238E27FC236}">
                  <a16:creationId xmlns:a16="http://schemas.microsoft.com/office/drawing/2014/main" id="{D369EF2F-E2D1-F89C-D18F-2555A4E7BB93}"/>
                </a:ext>
              </a:extLst>
            </p:cNvPr>
            <p:cNvSpPr txBox="1"/>
            <p:nvPr/>
          </p:nvSpPr>
          <p:spPr>
            <a:xfrm>
              <a:off x="1363536" y="1592798"/>
              <a:ext cx="1051242" cy="211853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hu-HU" sz="1100" b="1" dirty="0" err="1" smtClean="0">
                  <a:solidFill>
                    <a:schemeClr val="accent3"/>
                  </a:solidFill>
                </a:rPr>
                <a:t>Yellow</a:t>
              </a:r>
              <a:endParaRPr lang="hu-HU" sz="1100" b="1" dirty="0">
                <a:solidFill>
                  <a:schemeClr val="accent3"/>
                </a:solidFill>
              </a:endParaRPr>
            </a:p>
          </p:txBody>
        </p:sp>
        <p:grpSp>
          <p:nvGrpSpPr>
            <p:cNvPr id="67" name="Csoportba foglalás 66">
              <a:extLst>
                <a:ext uri="{FF2B5EF4-FFF2-40B4-BE49-F238E27FC236}">
                  <a16:creationId xmlns:a16="http://schemas.microsoft.com/office/drawing/2014/main" id="{0FCAE22C-12BE-1C8E-58F5-5AE45C89591E}"/>
                </a:ext>
              </a:extLst>
            </p:cNvPr>
            <p:cNvGrpSpPr/>
            <p:nvPr/>
          </p:nvGrpSpPr>
          <p:grpSpPr>
            <a:xfrm>
              <a:off x="724218" y="1328140"/>
              <a:ext cx="635190" cy="2465078"/>
              <a:chOff x="724218" y="1328140"/>
              <a:chExt cx="803910" cy="1464656"/>
            </a:xfrm>
          </p:grpSpPr>
          <p:cxnSp>
            <p:nvCxnSpPr>
              <p:cNvPr id="47" name="Egyenes összekötő 46">
                <a:extLst>
                  <a:ext uri="{FF2B5EF4-FFF2-40B4-BE49-F238E27FC236}">
                    <a16:creationId xmlns:a16="http://schemas.microsoft.com/office/drawing/2014/main" id="{1B517F46-0636-2FC0-399A-367DA195CA4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4218" y="1658588"/>
                <a:ext cx="106680" cy="422804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Csoportba foglalás 47">
                <a:extLst>
                  <a:ext uri="{FF2B5EF4-FFF2-40B4-BE49-F238E27FC236}">
                    <a16:creationId xmlns:a16="http://schemas.microsoft.com/office/drawing/2014/main" id="{E5C724C7-CD3F-3E88-D001-2C35CB01691D}"/>
                  </a:ext>
                </a:extLst>
              </p:cNvPr>
              <p:cNvGrpSpPr/>
              <p:nvPr/>
            </p:nvGrpSpPr>
            <p:grpSpPr>
              <a:xfrm>
                <a:off x="1291908" y="1328140"/>
                <a:ext cx="236220" cy="215447"/>
                <a:chOff x="1996440" y="2780665"/>
                <a:chExt cx="236220" cy="276860"/>
              </a:xfrm>
            </p:grpSpPr>
            <p:cxnSp>
              <p:nvCxnSpPr>
                <p:cNvPr id="63" name="Egyenes összekötő 62">
                  <a:extLst>
                    <a:ext uri="{FF2B5EF4-FFF2-40B4-BE49-F238E27FC236}">
                      <a16:creationId xmlns:a16="http://schemas.microsoft.com/office/drawing/2014/main" id="{9D01C744-6288-B4A7-884F-50951EFE24A7}"/>
                    </a:ext>
                  </a:extLst>
                </p:cNvPr>
                <p:cNvCxnSpPr/>
                <p:nvPr/>
              </p:nvCxnSpPr>
              <p:spPr>
                <a:xfrm flipV="1">
                  <a:off x="1996440" y="2780665"/>
                  <a:ext cx="236220" cy="13843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Egyenes összekötő 63">
                  <a:extLst>
                    <a:ext uri="{FF2B5EF4-FFF2-40B4-BE49-F238E27FC236}">
                      <a16:creationId xmlns:a16="http://schemas.microsoft.com/office/drawing/2014/main" id="{5EB2D18E-4DC0-F751-92F5-F5196F7B9D6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96440" y="2919095"/>
                  <a:ext cx="236220" cy="13843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9" name="Csoportba foglalás 48">
                <a:extLst>
                  <a:ext uri="{FF2B5EF4-FFF2-40B4-BE49-F238E27FC236}">
                    <a16:creationId xmlns:a16="http://schemas.microsoft.com/office/drawing/2014/main" id="{5864D023-2A1E-3EA8-98AD-092FD49859DD}"/>
                  </a:ext>
                </a:extLst>
              </p:cNvPr>
              <p:cNvGrpSpPr/>
              <p:nvPr/>
            </p:nvGrpSpPr>
            <p:grpSpPr>
              <a:xfrm>
                <a:off x="1291908" y="1743842"/>
                <a:ext cx="236220" cy="215447"/>
                <a:chOff x="1996440" y="2780665"/>
                <a:chExt cx="236220" cy="276860"/>
              </a:xfrm>
            </p:grpSpPr>
            <p:cxnSp>
              <p:nvCxnSpPr>
                <p:cNvPr id="61" name="Egyenes összekötő 60">
                  <a:extLst>
                    <a:ext uri="{FF2B5EF4-FFF2-40B4-BE49-F238E27FC236}">
                      <a16:creationId xmlns:a16="http://schemas.microsoft.com/office/drawing/2014/main" id="{41DA2CFA-9044-51C0-0E74-B4D1BE4E4DF8}"/>
                    </a:ext>
                  </a:extLst>
                </p:cNvPr>
                <p:cNvCxnSpPr/>
                <p:nvPr/>
              </p:nvCxnSpPr>
              <p:spPr>
                <a:xfrm flipV="1">
                  <a:off x="1996440" y="2780665"/>
                  <a:ext cx="236220" cy="13843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Egyenes összekötő 61">
                  <a:extLst>
                    <a:ext uri="{FF2B5EF4-FFF2-40B4-BE49-F238E27FC236}">
                      <a16:creationId xmlns:a16="http://schemas.microsoft.com/office/drawing/2014/main" id="{EAF9BC34-E6E0-FAC7-BF81-57669DB3D63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96440" y="2919095"/>
                  <a:ext cx="236220" cy="13843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" name="Csoportba foglalás 49">
                <a:extLst>
                  <a:ext uri="{FF2B5EF4-FFF2-40B4-BE49-F238E27FC236}">
                    <a16:creationId xmlns:a16="http://schemas.microsoft.com/office/drawing/2014/main" id="{E10BC367-4FC7-79B2-7295-8F0F14EE9632}"/>
                  </a:ext>
                </a:extLst>
              </p:cNvPr>
              <p:cNvGrpSpPr/>
              <p:nvPr/>
            </p:nvGrpSpPr>
            <p:grpSpPr>
              <a:xfrm>
                <a:off x="1291908" y="2159545"/>
                <a:ext cx="236220" cy="215447"/>
                <a:chOff x="1996440" y="2780665"/>
                <a:chExt cx="236220" cy="276860"/>
              </a:xfrm>
            </p:grpSpPr>
            <p:cxnSp>
              <p:nvCxnSpPr>
                <p:cNvPr id="59" name="Egyenes összekötő 58">
                  <a:extLst>
                    <a:ext uri="{FF2B5EF4-FFF2-40B4-BE49-F238E27FC236}">
                      <a16:creationId xmlns:a16="http://schemas.microsoft.com/office/drawing/2014/main" id="{795895F2-149D-EF16-CE4E-69F7D66FFF2D}"/>
                    </a:ext>
                  </a:extLst>
                </p:cNvPr>
                <p:cNvCxnSpPr/>
                <p:nvPr/>
              </p:nvCxnSpPr>
              <p:spPr>
                <a:xfrm flipV="1">
                  <a:off x="1996440" y="2780665"/>
                  <a:ext cx="236220" cy="13843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Egyenes összekötő 59">
                  <a:extLst>
                    <a:ext uri="{FF2B5EF4-FFF2-40B4-BE49-F238E27FC236}">
                      <a16:creationId xmlns:a16="http://schemas.microsoft.com/office/drawing/2014/main" id="{209FB677-2A12-28E1-A197-21A8D1ED021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96440" y="2919095"/>
                  <a:ext cx="236220" cy="13843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" name="Csoportba foglalás 50">
                <a:extLst>
                  <a:ext uri="{FF2B5EF4-FFF2-40B4-BE49-F238E27FC236}">
                    <a16:creationId xmlns:a16="http://schemas.microsoft.com/office/drawing/2014/main" id="{39236CBF-B786-C228-6346-FEADA05D1B2E}"/>
                  </a:ext>
                </a:extLst>
              </p:cNvPr>
              <p:cNvGrpSpPr/>
              <p:nvPr/>
            </p:nvGrpSpPr>
            <p:grpSpPr>
              <a:xfrm>
                <a:off x="1291908" y="2577349"/>
                <a:ext cx="236220" cy="215447"/>
                <a:chOff x="1996440" y="2780665"/>
                <a:chExt cx="236220" cy="276860"/>
              </a:xfrm>
            </p:grpSpPr>
            <p:cxnSp>
              <p:nvCxnSpPr>
                <p:cNvPr id="57" name="Egyenes összekötő 56">
                  <a:extLst>
                    <a:ext uri="{FF2B5EF4-FFF2-40B4-BE49-F238E27FC236}">
                      <a16:creationId xmlns:a16="http://schemas.microsoft.com/office/drawing/2014/main" id="{EAC030D6-75F8-6318-25F7-E54CB161CF5E}"/>
                    </a:ext>
                  </a:extLst>
                </p:cNvPr>
                <p:cNvCxnSpPr/>
                <p:nvPr/>
              </p:nvCxnSpPr>
              <p:spPr>
                <a:xfrm flipV="1">
                  <a:off x="1996440" y="2780665"/>
                  <a:ext cx="236220" cy="13843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Egyenes összekötő 57">
                  <a:extLst>
                    <a:ext uri="{FF2B5EF4-FFF2-40B4-BE49-F238E27FC236}">
                      <a16:creationId xmlns:a16="http://schemas.microsoft.com/office/drawing/2014/main" id="{65C1578C-B8CC-4179-D202-343BE270573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96440" y="2919095"/>
                  <a:ext cx="236220" cy="13843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2" name="Egyenes összekötő 51">
                <a:extLst>
                  <a:ext uri="{FF2B5EF4-FFF2-40B4-BE49-F238E27FC236}">
                    <a16:creationId xmlns:a16="http://schemas.microsoft.com/office/drawing/2014/main" id="{CF8CFA76-455F-99C7-DB24-572E3179F5B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0898" y="1438293"/>
                <a:ext cx="461010" cy="218216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Egyenes összekötő 52">
                <a:extLst>
                  <a:ext uri="{FF2B5EF4-FFF2-40B4-BE49-F238E27FC236}">
                    <a16:creationId xmlns:a16="http://schemas.microsoft.com/office/drawing/2014/main" id="{1A2F2960-358D-C23A-3E22-EFB78AC3EE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0898" y="1656510"/>
                <a:ext cx="461010" cy="199200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Egyenes összekötő 53">
                <a:extLst>
                  <a:ext uri="{FF2B5EF4-FFF2-40B4-BE49-F238E27FC236}">
                    <a16:creationId xmlns:a16="http://schemas.microsoft.com/office/drawing/2014/main" id="{803CD348-47A1-AEF9-DF0A-E0720909075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0898" y="2270087"/>
                <a:ext cx="461010" cy="218216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Egyenes összekötő 54">
                <a:extLst>
                  <a:ext uri="{FF2B5EF4-FFF2-40B4-BE49-F238E27FC236}">
                    <a16:creationId xmlns:a16="http://schemas.microsoft.com/office/drawing/2014/main" id="{AD77D2E8-5AA2-F251-4F63-6249D80E64E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0898" y="2490382"/>
                <a:ext cx="461010" cy="199200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Egyenes összekötő 55">
                <a:extLst>
                  <a:ext uri="{FF2B5EF4-FFF2-40B4-BE49-F238E27FC236}">
                    <a16:creationId xmlns:a16="http://schemas.microsoft.com/office/drawing/2014/main" id="{6C3241D0-972A-2C46-18F6-06B451D26DB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24218" y="2070888"/>
                <a:ext cx="106680" cy="411317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Szövegdoboz 17">
              <a:extLst>
                <a:ext uri="{FF2B5EF4-FFF2-40B4-BE49-F238E27FC236}">
                  <a16:creationId xmlns:a16="http://schemas.microsoft.com/office/drawing/2014/main" id="{EAF5CD63-C58B-FB74-210D-BDC055AAB94D}"/>
                </a:ext>
              </a:extLst>
            </p:cNvPr>
            <p:cNvSpPr txBox="1"/>
            <p:nvPr/>
          </p:nvSpPr>
          <p:spPr>
            <a:xfrm>
              <a:off x="1363536" y="1227569"/>
              <a:ext cx="1051242" cy="261610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r>
                <a:rPr lang="hu-HU" sz="1100" b="1" dirty="0" err="1" smtClean="0">
                  <a:solidFill>
                    <a:schemeClr val="accent3"/>
                  </a:solidFill>
                </a:rPr>
                <a:t>Light</a:t>
              </a:r>
              <a:r>
                <a:rPr lang="hu-HU" sz="1100" b="1" dirty="0" smtClean="0">
                  <a:solidFill>
                    <a:schemeClr val="accent3"/>
                  </a:solidFill>
                </a:rPr>
                <a:t> </a:t>
              </a:r>
              <a:r>
                <a:rPr lang="hu-HU" sz="1100" b="1" dirty="0" err="1" smtClean="0">
                  <a:solidFill>
                    <a:schemeClr val="accent3"/>
                  </a:solidFill>
                </a:rPr>
                <a:t>grey</a:t>
              </a:r>
              <a:endParaRPr lang="hu-HU" sz="1100" b="1" dirty="0">
                <a:solidFill>
                  <a:schemeClr val="accent3"/>
                </a:solidFill>
              </a:endParaRPr>
            </a:p>
          </p:txBody>
        </p:sp>
        <p:sp>
          <p:nvSpPr>
            <p:cNvPr id="68" name="Szövegdoboz 67">
              <a:extLst>
                <a:ext uri="{FF2B5EF4-FFF2-40B4-BE49-F238E27FC236}">
                  <a16:creationId xmlns:a16="http://schemas.microsoft.com/office/drawing/2014/main" id="{32A68126-EA9C-F15D-05DD-3F3B9A3191FC}"/>
                </a:ext>
              </a:extLst>
            </p:cNvPr>
            <p:cNvSpPr txBox="1"/>
            <p:nvPr/>
          </p:nvSpPr>
          <p:spPr>
            <a:xfrm>
              <a:off x="1363536" y="2299317"/>
              <a:ext cx="1051242" cy="211853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hu-HU" sz="1100" b="1" dirty="0" smtClean="0">
                  <a:solidFill>
                    <a:schemeClr val="accent3"/>
                  </a:solidFill>
                </a:rPr>
                <a:t>Red</a:t>
              </a:r>
              <a:endParaRPr lang="hu-HU" sz="1100" b="1" dirty="0">
                <a:solidFill>
                  <a:schemeClr val="accent3"/>
                </a:solidFill>
              </a:endParaRPr>
            </a:p>
          </p:txBody>
        </p:sp>
        <p:sp>
          <p:nvSpPr>
            <p:cNvPr id="69" name="Szövegdoboz 68">
              <a:extLst>
                <a:ext uri="{FF2B5EF4-FFF2-40B4-BE49-F238E27FC236}">
                  <a16:creationId xmlns:a16="http://schemas.microsoft.com/office/drawing/2014/main" id="{0741A165-CB3F-69CF-6621-A0EB2775C890}"/>
                </a:ext>
              </a:extLst>
            </p:cNvPr>
            <p:cNvSpPr txBox="1"/>
            <p:nvPr/>
          </p:nvSpPr>
          <p:spPr>
            <a:xfrm>
              <a:off x="1363536" y="1959394"/>
              <a:ext cx="1051242" cy="211853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hu-HU" sz="1100" b="1" dirty="0" err="1" smtClean="0">
                  <a:solidFill>
                    <a:schemeClr val="accent3"/>
                  </a:solidFill>
                </a:rPr>
                <a:t>Light</a:t>
              </a:r>
              <a:r>
                <a:rPr lang="hu-HU" sz="1100" b="1" dirty="0" smtClean="0">
                  <a:solidFill>
                    <a:schemeClr val="accent3"/>
                  </a:solidFill>
                </a:rPr>
                <a:t> </a:t>
              </a:r>
              <a:r>
                <a:rPr lang="hu-HU" sz="1100" b="1" dirty="0" err="1" smtClean="0">
                  <a:solidFill>
                    <a:schemeClr val="accent3"/>
                  </a:solidFill>
                </a:rPr>
                <a:t>blue</a:t>
              </a:r>
              <a:endParaRPr lang="hu-HU" sz="1100" b="1" dirty="0">
                <a:solidFill>
                  <a:schemeClr val="accent3"/>
                </a:solidFill>
              </a:endParaRPr>
            </a:p>
          </p:txBody>
        </p:sp>
        <p:sp>
          <p:nvSpPr>
            <p:cNvPr id="70" name="Szövegdoboz 69">
              <a:extLst>
                <a:ext uri="{FF2B5EF4-FFF2-40B4-BE49-F238E27FC236}">
                  <a16:creationId xmlns:a16="http://schemas.microsoft.com/office/drawing/2014/main" id="{F785B3B0-13B9-0175-25A3-E18ED6036796}"/>
                </a:ext>
              </a:extLst>
            </p:cNvPr>
            <p:cNvSpPr txBox="1"/>
            <p:nvPr/>
          </p:nvSpPr>
          <p:spPr>
            <a:xfrm>
              <a:off x="1363536" y="3004050"/>
              <a:ext cx="1051242" cy="211853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hu-HU" sz="1100" b="1" dirty="0" smtClean="0">
                  <a:solidFill>
                    <a:schemeClr val="accent3"/>
                  </a:solidFill>
                </a:rPr>
                <a:t>White</a:t>
              </a:r>
              <a:endParaRPr lang="hu-HU" sz="1100" b="1" dirty="0">
                <a:solidFill>
                  <a:schemeClr val="accent3"/>
                </a:solidFill>
              </a:endParaRPr>
            </a:p>
          </p:txBody>
        </p:sp>
        <p:sp>
          <p:nvSpPr>
            <p:cNvPr id="71" name="Szövegdoboz 70">
              <a:extLst>
                <a:ext uri="{FF2B5EF4-FFF2-40B4-BE49-F238E27FC236}">
                  <a16:creationId xmlns:a16="http://schemas.microsoft.com/office/drawing/2014/main" id="{9DB649C1-D1BA-FEAE-DA19-47C9092D4C5B}"/>
                </a:ext>
              </a:extLst>
            </p:cNvPr>
            <p:cNvSpPr txBox="1"/>
            <p:nvPr/>
          </p:nvSpPr>
          <p:spPr>
            <a:xfrm>
              <a:off x="1363536" y="2664127"/>
              <a:ext cx="1051242" cy="211853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hu-HU" sz="1100" b="1" dirty="0" smtClean="0">
                  <a:solidFill>
                    <a:schemeClr val="accent3"/>
                  </a:solidFill>
                </a:rPr>
                <a:t>Black</a:t>
              </a:r>
              <a:endParaRPr lang="hu-HU" sz="1100" b="1" dirty="0">
                <a:solidFill>
                  <a:schemeClr val="accent3"/>
                </a:solidFill>
              </a:endParaRPr>
            </a:p>
          </p:txBody>
        </p:sp>
        <p:sp>
          <p:nvSpPr>
            <p:cNvPr id="72" name="Szövegdoboz 71">
              <a:extLst>
                <a:ext uri="{FF2B5EF4-FFF2-40B4-BE49-F238E27FC236}">
                  <a16:creationId xmlns:a16="http://schemas.microsoft.com/office/drawing/2014/main" id="{91AC9836-C009-607D-8DE4-607A88F7CB14}"/>
                </a:ext>
              </a:extLst>
            </p:cNvPr>
            <p:cNvSpPr txBox="1"/>
            <p:nvPr/>
          </p:nvSpPr>
          <p:spPr>
            <a:xfrm>
              <a:off x="1363536" y="3687160"/>
              <a:ext cx="1051242" cy="211853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hu-HU" sz="1100" b="1" dirty="0" smtClean="0">
                  <a:solidFill>
                    <a:schemeClr val="accent3"/>
                  </a:solidFill>
                </a:rPr>
                <a:t>Brown</a:t>
              </a:r>
              <a:endParaRPr lang="hu-HU" sz="1100" b="1" dirty="0">
                <a:solidFill>
                  <a:schemeClr val="accent3"/>
                </a:solidFill>
              </a:endParaRPr>
            </a:p>
          </p:txBody>
        </p:sp>
        <p:sp>
          <p:nvSpPr>
            <p:cNvPr id="73" name="Szövegdoboz 72">
              <a:extLst>
                <a:ext uri="{FF2B5EF4-FFF2-40B4-BE49-F238E27FC236}">
                  <a16:creationId xmlns:a16="http://schemas.microsoft.com/office/drawing/2014/main" id="{55610202-7544-182F-5699-29F7B21A0458}"/>
                </a:ext>
              </a:extLst>
            </p:cNvPr>
            <p:cNvSpPr txBox="1"/>
            <p:nvPr/>
          </p:nvSpPr>
          <p:spPr>
            <a:xfrm>
              <a:off x="1363536" y="3347237"/>
              <a:ext cx="1051242" cy="211853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hu-HU" sz="1100" b="1" dirty="0" err="1" smtClean="0">
                  <a:solidFill>
                    <a:schemeClr val="accent3"/>
                  </a:solidFill>
                </a:rPr>
                <a:t>Dark</a:t>
              </a:r>
              <a:r>
                <a:rPr lang="hu-HU" sz="1100" b="1" dirty="0" smtClean="0">
                  <a:solidFill>
                    <a:schemeClr val="accent3"/>
                  </a:solidFill>
                </a:rPr>
                <a:t> </a:t>
              </a:r>
              <a:r>
                <a:rPr lang="hu-HU" sz="1100" b="1" dirty="0" err="1" smtClean="0">
                  <a:solidFill>
                    <a:schemeClr val="accent3"/>
                  </a:solidFill>
                </a:rPr>
                <a:t>grey</a:t>
              </a:r>
              <a:endParaRPr lang="hu-HU" sz="1100" b="1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37" name="Szöveg helye 2">
            <a:extLst>
              <a:ext uri="{FF2B5EF4-FFF2-40B4-BE49-F238E27FC236}">
                <a16:creationId xmlns:a16="http://schemas.microsoft.com/office/drawing/2014/main" id="{BBE2C393-99D9-02E8-DC42-5AA6DAE1D51B}"/>
              </a:ext>
            </a:extLst>
          </p:cNvPr>
          <p:cNvSpPr txBox="1">
            <a:spLocks/>
          </p:cNvSpPr>
          <p:nvPr/>
        </p:nvSpPr>
        <p:spPr>
          <a:xfrm>
            <a:off x="476958" y="5490198"/>
            <a:ext cx="2859541" cy="26087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Binary </a:t>
            </a:r>
            <a:r>
              <a:rPr lang="en-US" sz="2000" b="1" dirty="0" err="1"/>
              <a:t>colouring</a:t>
            </a:r>
            <a:endParaRPr lang="en-US" sz="2000" b="1" dirty="0"/>
          </a:p>
          <a:p>
            <a:pPr algn="ctr"/>
            <a:r>
              <a:rPr lang="en-US" sz="2000" b="1" dirty="0"/>
              <a:t>(binary)</a:t>
            </a:r>
          </a:p>
          <a:p>
            <a:pPr algn="ctr"/>
            <a:endParaRPr lang="en-US" sz="2000" b="1" dirty="0"/>
          </a:p>
          <a:p>
            <a:r>
              <a:rPr lang="en-US" sz="2000" b="1" dirty="0"/>
              <a:t>At the ends of a tree-like diagram you see </a:t>
            </a:r>
            <a:r>
              <a:rPr lang="en-US" sz="2000" b="1" dirty="0" err="1"/>
              <a:t>colours</a:t>
            </a:r>
            <a:r>
              <a:rPr lang="en-US" sz="2000" b="1" dirty="0"/>
              <a:t>, which you can access through an "up-down" decision process. The value of „up” is 1 and the value of „down” is 0 . To select the </a:t>
            </a:r>
            <a:r>
              <a:rPr lang="en-US" sz="2000" b="1" dirty="0" err="1"/>
              <a:t>colour</a:t>
            </a:r>
            <a:r>
              <a:rPr lang="en-US" sz="2000" b="1" dirty="0"/>
              <a:t> of each field, start from the </a:t>
            </a:r>
            <a:r>
              <a:rPr lang="en-US" sz="2000" b="1" dirty="0" err="1"/>
              <a:t>centre</a:t>
            </a:r>
            <a:r>
              <a:rPr lang="en-US" sz="2000" b="1" dirty="0"/>
              <a:t> and work your way up or down the branches of the diagram, based on the elements of the numerical sequence associated with that field, to the </a:t>
            </a:r>
            <a:r>
              <a:rPr lang="en-US" sz="2000" b="1" dirty="0" err="1"/>
              <a:t>colour</a:t>
            </a:r>
            <a:r>
              <a:rPr lang="en-US" sz="2000" b="1" dirty="0"/>
              <a:t> you want to select.</a:t>
            </a:r>
          </a:p>
          <a:p>
            <a:r>
              <a:rPr lang="en-US" sz="2000" b="1" dirty="0"/>
              <a:t>e.g.: 101 -&gt; up - down - up</a:t>
            </a:r>
          </a:p>
          <a:p>
            <a:r>
              <a:rPr lang="en-US" sz="2000" b="1" dirty="0"/>
              <a:t>       0100 -&gt; down - up - down - down</a:t>
            </a:r>
          </a:p>
        </p:txBody>
      </p:sp>
    </p:spTree>
    <p:extLst>
      <p:ext uri="{BB962C8B-B14F-4D97-AF65-F5344CB8AC3E}">
        <p14:creationId xmlns:p14="http://schemas.microsoft.com/office/powerpoint/2010/main" val="40892817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D0CD2950-0FD4-0D24-7400-90A219D1A655}"/>
              </a:ext>
            </a:extLst>
          </p:cNvPr>
          <p:cNvSpPr txBox="1">
            <a:spLocks/>
          </p:cNvSpPr>
          <p:nvPr/>
        </p:nvSpPr>
        <p:spPr>
          <a:xfrm>
            <a:off x="471488" y="360000"/>
            <a:ext cx="5915025" cy="8002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Colour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according to the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colour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codes</a:t>
            </a:r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hu-HU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hu-HU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Boat</a:t>
            </a:r>
            <a:endParaRPr lang="hu-HU" sz="4800" dirty="0"/>
          </a:p>
        </p:txBody>
      </p:sp>
      <p:pic>
        <p:nvPicPr>
          <p:cNvPr id="5" name="Kép 4" descr="A képen Acélkék, Betűtípus, Majorelle kék, képernyőkép látható&#10;&#10;Automatikusan generált leírás">
            <a:extLst>
              <a:ext uri="{FF2B5EF4-FFF2-40B4-BE49-F238E27FC236}">
                <a16:creationId xmlns:a16="http://schemas.microsoft.com/office/drawing/2014/main" id="{CF6574BF-0DD4-2676-D95B-E69ECAD41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373" y="9158363"/>
            <a:ext cx="1275254" cy="426438"/>
          </a:xfrm>
          <a:prstGeom prst="rect">
            <a:avLst/>
          </a:prstGeom>
        </p:spPr>
      </p:pic>
      <p:pic>
        <p:nvPicPr>
          <p:cNvPr id="6" name="Kép 5" descr="A képen Grafika, Betűtípus, Grafikus tervezés, embléma látható&#10;&#10;Automatikusan generált leírás">
            <a:extLst>
              <a:ext uri="{FF2B5EF4-FFF2-40B4-BE49-F238E27FC236}">
                <a16:creationId xmlns:a16="http://schemas.microsoft.com/office/drawing/2014/main" id="{318DFCA8-EE35-4266-5A57-E412476D3F0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8" y="9215499"/>
            <a:ext cx="1435241" cy="326192"/>
          </a:xfrm>
          <a:prstGeom prst="rect">
            <a:avLst/>
          </a:prstGeom>
        </p:spPr>
      </p:pic>
      <p:pic>
        <p:nvPicPr>
          <p:cNvPr id="7" name="Kép 6" descr="A képen Betűtípus, képernyőkép, szöveg, Acélkék látható&#10;&#10;Automatikusan generált leírás">
            <a:extLst>
              <a:ext uri="{FF2B5EF4-FFF2-40B4-BE49-F238E27FC236}">
                <a16:creationId xmlns:a16="http://schemas.microsoft.com/office/drawing/2014/main" id="{97F6733F-F619-A960-8EB0-7CDFF315CFA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052" y="9184600"/>
            <a:ext cx="1860460" cy="400201"/>
          </a:xfrm>
          <a:prstGeom prst="rect">
            <a:avLst/>
          </a:prstGeom>
        </p:spPr>
      </p:pic>
      <p:graphicFrame>
        <p:nvGraphicFramePr>
          <p:cNvPr id="65" name="Táblázat 140">
            <a:extLst>
              <a:ext uri="{FF2B5EF4-FFF2-40B4-BE49-F238E27FC236}">
                <a16:creationId xmlns:a16="http://schemas.microsoft.com/office/drawing/2014/main" id="{5DA1B995-1887-3E5A-E071-A084DA45AD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129938"/>
              </p:ext>
            </p:extLst>
          </p:nvPr>
        </p:nvGraphicFramePr>
        <p:xfrm>
          <a:off x="2362200" y="1214697"/>
          <a:ext cx="36000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418347684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60678666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25615521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67036709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347735126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77489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5758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30529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28942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751031"/>
                  </a:ext>
                </a:extLst>
              </a:tr>
            </a:tbl>
          </a:graphicData>
        </a:graphic>
      </p:graphicFrame>
      <p:sp>
        <p:nvSpPr>
          <p:cNvPr id="8" name="Szövegdoboz 7"/>
          <p:cNvSpPr txBox="1"/>
          <p:nvPr/>
        </p:nvSpPr>
        <p:spPr>
          <a:xfrm>
            <a:off x="795039" y="1423382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792103" y="2174524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2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792103" y="2967814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3</a:t>
            </a:r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856073" y="3800145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4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1968488" y="1418866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5</a:t>
            </a:r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241" y="2813808"/>
            <a:ext cx="619565" cy="720000"/>
          </a:xfrm>
          <a:prstGeom prst="rect">
            <a:avLst/>
          </a:prstGeom>
        </p:spPr>
      </p:pic>
      <p:sp>
        <p:nvSpPr>
          <p:cNvPr id="14" name="Szövegdoboz 13"/>
          <p:cNvSpPr txBox="1"/>
          <p:nvPr/>
        </p:nvSpPr>
        <p:spPr>
          <a:xfrm>
            <a:off x="1968488" y="2192207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6</a:t>
            </a:r>
            <a:endParaRPr lang="hu-HU" dirty="0"/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84" y="1219938"/>
            <a:ext cx="605714" cy="720000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22" b="12108"/>
          <a:stretch/>
        </p:blipFill>
        <p:spPr>
          <a:xfrm>
            <a:off x="169984" y="2016873"/>
            <a:ext cx="602061" cy="720000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39" b="12212"/>
          <a:stretch/>
        </p:blipFill>
        <p:spPr>
          <a:xfrm>
            <a:off x="187552" y="2813808"/>
            <a:ext cx="604551" cy="720000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39" b="12491"/>
          <a:stretch/>
        </p:blipFill>
        <p:spPr>
          <a:xfrm>
            <a:off x="187552" y="3610743"/>
            <a:ext cx="605984" cy="720000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22" b="12017"/>
          <a:stretch/>
        </p:blipFill>
        <p:spPr>
          <a:xfrm>
            <a:off x="1315413" y="1219938"/>
            <a:ext cx="607393" cy="720000"/>
          </a:xfrm>
          <a:prstGeom prst="rect">
            <a:avLst/>
          </a:prstGeom>
        </p:spPr>
      </p:pic>
      <p:pic>
        <p:nvPicPr>
          <p:cNvPr id="20" name="Kép 19"/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8" b="1416"/>
          <a:stretch/>
        </p:blipFill>
        <p:spPr>
          <a:xfrm>
            <a:off x="5301361" y="1212564"/>
            <a:ext cx="607671" cy="720000"/>
          </a:xfrm>
          <a:prstGeom prst="rect">
            <a:avLst/>
          </a:prstGeom>
        </p:spPr>
      </p:pic>
      <p:sp>
        <p:nvSpPr>
          <p:cNvPr id="21" name="Téglalap 20"/>
          <p:cNvSpPr/>
          <p:nvPr/>
        </p:nvSpPr>
        <p:spPr>
          <a:xfrm>
            <a:off x="1968488" y="296781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/>
              <a:t>7</a:t>
            </a:r>
            <a:endParaRPr lang="hu-HU" dirty="0"/>
          </a:p>
        </p:txBody>
      </p:sp>
      <p:pic>
        <p:nvPicPr>
          <p:cNvPr id="22" name="Kép 21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399" y="2648993"/>
            <a:ext cx="619565" cy="720000"/>
          </a:xfrm>
          <a:prstGeom prst="rect">
            <a:avLst/>
          </a:prstGeom>
        </p:spPr>
      </p:pic>
      <p:pic>
        <p:nvPicPr>
          <p:cNvPr id="23" name="Kép 2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989" y="2653810"/>
            <a:ext cx="619565" cy="720000"/>
          </a:xfrm>
          <a:prstGeom prst="rect">
            <a:avLst/>
          </a:prstGeom>
        </p:spPr>
      </p:pic>
      <p:pic>
        <p:nvPicPr>
          <p:cNvPr id="24" name="Kép 2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467" y="1938565"/>
            <a:ext cx="619565" cy="720000"/>
          </a:xfrm>
          <a:prstGeom prst="rect">
            <a:avLst/>
          </a:prstGeom>
        </p:spPr>
      </p:pic>
      <p:pic>
        <p:nvPicPr>
          <p:cNvPr id="25" name="Kép 2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930" y="1941213"/>
            <a:ext cx="619565" cy="720000"/>
          </a:xfrm>
          <a:prstGeom prst="rect">
            <a:avLst/>
          </a:prstGeom>
        </p:spPr>
      </p:pic>
      <p:pic>
        <p:nvPicPr>
          <p:cNvPr id="26" name="Kép 25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708" y="1938877"/>
            <a:ext cx="619565" cy="720000"/>
          </a:xfrm>
          <a:prstGeom prst="rect">
            <a:avLst/>
          </a:prstGeom>
        </p:spPr>
      </p:pic>
      <p:pic>
        <p:nvPicPr>
          <p:cNvPr id="27" name="Kép 2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727" y="1223185"/>
            <a:ext cx="619565" cy="720000"/>
          </a:xfrm>
          <a:prstGeom prst="rect">
            <a:avLst/>
          </a:prstGeom>
        </p:spPr>
      </p:pic>
      <p:pic>
        <p:nvPicPr>
          <p:cNvPr id="28" name="Kép 27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363" y="1223664"/>
            <a:ext cx="619565" cy="720000"/>
          </a:xfrm>
          <a:prstGeom prst="rect">
            <a:avLst/>
          </a:prstGeom>
        </p:spPr>
      </p:pic>
      <p:pic>
        <p:nvPicPr>
          <p:cNvPr id="29" name="Kép 28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708" y="1216852"/>
            <a:ext cx="619565" cy="720000"/>
          </a:xfrm>
          <a:prstGeom prst="rect">
            <a:avLst/>
          </a:prstGeom>
        </p:spPr>
      </p:pic>
      <p:pic>
        <p:nvPicPr>
          <p:cNvPr id="30" name="Kép 29"/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22" b="12017"/>
          <a:stretch/>
        </p:blipFill>
        <p:spPr>
          <a:xfrm>
            <a:off x="3874787" y="1951960"/>
            <a:ext cx="607393" cy="720000"/>
          </a:xfrm>
          <a:prstGeom prst="rect">
            <a:avLst/>
          </a:prstGeom>
        </p:spPr>
      </p:pic>
      <p:pic>
        <p:nvPicPr>
          <p:cNvPr id="31" name="Kép 30"/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22" b="12017"/>
          <a:stretch/>
        </p:blipFill>
        <p:spPr>
          <a:xfrm>
            <a:off x="3874788" y="1226258"/>
            <a:ext cx="607393" cy="720000"/>
          </a:xfrm>
          <a:prstGeom prst="rect">
            <a:avLst/>
          </a:prstGeom>
        </p:spPr>
      </p:pic>
      <p:pic>
        <p:nvPicPr>
          <p:cNvPr id="32" name="Kép 31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39" b="12491"/>
          <a:stretch/>
        </p:blipFill>
        <p:spPr>
          <a:xfrm>
            <a:off x="3859104" y="2648754"/>
            <a:ext cx="605984" cy="720000"/>
          </a:xfrm>
          <a:prstGeom prst="rect">
            <a:avLst/>
          </a:prstGeom>
        </p:spPr>
      </p:pic>
      <p:pic>
        <p:nvPicPr>
          <p:cNvPr id="33" name="Kép 32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22" b="12108"/>
          <a:stretch/>
        </p:blipFill>
        <p:spPr>
          <a:xfrm>
            <a:off x="2432604" y="4111749"/>
            <a:ext cx="602061" cy="720000"/>
          </a:xfrm>
          <a:prstGeom prst="rect">
            <a:avLst/>
          </a:prstGeom>
        </p:spPr>
      </p:pic>
      <p:pic>
        <p:nvPicPr>
          <p:cNvPr id="34" name="Kép 33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993" y="4111749"/>
            <a:ext cx="605714" cy="720000"/>
          </a:xfrm>
          <a:prstGeom prst="rect">
            <a:avLst/>
          </a:prstGeom>
        </p:spPr>
      </p:pic>
      <p:pic>
        <p:nvPicPr>
          <p:cNvPr id="35" name="Kép 34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173" y="4103664"/>
            <a:ext cx="605714" cy="720000"/>
          </a:xfrm>
          <a:prstGeom prst="rect">
            <a:avLst/>
          </a:prstGeom>
        </p:spPr>
      </p:pic>
      <p:pic>
        <p:nvPicPr>
          <p:cNvPr id="36" name="Kép 35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437" y="3388197"/>
            <a:ext cx="605714" cy="720000"/>
          </a:xfrm>
          <a:prstGeom prst="rect">
            <a:avLst/>
          </a:prstGeom>
        </p:spPr>
      </p:pic>
      <p:pic>
        <p:nvPicPr>
          <p:cNvPr id="37" name="Kép 36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652" y="3363996"/>
            <a:ext cx="605714" cy="720000"/>
          </a:xfrm>
          <a:prstGeom prst="rect">
            <a:avLst/>
          </a:prstGeom>
        </p:spPr>
      </p:pic>
      <p:pic>
        <p:nvPicPr>
          <p:cNvPr id="38" name="Kép 37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701" y="3381157"/>
            <a:ext cx="605714" cy="720000"/>
          </a:xfrm>
          <a:prstGeom prst="rect">
            <a:avLst/>
          </a:prstGeom>
        </p:spPr>
      </p:pic>
      <p:pic>
        <p:nvPicPr>
          <p:cNvPr id="39" name="Kép 38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009" y="3383381"/>
            <a:ext cx="605714" cy="720000"/>
          </a:xfrm>
          <a:prstGeom prst="rect">
            <a:avLst/>
          </a:prstGeom>
        </p:spPr>
      </p:pic>
      <p:pic>
        <p:nvPicPr>
          <p:cNvPr id="40" name="Kép 39"/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8" b="1416"/>
          <a:stretch/>
        </p:blipFill>
        <p:spPr>
          <a:xfrm>
            <a:off x="1330656" y="2021073"/>
            <a:ext cx="607671" cy="720000"/>
          </a:xfrm>
          <a:prstGeom prst="rect">
            <a:avLst/>
          </a:prstGeom>
        </p:spPr>
      </p:pic>
      <p:pic>
        <p:nvPicPr>
          <p:cNvPr id="41" name="Kép 40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466" y="2663381"/>
            <a:ext cx="619565" cy="720000"/>
          </a:xfrm>
          <a:prstGeom prst="rect">
            <a:avLst/>
          </a:prstGeom>
        </p:spPr>
      </p:pic>
      <p:pic>
        <p:nvPicPr>
          <p:cNvPr id="42" name="Kép 41"/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22" b="12017"/>
          <a:stretch/>
        </p:blipFill>
        <p:spPr>
          <a:xfrm>
            <a:off x="3146494" y="1957981"/>
            <a:ext cx="607393" cy="720000"/>
          </a:xfrm>
          <a:prstGeom prst="rect">
            <a:avLst/>
          </a:prstGeom>
        </p:spPr>
      </p:pic>
      <p:pic>
        <p:nvPicPr>
          <p:cNvPr id="44" name="Kép 43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39" b="12491"/>
          <a:stretch/>
        </p:blipFill>
        <p:spPr>
          <a:xfrm>
            <a:off x="3859393" y="3377587"/>
            <a:ext cx="605984" cy="720000"/>
          </a:xfrm>
          <a:prstGeom prst="rect">
            <a:avLst/>
          </a:prstGeom>
        </p:spPr>
      </p:pic>
      <p:pic>
        <p:nvPicPr>
          <p:cNvPr id="45" name="Kép 44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39" b="12212"/>
          <a:stretch/>
        </p:blipFill>
        <p:spPr>
          <a:xfrm>
            <a:off x="4595039" y="2648535"/>
            <a:ext cx="604551" cy="720000"/>
          </a:xfrm>
          <a:prstGeom prst="rect">
            <a:avLst/>
          </a:prstGeom>
        </p:spPr>
      </p:pic>
      <p:pic>
        <p:nvPicPr>
          <p:cNvPr id="46" name="Kép 45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492" y="4092318"/>
            <a:ext cx="605714" cy="720000"/>
          </a:xfrm>
          <a:prstGeom prst="rect">
            <a:avLst/>
          </a:prstGeom>
        </p:spPr>
      </p:pic>
      <p:pic>
        <p:nvPicPr>
          <p:cNvPr id="47" name="Kép 46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22" b="12108"/>
          <a:stretch/>
        </p:blipFill>
        <p:spPr>
          <a:xfrm>
            <a:off x="5304165" y="4091796"/>
            <a:ext cx="602061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7878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D0CD2950-0FD4-0D24-7400-90A219D1A655}"/>
              </a:ext>
            </a:extLst>
          </p:cNvPr>
          <p:cNvSpPr txBox="1">
            <a:spLocks/>
          </p:cNvSpPr>
          <p:nvPr/>
        </p:nvSpPr>
        <p:spPr>
          <a:xfrm>
            <a:off x="471488" y="360000"/>
            <a:ext cx="5915025" cy="4563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Colour</a:t>
            </a: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 according to the </a:t>
            </a:r>
            <a:r>
              <a:rPr lang="en-US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colour</a:t>
            </a: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 codes!</a:t>
            </a:r>
            <a:endParaRPr lang="hu-HU" sz="2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hu-HU" sz="2200" dirty="0">
                <a:ea typeface="Calibri" panose="020F0502020204030204" pitchFamily="34" charset="0"/>
                <a:cs typeface="Times New Roman" panose="02020603050405020304" pitchFamily="18" charset="0"/>
              </a:rPr>
              <a:t>7. a.)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BE2C393-99D9-02E8-DC42-5AA6DAE1D5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 err="1"/>
              <a:t>Colour</a:t>
            </a:r>
            <a:r>
              <a:rPr lang="en-US" dirty="0"/>
              <a:t> the puzzle according to the </a:t>
            </a:r>
            <a:r>
              <a:rPr lang="en-US" dirty="0" err="1"/>
              <a:t>colours</a:t>
            </a:r>
            <a:r>
              <a:rPr lang="en-US" dirty="0"/>
              <a:t> of the cubes marked with numbers. </a:t>
            </a:r>
          </a:p>
          <a:p>
            <a:r>
              <a:rPr lang="en-US" dirty="0"/>
              <a:t>If you have an </a:t>
            </a:r>
            <a:r>
              <a:rPr lang="en-US" dirty="0" err="1"/>
              <a:t>ArTeC</a:t>
            </a:r>
            <a:r>
              <a:rPr lang="en-US" dirty="0"/>
              <a:t> Blocks construction set, you can build the </a:t>
            </a:r>
            <a:r>
              <a:rPr lang="en-US" dirty="0" err="1"/>
              <a:t>coloured</a:t>
            </a:r>
            <a:r>
              <a:rPr lang="en-US" dirty="0"/>
              <a:t> shape.</a:t>
            </a:r>
          </a:p>
          <a:p>
            <a:endParaRPr lang="hu-HU" dirty="0"/>
          </a:p>
        </p:txBody>
      </p:sp>
      <p:pic>
        <p:nvPicPr>
          <p:cNvPr id="5" name="Kép 4" descr="A képen Acélkék, Betűtípus, Majorelle kék, képernyőkép látható&#10;&#10;Automatikusan generált leírás">
            <a:extLst>
              <a:ext uri="{FF2B5EF4-FFF2-40B4-BE49-F238E27FC236}">
                <a16:creationId xmlns:a16="http://schemas.microsoft.com/office/drawing/2014/main" id="{CF6574BF-0DD4-2676-D95B-E69ECAD41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373" y="9158363"/>
            <a:ext cx="1275254" cy="426438"/>
          </a:xfrm>
          <a:prstGeom prst="rect">
            <a:avLst/>
          </a:prstGeom>
        </p:spPr>
      </p:pic>
      <p:pic>
        <p:nvPicPr>
          <p:cNvPr id="6" name="Kép 5" descr="A képen Grafika, Betűtípus, Grafikus tervezés, embléma látható&#10;&#10;Automatikusan generált leírás">
            <a:extLst>
              <a:ext uri="{FF2B5EF4-FFF2-40B4-BE49-F238E27FC236}">
                <a16:creationId xmlns:a16="http://schemas.microsoft.com/office/drawing/2014/main" id="{318DFCA8-EE35-4266-5A57-E412476D3F0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8" y="9215499"/>
            <a:ext cx="1435241" cy="326192"/>
          </a:xfrm>
          <a:prstGeom prst="rect">
            <a:avLst/>
          </a:prstGeom>
        </p:spPr>
      </p:pic>
      <p:pic>
        <p:nvPicPr>
          <p:cNvPr id="7" name="Kép 6" descr="A képen Betűtípus, képernyőkép, szöveg, Acélkék látható&#10;&#10;Automatikusan generált leírás">
            <a:extLst>
              <a:ext uri="{FF2B5EF4-FFF2-40B4-BE49-F238E27FC236}">
                <a16:creationId xmlns:a16="http://schemas.microsoft.com/office/drawing/2014/main" id="{97F6733F-F619-A960-8EB0-7CDFF315CFA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052" y="9184600"/>
            <a:ext cx="1860460" cy="400201"/>
          </a:xfrm>
          <a:prstGeom prst="rect">
            <a:avLst/>
          </a:prstGeom>
        </p:spPr>
      </p:pic>
      <p:graphicFrame>
        <p:nvGraphicFramePr>
          <p:cNvPr id="65" name="Táblázat 140">
            <a:extLst>
              <a:ext uri="{FF2B5EF4-FFF2-40B4-BE49-F238E27FC236}">
                <a16:creationId xmlns:a16="http://schemas.microsoft.com/office/drawing/2014/main" id="{5DA1B995-1887-3E5A-E071-A084DA45AD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129938"/>
              </p:ext>
            </p:extLst>
          </p:nvPr>
        </p:nvGraphicFramePr>
        <p:xfrm>
          <a:off x="2362200" y="1214697"/>
          <a:ext cx="36000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418347684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60678666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25615521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67036709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347735126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77489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5758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30529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28942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751031"/>
                  </a:ext>
                </a:extLst>
              </a:tr>
            </a:tbl>
          </a:graphicData>
        </a:graphic>
      </p:graphicFrame>
      <p:sp>
        <p:nvSpPr>
          <p:cNvPr id="8" name="Szövegdoboz 7"/>
          <p:cNvSpPr txBox="1"/>
          <p:nvPr/>
        </p:nvSpPr>
        <p:spPr>
          <a:xfrm>
            <a:off x="833508" y="1425687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840555" y="2246962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2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847351" y="3010764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3</a:t>
            </a:r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847351" y="3799342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4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1968488" y="1422995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5</a:t>
            </a:r>
          </a:p>
        </p:txBody>
      </p:sp>
      <p:pic>
        <p:nvPicPr>
          <p:cNvPr id="14" name="Kép 13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69" b="11903"/>
          <a:stretch/>
        </p:blipFill>
        <p:spPr>
          <a:xfrm>
            <a:off x="165961" y="1209935"/>
            <a:ext cx="604146" cy="720000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015" y="1220062"/>
            <a:ext cx="619565" cy="720000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8"/>
          <a:stretch/>
        </p:blipFill>
        <p:spPr>
          <a:xfrm>
            <a:off x="162140" y="2016873"/>
            <a:ext cx="607967" cy="720000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22" b="12734"/>
          <a:stretch/>
        </p:blipFill>
        <p:spPr>
          <a:xfrm>
            <a:off x="164691" y="2820593"/>
            <a:ext cx="605416" cy="720000"/>
          </a:xfrm>
          <a:prstGeom prst="rect">
            <a:avLst/>
          </a:prstGeom>
        </p:spPr>
      </p:pic>
      <p:pic>
        <p:nvPicPr>
          <p:cNvPr id="20" name="Kép 19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32" b="1323"/>
          <a:stretch/>
        </p:blipFill>
        <p:spPr>
          <a:xfrm>
            <a:off x="193845" y="3624732"/>
            <a:ext cx="603955" cy="720000"/>
          </a:xfrm>
          <a:prstGeom prst="rect">
            <a:avLst/>
          </a:prstGeom>
        </p:spPr>
      </p:pic>
      <p:sp>
        <p:nvSpPr>
          <p:cNvPr id="21" name="Téglalap 20"/>
          <p:cNvSpPr/>
          <p:nvPr/>
        </p:nvSpPr>
        <p:spPr>
          <a:xfrm>
            <a:off x="5412447" y="1422995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1</a:t>
            </a:r>
          </a:p>
        </p:txBody>
      </p:sp>
      <p:sp>
        <p:nvSpPr>
          <p:cNvPr id="22" name="Téglalap 21"/>
          <p:cNvSpPr/>
          <p:nvPr/>
        </p:nvSpPr>
        <p:spPr>
          <a:xfrm>
            <a:off x="4706278" y="1436351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1</a:t>
            </a:r>
          </a:p>
        </p:txBody>
      </p:sp>
      <p:sp>
        <p:nvSpPr>
          <p:cNvPr id="23" name="Téglalap 22"/>
          <p:cNvSpPr/>
          <p:nvPr/>
        </p:nvSpPr>
        <p:spPr>
          <a:xfrm>
            <a:off x="4706278" y="211591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1</a:t>
            </a:r>
          </a:p>
        </p:txBody>
      </p:sp>
      <p:sp>
        <p:nvSpPr>
          <p:cNvPr id="24" name="Téglalap 23"/>
          <p:cNvSpPr/>
          <p:nvPr/>
        </p:nvSpPr>
        <p:spPr>
          <a:xfrm>
            <a:off x="3264036" y="211591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1</a:t>
            </a:r>
          </a:p>
        </p:txBody>
      </p:sp>
      <p:sp>
        <p:nvSpPr>
          <p:cNvPr id="25" name="Téglalap 24"/>
          <p:cNvSpPr/>
          <p:nvPr/>
        </p:nvSpPr>
        <p:spPr>
          <a:xfrm>
            <a:off x="2566560" y="1431496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1</a:t>
            </a:r>
          </a:p>
        </p:txBody>
      </p:sp>
      <p:pic>
        <p:nvPicPr>
          <p:cNvPr id="27" name="Kép 2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69" b="11903"/>
          <a:stretch/>
        </p:blipFill>
        <p:spPr>
          <a:xfrm>
            <a:off x="164050" y="1218693"/>
            <a:ext cx="604146" cy="720000"/>
          </a:xfrm>
          <a:prstGeom prst="rect">
            <a:avLst/>
          </a:prstGeom>
        </p:spPr>
      </p:pic>
      <p:pic>
        <p:nvPicPr>
          <p:cNvPr id="28" name="Kép 27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69" b="11903"/>
          <a:stretch/>
        </p:blipFill>
        <p:spPr>
          <a:xfrm>
            <a:off x="173623" y="1214255"/>
            <a:ext cx="604146" cy="720000"/>
          </a:xfrm>
          <a:prstGeom prst="rect">
            <a:avLst/>
          </a:prstGeom>
        </p:spPr>
      </p:pic>
      <p:pic>
        <p:nvPicPr>
          <p:cNvPr id="29" name="Kép 28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69" b="11903"/>
          <a:stretch/>
        </p:blipFill>
        <p:spPr>
          <a:xfrm>
            <a:off x="173623" y="1218693"/>
            <a:ext cx="604146" cy="720000"/>
          </a:xfrm>
          <a:prstGeom prst="rect">
            <a:avLst/>
          </a:prstGeom>
        </p:spPr>
      </p:pic>
      <p:pic>
        <p:nvPicPr>
          <p:cNvPr id="30" name="Kép 29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69" b="11903"/>
          <a:stretch/>
        </p:blipFill>
        <p:spPr>
          <a:xfrm>
            <a:off x="167617" y="1216474"/>
            <a:ext cx="604146" cy="720000"/>
          </a:xfrm>
          <a:prstGeom prst="rect">
            <a:avLst/>
          </a:prstGeom>
        </p:spPr>
      </p:pic>
      <p:sp>
        <p:nvSpPr>
          <p:cNvPr id="26" name="Téglalap 25"/>
          <p:cNvSpPr/>
          <p:nvPr/>
        </p:nvSpPr>
        <p:spPr>
          <a:xfrm>
            <a:off x="4706278" y="426373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2</a:t>
            </a:r>
          </a:p>
        </p:txBody>
      </p:sp>
      <p:sp>
        <p:nvSpPr>
          <p:cNvPr id="31" name="Téglalap 30"/>
          <p:cNvSpPr/>
          <p:nvPr/>
        </p:nvSpPr>
        <p:spPr>
          <a:xfrm>
            <a:off x="4005747" y="426373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2</a:t>
            </a:r>
          </a:p>
        </p:txBody>
      </p:sp>
      <p:sp>
        <p:nvSpPr>
          <p:cNvPr id="64" name="Téglalap 63"/>
          <p:cNvSpPr/>
          <p:nvPr/>
        </p:nvSpPr>
        <p:spPr>
          <a:xfrm>
            <a:off x="3264036" y="426373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2</a:t>
            </a:r>
          </a:p>
        </p:txBody>
      </p:sp>
      <p:sp>
        <p:nvSpPr>
          <p:cNvPr id="66" name="Téglalap 65"/>
          <p:cNvSpPr/>
          <p:nvPr/>
        </p:nvSpPr>
        <p:spPr>
          <a:xfrm>
            <a:off x="2566560" y="3540593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2</a:t>
            </a:r>
          </a:p>
        </p:txBody>
      </p:sp>
      <p:sp>
        <p:nvSpPr>
          <p:cNvPr id="67" name="Téglalap 66"/>
          <p:cNvSpPr/>
          <p:nvPr/>
        </p:nvSpPr>
        <p:spPr>
          <a:xfrm>
            <a:off x="3264036" y="3532375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2</a:t>
            </a:r>
          </a:p>
        </p:txBody>
      </p:sp>
      <p:sp>
        <p:nvSpPr>
          <p:cNvPr id="68" name="Téglalap 67"/>
          <p:cNvSpPr/>
          <p:nvPr/>
        </p:nvSpPr>
        <p:spPr>
          <a:xfrm>
            <a:off x="4706278" y="3532375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2</a:t>
            </a:r>
          </a:p>
        </p:txBody>
      </p:sp>
      <p:sp>
        <p:nvSpPr>
          <p:cNvPr id="69" name="Téglalap 68"/>
          <p:cNvSpPr/>
          <p:nvPr/>
        </p:nvSpPr>
        <p:spPr>
          <a:xfrm>
            <a:off x="5412447" y="353691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2</a:t>
            </a:r>
          </a:p>
        </p:txBody>
      </p:sp>
      <p:sp>
        <p:nvSpPr>
          <p:cNvPr id="70" name="Téglalap 69"/>
          <p:cNvSpPr/>
          <p:nvPr/>
        </p:nvSpPr>
        <p:spPr>
          <a:xfrm>
            <a:off x="4706278" y="283958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2</a:t>
            </a:r>
          </a:p>
        </p:txBody>
      </p:sp>
      <p:sp>
        <p:nvSpPr>
          <p:cNvPr id="71" name="Téglalap 70"/>
          <p:cNvSpPr/>
          <p:nvPr/>
        </p:nvSpPr>
        <p:spPr>
          <a:xfrm>
            <a:off x="4005747" y="283958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2</a:t>
            </a:r>
          </a:p>
        </p:txBody>
      </p:sp>
      <p:sp>
        <p:nvSpPr>
          <p:cNvPr id="72" name="Téglalap 71"/>
          <p:cNvSpPr/>
          <p:nvPr/>
        </p:nvSpPr>
        <p:spPr>
          <a:xfrm>
            <a:off x="3264036" y="284159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2</a:t>
            </a:r>
          </a:p>
        </p:txBody>
      </p:sp>
      <p:pic>
        <p:nvPicPr>
          <p:cNvPr id="41" name="Kép 40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8"/>
          <a:stretch/>
        </p:blipFill>
        <p:spPr>
          <a:xfrm>
            <a:off x="154589" y="2016454"/>
            <a:ext cx="607967" cy="720000"/>
          </a:xfrm>
          <a:prstGeom prst="rect">
            <a:avLst/>
          </a:prstGeom>
        </p:spPr>
      </p:pic>
      <p:pic>
        <p:nvPicPr>
          <p:cNvPr id="42" name="Kép 41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8"/>
          <a:stretch/>
        </p:blipFill>
        <p:spPr>
          <a:xfrm>
            <a:off x="154981" y="2020613"/>
            <a:ext cx="607967" cy="720000"/>
          </a:xfrm>
          <a:prstGeom prst="rect">
            <a:avLst/>
          </a:prstGeom>
        </p:spPr>
      </p:pic>
      <p:pic>
        <p:nvPicPr>
          <p:cNvPr id="43" name="Kép 42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8"/>
          <a:stretch/>
        </p:blipFill>
        <p:spPr>
          <a:xfrm>
            <a:off x="161748" y="2014074"/>
            <a:ext cx="607967" cy="720000"/>
          </a:xfrm>
          <a:prstGeom prst="rect">
            <a:avLst/>
          </a:prstGeom>
        </p:spPr>
      </p:pic>
      <p:pic>
        <p:nvPicPr>
          <p:cNvPr id="44" name="Kép 43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8"/>
          <a:stretch/>
        </p:blipFill>
        <p:spPr>
          <a:xfrm>
            <a:off x="162140" y="2016524"/>
            <a:ext cx="607967" cy="720000"/>
          </a:xfrm>
          <a:prstGeom prst="rect">
            <a:avLst/>
          </a:prstGeom>
        </p:spPr>
      </p:pic>
      <p:pic>
        <p:nvPicPr>
          <p:cNvPr id="45" name="Kép 44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8"/>
          <a:stretch/>
        </p:blipFill>
        <p:spPr>
          <a:xfrm>
            <a:off x="159363" y="2025212"/>
            <a:ext cx="607967" cy="720000"/>
          </a:xfrm>
          <a:prstGeom prst="rect">
            <a:avLst/>
          </a:prstGeom>
        </p:spPr>
      </p:pic>
      <p:pic>
        <p:nvPicPr>
          <p:cNvPr id="46" name="Kép 45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8"/>
          <a:stretch/>
        </p:blipFill>
        <p:spPr>
          <a:xfrm>
            <a:off x="161747" y="2028952"/>
            <a:ext cx="607967" cy="720000"/>
          </a:xfrm>
          <a:prstGeom prst="rect">
            <a:avLst/>
          </a:prstGeom>
        </p:spPr>
      </p:pic>
      <p:pic>
        <p:nvPicPr>
          <p:cNvPr id="47" name="Kép 46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8"/>
          <a:stretch/>
        </p:blipFill>
        <p:spPr>
          <a:xfrm>
            <a:off x="154196" y="2041432"/>
            <a:ext cx="607967" cy="720000"/>
          </a:xfrm>
          <a:prstGeom prst="rect">
            <a:avLst/>
          </a:prstGeom>
        </p:spPr>
      </p:pic>
      <p:pic>
        <p:nvPicPr>
          <p:cNvPr id="48" name="Kép 47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8"/>
          <a:stretch/>
        </p:blipFill>
        <p:spPr>
          <a:xfrm>
            <a:off x="161746" y="2028533"/>
            <a:ext cx="607967" cy="720000"/>
          </a:xfrm>
          <a:prstGeom prst="rect">
            <a:avLst/>
          </a:prstGeom>
        </p:spPr>
      </p:pic>
      <p:pic>
        <p:nvPicPr>
          <p:cNvPr id="49" name="Kép 48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8"/>
          <a:stretch/>
        </p:blipFill>
        <p:spPr>
          <a:xfrm>
            <a:off x="164653" y="2033322"/>
            <a:ext cx="607967" cy="720000"/>
          </a:xfrm>
          <a:prstGeom prst="rect">
            <a:avLst/>
          </a:prstGeom>
        </p:spPr>
      </p:pic>
      <p:sp>
        <p:nvSpPr>
          <p:cNvPr id="73" name="Téglalap 72"/>
          <p:cNvSpPr/>
          <p:nvPr/>
        </p:nvSpPr>
        <p:spPr>
          <a:xfrm>
            <a:off x="4005747" y="354242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3</a:t>
            </a:r>
          </a:p>
        </p:txBody>
      </p:sp>
      <p:pic>
        <p:nvPicPr>
          <p:cNvPr id="51" name="Kép 50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32" b="1323"/>
          <a:stretch/>
        </p:blipFill>
        <p:spPr>
          <a:xfrm>
            <a:off x="193845" y="3622513"/>
            <a:ext cx="603955" cy="720000"/>
          </a:xfrm>
          <a:prstGeom prst="rect">
            <a:avLst/>
          </a:prstGeom>
        </p:spPr>
      </p:pic>
      <p:pic>
        <p:nvPicPr>
          <p:cNvPr id="74" name="Kép 7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18779" y="2777345"/>
            <a:ext cx="408467" cy="493819"/>
          </a:xfrm>
          <a:prstGeom prst="rect">
            <a:avLst/>
          </a:prstGeom>
        </p:spPr>
      </p:pic>
      <p:pic>
        <p:nvPicPr>
          <p:cNvPr id="75" name="Kép 7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64666" y="2783439"/>
            <a:ext cx="408467" cy="493819"/>
          </a:xfrm>
          <a:prstGeom prst="rect">
            <a:avLst/>
          </a:prstGeom>
        </p:spPr>
      </p:pic>
      <p:pic>
        <p:nvPicPr>
          <p:cNvPr id="76" name="Kép 7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07579" y="1365097"/>
            <a:ext cx="408467" cy="493819"/>
          </a:xfrm>
          <a:prstGeom prst="rect">
            <a:avLst/>
          </a:prstGeom>
        </p:spPr>
      </p:pic>
      <p:pic>
        <p:nvPicPr>
          <p:cNvPr id="77" name="Kép 7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16255" y="1369252"/>
            <a:ext cx="408467" cy="493819"/>
          </a:xfrm>
          <a:prstGeom prst="rect">
            <a:avLst/>
          </a:prstGeom>
        </p:spPr>
      </p:pic>
      <p:pic>
        <p:nvPicPr>
          <p:cNvPr id="78" name="Kép 7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37376" y="2063999"/>
            <a:ext cx="408467" cy="493819"/>
          </a:xfrm>
          <a:prstGeom prst="rect">
            <a:avLst/>
          </a:prstGeom>
        </p:spPr>
      </p:pic>
      <p:pic>
        <p:nvPicPr>
          <p:cNvPr id="79" name="Kép 7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18777" y="2064000"/>
            <a:ext cx="408467" cy="493819"/>
          </a:xfrm>
          <a:prstGeom prst="rect">
            <a:avLst/>
          </a:prstGeom>
        </p:spPr>
      </p:pic>
      <p:pic>
        <p:nvPicPr>
          <p:cNvPr id="80" name="Kép 7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64664" y="2064000"/>
            <a:ext cx="408467" cy="493819"/>
          </a:xfrm>
          <a:prstGeom prst="rect">
            <a:avLst/>
          </a:prstGeom>
        </p:spPr>
      </p:pic>
      <p:pic>
        <p:nvPicPr>
          <p:cNvPr id="81" name="Kép 8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18778" y="4204036"/>
            <a:ext cx="408467" cy="493819"/>
          </a:xfrm>
          <a:prstGeom prst="rect">
            <a:avLst/>
          </a:prstGeom>
        </p:spPr>
      </p:pic>
      <p:pic>
        <p:nvPicPr>
          <p:cNvPr id="82" name="Kép 8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64665" y="4207030"/>
            <a:ext cx="408467" cy="493819"/>
          </a:xfrm>
          <a:prstGeom prst="rect">
            <a:avLst/>
          </a:prstGeom>
        </p:spPr>
      </p:pic>
      <p:pic>
        <p:nvPicPr>
          <p:cNvPr id="61" name="Kép 60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225" y="1216474"/>
            <a:ext cx="619565" cy="720000"/>
          </a:xfrm>
          <a:prstGeom prst="rect">
            <a:avLst/>
          </a:prstGeom>
        </p:spPr>
      </p:pic>
      <p:pic>
        <p:nvPicPr>
          <p:cNvPr id="62" name="Kép 61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015" y="1226415"/>
            <a:ext cx="619565" cy="720000"/>
          </a:xfrm>
          <a:prstGeom prst="rect">
            <a:avLst/>
          </a:prstGeom>
        </p:spPr>
      </p:pic>
      <p:pic>
        <p:nvPicPr>
          <p:cNvPr id="63" name="Kép 62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601" y="1222827"/>
            <a:ext cx="619565" cy="720000"/>
          </a:xfrm>
          <a:prstGeom prst="rect">
            <a:avLst/>
          </a:prstGeom>
        </p:spPr>
      </p:pic>
      <p:pic>
        <p:nvPicPr>
          <p:cNvPr id="83" name="Kép 82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540" y="1212886"/>
            <a:ext cx="619565" cy="720000"/>
          </a:xfrm>
          <a:prstGeom prst="rect">
            <a:avLst/>
          </a:prstGeom>
        </p:spPr>
      </p:pic>
      <p:pic>
        <p:nvPicPr>
          <p:cNvPr id="84" name="Kép 83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318" y="1222827"/>
            <a:ext cx="619565" cy="720000"/>
          </a:xfrm>
          <a:prstGeom prst="rect">
            <a:avLst/>
          </a:prstGeom>
        </p:spPr>
      </p:pic>
      <p:pic>
        <p:nvPicPr>
          <p:cNvPr id="85" name="Kép 84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540" y="1222827"/>
            <a:ext cx="61956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258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D0CD2950-0FD4-0D24-7400-90A219D1A655}"/>
              </a:ext>
            </a:extLst>
          </p:cNvPr>
          <p:cNvSpPr txBox="1">
            <a:spLocks/>
          </p:cNvSpPr>
          <p:nvPr/>
        </p:nvSpPr>
        <p:spPr>
          <a:xfrm>
            <a:off x="471488" y="360000"/>
            <a:ext cx="5915025" cy="456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Colour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according to the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colour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codes</a:t>
            </a:r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r>
              <a:rPr lang="hu-H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1. b.)</a:t>
            </a:r>
            <a:endParaRPr lang="hu-HU" sz="4000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BE2C393-99D9-02E8-DC42-5AA6DAE1D5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26970" y="5475479"/>
            <a:ext cx="2859541" cy="2623491"/>
          </a:xfrm>
          <a:solidFill>
            <a:schemeClr val="bg1"/>
          </a:solidFill>
        </p:spPr>
        <p:txBody>
          <a:bodyPr/>
          <a:lstStyle/>
          <a:p>
            <a:pPr algn="r"/>
            <a:r>
              <a:rPr lang="hu-HU" sz="2000" dirty="0" smtClean="0"/>
              <a:t>110  100  110  100  110</a:t>
            </a:r>
          </a:p>
          <a:p>
            <a:pPr algn="r"/>
            <a:r>
              <a:rPr lang="hu-HU" sz="2000" dirty="0" smtClean="0"/>
              <a:t>100  011  100  001  100</a:t>
            </a:r>
          </a:p>
          <a:p>
            <a:pPr algn="r"/>
            <a:r>
              <a:rPr lang="hu-HU" sz="2000" dirty="0" smtClean="0"/>
              <a:t>100  011  011  011  100</a:t>
            </a:r>
          </a:p>
          <a:p>
            <a:pPr algn="r"/>
            <a:r>
              <a:rPr lang="hu-HU" sz="2000" dirty="0" smtClean="0"/>
              <a:t>110  100  011  100 110</a:t>
            </a:r>
          </a:p>
          <a:p>
            <a:pPr algn="r"/>
            <a:r>
              <a:rPr lang="hu-HU" sz="2000" dirty="0" smtClean="0"/>
              <a:t>110  110  100  110  110</a:t>
            </a:r>
          </a:p>
          <a:p>
            <a:endParaRPr lang="hu-HU" dirty="0"/>
          </a:p>
        </p:txBody>
      </p:sp>
      <p:pic>
        <p:nvPicPr>
          <p:cNvPr id="5" name="Kép 4" descr="A képen Acélkék, Betűtípus, Majorelle kék, képernyőkép látható&#10;&#10;Automatikusan generált leírás">
            <a:extLst>
              <a:ext uri="{FF2B5EF4-FFF2-40B4-BE49-F238E27FC236}">
                <a16:creationId xmlns:a16="http://schemas.microsoft.com/office/drawing/2014/main" id="{CF6574BF-0DD4-2676-D95B-E69ECAD41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373" y="9158363"/>
            <a:ext cx="1275254" cy="426438"/>
          </a:xfrm>
          <a:prstGeom prst="rect">
            <a:avLst/>
          </a:prstGeom>
        </p:spPr>
      </p:pic>
      <p:pic>
        <p:nvPicPr>
          <p:cNvPr id="6" name="Kép 5" descr="A képen Grafika, Betűtípus, Grafikus tervezés, embléma látható&#10;&#10;Automatikusan generált leírás">
            <a:extLst>
              <a:ext uri="{FF2B5EF4-FFF2-40B4-BE49-F238E27FC236}">
                <a16:creationId xmlns:a16="http://schemas.microsoft.com/office/drawing/2014/main" id="{318DFCA8-EE35-4266-5A57-E412476D3F0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8" y="9215499"/>
            <a:ext cx="1435241" cy="326192"/>
          </a:xfrm>
          <a:prstGeom prst="rect">
            <a:avLst/>
          </a:prstGeom>
        </p:spPr>
      </p:pic>
      <p:pic>
        <p:nvPicPr>
          <p:cNvPr id="7" name="Kép 6" descr="A képen Betűtípus, képernyőkép, szöveg, Acélkék látható&#10;&#10;Automatikusan generált leírás">
            <a:extLst>
              <a:ext uri="{FF2B5EF4-FFF2-40B4-BE49-F238E27FC236}">
                <a16:creationId xmlns:a16="http://schemas.microsoft.com/office/drawing/2014/main" id="{97F6733F-F619-A960-8EB0-7CDFF315CFA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052" y="9184600"/>
            <a:ext cx="1860460" cy="400201"/>
          </a:xfrm>
          <a:prstGeom prst="rect">
            <a:avLst/>
          </a:prstGeom>
        </p:spPr>
      </p:pic>
      <p:graphicFrame>
        <p:nvGraphicFramePr>
          <p:cNvPr id="65" name="Táblázat 140">
            <a:extLst>
              <a:ext uri="{FF2B5EF4-FFF2-40B4-BE49-F238E27FC236}">
                <a16:creationId xmlns:a16="http://schemas.microsoft.com/office/drawing/2014/main" id="{5DA1B995-1887-3E5A-E071-A084DA45AD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676004"/>
              </p:ext>
            </p:extLst>
          </p:nvPr>
        </p:nvGraphicFramePr>
        <p:xfrm>
          <a:off x="2791373" y="1202194"/>
          <a:ext cx="36000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418347684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60678666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25615521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67036709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347735126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77489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5758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30529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28942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751031"/>
                  </a:ext>
                </a:extLst>
              </a:tr>
            </a:tbl>
          </a:graphicData>
        </a:graphic>
      </p:graphicFrame>
      <p:grpSp>
        <p:nvGrpSpPr>
          <p:cNvPr id="74" name="Csoportba foglalás 73">
            <a:extLst>
              <a:ext uri="{FF2B5EF4-FFF2-40B4-BE49-F238E27FC236}">
                <a16:creationId xmlns:a16="http://schemas.microsoft.com/office/drawing/2014/main" id="{9C8C87BF-E9AE-4E29-6DE7-98DC43566CB3}"/>
              </a:ext>
            </a:extLst>
          </p:cNvPr>
          <p:cNvGrpSpPr/>
          <p:nvPr/>
        </p:nvGrpSpPr>
        <p:grpSpPr>
          <a:xfrm>
            <a:off x="724218" y="1570024"/>
            <a:ext cx="1690560" cy="2646138"/>
            <a:chOff x="724218" y="1252875"/>
            <a:chExt cx="1690560" cy="2646138"/>
          </a:xfrm>
        </p:grpSpPr>
        <p:sp>
          <p:nvSpPr>
            <p:cNvPr id="9" name="Szövegdoboz 8">
              <a:extLst>
                <a:ext uri="{FF2B5EF4-FFF2-40B4-BE49-F238E27FC236}">
                  <a16:creationId xmlns:a16="http://schemas.microsoft.com/office/drawing/2014/main" id="{D369EF2F-E2D1-F89C-D18F-2555A4E7BB93}"/>
                </a:ext>
              </a:extLst>
            </p:cNvPr>
            <p:cNvSpPr txBox="1"/>
            <p:nvPr/>
          </p:nvSpPr>
          <p:spPr>
            <a:xfrm>
              <a:off x="1363536" y="1592798"/>
              <a:ext cx="1051242" cy="211853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hu-HU" sz="1100" b="1" dirty="0" err="1" smtClean="0">
                  <a:solidFill>
                    <a:schemeClr val="accent3"/>
                  </a:solidFill>
                </a:rPr>
                <a:t>Yellow</a:t>
              </a:r>
              <a:endParaRPr lang="hu-HU" sz="1100" b="1" dirty="0">
                <a:solidFill>
                  <a:schemeClr val="accent3"/>
                </a:solidFill>
              </a:endParaRPr>
            </a:p>
          </p:txBody>
        </p:sp>
        <p:grpSp>
          <p:nvGrpSpPr>
            <p:cNvPr id="67" name="Csoportba foglalás 66">
              <a:extLst>
                <a:ext uri="{FF2B5EF4-FFF2-40B4-BE49-F238E27FC236}">
                  <a16:creationId xmlns:a16="http://schemas.microsoft.com/office/drawing/2014/main" id="{0FCAE22C-12BE-1C8E-58F5-5AE45C89591E}"/>
                </a:ext>
              </a:extLst>
            </p:cNvPr>
            <p:cNvGrpSpPr/>
            <p:nvPr/>
          </p:nvGrpSpPr>
          <p:grpSpPr>
            <a:xfrm>
              <a:off x="724218" y="1328140"/>
              <a:ext cx="635190" cy="2465078"/>
              <a:chOff x="724218" y="1328140"/>
              <a:chExt cx="803910" cy="1464656"/>
            </a:xfrm>
          </p:grpSpPr>
          <p:cxnSp>
            <p:nvCxnSpPr>
              <p:cNvPr id="47" name="Egyenes összekötő 46">
                <a:extLst>
                  <a:ext uri="{FF2B5EF4-FFF2-40B4-BE49-F238E27FC236}">
                    <a16:creationId xmlns:a16="http://schemas.microsoft.com/office/drawing/2014/main" id="{1B517F46-0636-2FC0-399A-367DA195CA4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4218" y="1658588"/>
                <a:ext cx="106680" cy="422804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Csoportba foglalás 47">
                <a:extLst>
                  <a:ext uri="{FF2B5EF4-FFF2-40B4-BE49-F238E27FC236}">
                    <a16:creationId xmlns:a16="http://schemas.microsoft.com/office/drawing/2014/main" id="{E5C724C7-CD3F-3E88-D001-2C35CB01691D}"/>
                  </a:ext>
                </a:extLst>
              </p:cNvPr>
              <p:cNvGrpSpPr/>
              <p:nvPr/>
            </p:nvGrpSpPr>
            <p:grpSpPr>
              <a:xfrm>
                <a:off x="1291908" y="1328140"/>
                <a:ext cx="236220" cy="215447"/>
                <a:chOff x="1996440" y="2780665"/>
                <a:chExt cx="236220" cy="276860"/>
              </a:xfrm>
            </p:grpSpPr>
            <p:cxnSp>
              <p:nvCxnSpPr>
                <p:cNvPr id="63" name="Egyenes összekötő 62">
                  <a:extLst>
                    <a:ext uri="{FF2B5EF4-FFF2-40B4-BE49-F238E27FC236}">
                      <a16:creationId xmlns:a16="http://schemas.microsoft.com/office/drawing/2014/main" id="{9D01C744-6288-B4A7-884F-50951EFE24A7}"/>
                    </a:ext>
                  </a:extLst>
                </p:cNvPr>
                <p:cNvCxnSpPr/>
                <p:nvPr/>
              </p:nvCxnSpPr>
              <p:spPr>
                <a:xfrm flipV="1">
                  <a:off x="1996440" y="2780665"/>
                  <a:ext cx="236220" cy="13843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Egyenes összekötő 63">
                  <a:extLst>
                    <a:ext uri="{FF2B5EF4-FFF2-40B4-BE49-F238E27FC236}">
                      <a16:creationId xmlns:a16="http://schemas.microsoft.com/office/drawing/2014/main" id="{5EB2D18E-4DC0-F751-92F5-F5196F7B9D6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96440" y="2919095"/>
                  <a:ext cx="236220" cy="13843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9" name="Csoportba foglalás 48">
                <a:extLst>
                  <a:ext uri="{FF2B5EF4-FFF2-40B4-BE49-F238E27FC236}">
                    <a16:creationId xmlns:a16="http://schemas.microsoft.com/office/drawing/2014/main" id="{5864D023-2A1E-3EA8-98AD-092FD49859DD}"/>
                  </a:ext>
                </a:extLst>
              </p:cNvPr>
              <p:cNvGrpSpPr/>
              <p:nvPr/>
            </p:nvGrpSpPr>
            <p:grpSpPr>
              <a:xfrm>
                <a:off x="1291908" y="1743842"/>
                <a:ext cx="236220" cy="215447"/>
                <a:chOff x="1996440" y="2780665"/>
                <a:chExt cx="236220" cy="276860"/>
              </a:xfrm>
            </p:grpSpPr>
            <p:cxnSp>
              <p:nvCxnSpPr>
                <p:cNvPr id="61" name="Egyenes összekötő 60">
                  <a:extLst>
                    <a:ext uri="{FF2B5EF4-FFF2-40B4-BE49-F238E27FC236}">
                      <a16:creationId xmlns:a16="http://schemas.microsoft.com/office/drawing/2014/main" id="{41DA2CFA-9044-51C0-0E74-B4D1BE4E4DF8}"/>
                    </a:ext>
                  </a:extLst>
                </p:cNvPr>
                <p:cNvCxnSpPr/>
                <p:nvPr/>
              </p:nvCxnSpPr>
              <p:spPr>
                <a:xfrm flipV="1">
                  <a:off x="1996440" y="2780665"/>
                  <a:ext cx="236220" cy="13843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Egyenes összekötő 61">
                  <a:extLst>
                    <a:ext uri="{FF2B5EF4-FFF2-40B4-BE49-F238E27FC236}">
                      <a16:creationId xmlns:a16="http://schemas.microsoft.com/office/drawing/2014/main" id="{EAF9BC34-E6E0-FAC7-BF81-57669DB3D63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96440" y="2919095"/>
                  <a:ext cx="236220" cy="13843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" name="Csoportba foglalás 49">
                <a:extLst>
                  <a:ext uri="{FF2B5EF4-FFF2-40B4-BE49-F238E27FC236}">
                    <a16:creationId xmlns:a16="http://schemas.microsoft.com/office/drawing/2014/main" id="{E10BC367-4FC7-79B2-7295-8F0F14EE9632}"/>
                  </a:ext>
                </a:extLst>
              </p:cNvPr>
              <p:cNvGrpSpPr/>
              <p:nvPr/>
            </p:nvGrpSpPr>
            <p:grpSpPr>
              <a:xfrm>
                <a:off x="1291908" y="2159545"/>
                <a:ext cx="236220" cy="215447"/>
                <a:chOff x="1996440" y="2780665"/>
                <a:chExt cx="236220" cy="276860"/>
              </a:xfrm>
            </p:grpSpPr>
            <p:cxnSp>
              <p:nvCxnSpPr>
                <p:cNvPr id="59" name="Egyenes összekötő 58">
                  <a:extLst>
                    <a:ext uri="{FF2B5EF4-FFF2-40B4-BE49-F238E27FC236}">
                      <a16:creationId xmlns:a16="http://schemas.microsoft.com/office/drawing/2014/main" id="{795895F2-149D-EF16-CE4E-69F7D66FFF2D}"/>
                    </a:ext>
                  </a:extLst>
                </p:cNvPr>
                <p:cNvCxnSpPr/>
                <p:nvPr/>
              </p:nvCxnSpPr>
              <p:spPr>
                <a:xfrm flipV="1">
                  <a:off x="1996440" y="2780665"/>
                  <a:ext cx="236220" cy="13843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Egyenes összekötő 59">
                  <a:extLst>
                    <a:ext uri="{FF2B5EF4-FFF2-40B4-BE49-F238E27FC236}">
                      <a16:creationId xmlns:a16="http://schemas.microsoft.com/office/drawing/2014/main" id="{209FB677-2A12-28E1-A197-21A8D1ED021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96440" y="2919095"/>
                  <a:ext cx="236220" cy="13843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" name="Csoportba foglalás 50">
                <a:extLst>
                  <a:ext uri="{FF2B5EF4-FFF2-40B4-BE49-F238E27FC236}">
                    <a16:creationId xmlns:a16="http://schemas.microsoft.com/office/drawing/2014/main" id="{39236CBF-B786-C228-6346-FEADA05D1B2E}"/>
                  </a:ext>
                </a:extLst>
              </p:cNvPr>
              <p:cNvGrpSpPr/>
              <p:nvPr/>
            </p:nvGrpSpPr>
            <p:grpSpPr>
              <a:xfrm>
                <a:off x="1291908" y="2577349"/>
                <a:ext cx="236220" cy="215447"/>
                <a:chOff x="1996440" y="2780665"/>
                <a:chExt cx="236220" cy="276860"/>
              </a:xfrm>
            </p:grpSpPr>
            <p:cxnSp>
              <p:nvCxnSpPr>
                <p:cNvPr id="57" name="Egyenes összekötő 56">
                  <a:extLst>
                    <a:ext uri="{FF2B5EF4-FFF2-40B4-BE49-F238E27FC236}">
                      <a16:creationId xmlns:a16="http://schemas.microsoft.com/office/drawing/2014/main" id="{EAC030D6-75F8-6318-25F7-E54CB161CF5E}"/>
                    </a:ext>
                  </a:extLst>
                </p:cNvPr>
                <p:cNvCxnSpPr/>
                <p:nvPr/>
              </p:nvCxnSpPr>
              <p:spPr>
                <a:xfrm flipV="1">
                  <a:off x="1996440" y="2780665"/>
                  <a:ext cx="236220" cy="13843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Egyenes összekötő 57">
                  <a:extLst>
                    <a:ext uri="{FF2B5EF4-FFF2-40B4-BE49-F238E27FC236}">
                      <a16:creationId xmlns:a16="http://schemas.microsoft.com/office/drawing/2014/main" id="{65C1578C-B8CC-4179-D202-343BE270573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96440" y="2919095"/>
                  <a:ext cx="236220" cy="13843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2" name="Egyenes összekötő 51">
                <a:extLst>
                  <a:ext uri="{FF2B5EF4-FFF2-40B4-BE49-F238E27FC236}">
                    <a16:creationId xmlns:a16="http://schemas.microsoft.com/office/drawing/2014/main" id="{CF8CFA76-455F-99C7-DB24-572E3179F5B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0898" y="1438293"/>
                <a:ext cx="461010" cy="218216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Egyenes összekötő 52">
                <a:extLst>
                  <a:ext uri="{FF2B5EF4-FFF2-40B4-BE49-F238E27FC236}">
                    <a16:creationId xmlns:a16="http://schemas.microsoft.com/office/drawing/2014/main" id="{1A2F2960-358D-C23A-3E22-EFB78AC3EE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0898" y="1656510"/>
                <a:ext cx="461010" cy="199200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Egyenes összekötő 53">
                <a:extLst>
                  <a:ext uri="{FF2B5EF4-FFF2-40B4-BE49-F238E27FC236}">
                    <a16:creationId xmlns:a16="http://schemas.microsoft.com/office/drawing/2014/main" id="{803CD348-47A1-AEF9-DF0A-E0720909075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0898" y="2270087"/>
                <a:ext cx="461010" cy="218216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Egyenes összekötő 54">
                <a:extLst>
                  <a:ext uri="{FF2B5EF4-FFF2-40B4-BE49-F238E27FC236}">
                    <a16:creationId xmlns:a16="http://schemas.microsoft.com/office/drawing/2014/main" id="{AD77D2E8-5AA2-F251-4F63-6249D80E64E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0898" y="2490382"/>
                <a:ext cx="461010" cy="199200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Egyenes összekötő 55">
                <a:extLst>
                  <a:ext uri="{FF2B5EF4-FFF2-40B4-BE49-F238E27FC236}">
                    <a16:creationId xmlns:a16="http://schemas.microsoft.com/office/drawing/2014/main" id="{6C3241D0-972A-2C46-18F6-06B451D26DB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24218" y="2070888"/>
                <a:ext cx="106680" cy="411317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Szövegdoboz 17">
              <a:extLst>
                <a:ext uri="{FF2B5EF4-FFF2-40B4-BE49-F238E27FC236}">
                  <a16:creationId xmlns:a16="http://schemas.microsoft.com/office/drawing/2014/main" id="{EAF5CD63-C58B-FB74-210D-BDC055AAB94D}"/>
                </a:ext>
              </a:extLst>
            </p:cNvPr>
            <p:cNvSpPr txBox="1"/>
            <p:nvPr/>
          </p:nvSpPr>
          <p:spPr>
            <a:xfrm>
              <a:off x="1363536" y="1252875"/>
              <a:ext cx="1051242" cy="211853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hu-HU" sz="1100" b="1" dirty="0" smtClean="0">
                  <a:solidFill>
                    <a:schemeClr val="accent3"/>
                  </a:solidFill>
                </a:rPr>
                <a:t>White</a:t>
              </a:r>
              <a:endParaRPr lang="hu-HU" sz="1100" b="1" dirty="0">
                <a:solidFill>
                  <a:schemeClr val="accent3"/>
                </a:solidFill>
              </a:endParaRPr>
            </a:p>
          </p:txBody>
        </p:sp>
        <p:sp>
          <p:nvSpPr>
            <p:cNvPr id="68" name="Szövegdoboz 67">
              <a:extLst>
                <a:ext uri="{FF2B5EF4-FFF2-40B4-BE49-F238E27FC236}">
                  <a16:creationId xmlns:a16="http://schemas.microsoft.com/office/drawing/2014/main" id="{32A68126-EA9C-F15D-05DD-3F3B9A3191FC}"/>
                </a:ext>
              </a:extLst>
            </p:cNvPr>
            <p:cNvSpPr txBox="1"/>
            <p:nvPr/>
          </p:nvSpPr>
          <p:spPr>
            <a:xfrm>
              <a:off x="1363536" y="2299317"/>
              <a:ext cx="1051242" cy="211853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hu-HU" sz="1100" b="1" dirty="0" smtClean="0">
                  <a:solidFill>
                    <a:schemeClr val="accent3"/>
                  </a:solidFill>
                </a:rPr>
                <a:t>Red</a:t>
              </a:r>
              <a:endParaRPr lang="hu-HU" sz="1100" b="1" dirty="0">
                <a:solidFill>
                  <a:schemeClr val="accent3"/>
                </a:solidFill>
              </a:endParaRPr>
            </a:p>
          </p:txBody>
        </p:sp>
        <p:sp>
          <p:nvSpPr>
            <p:cNvPr id="69" name="Szövegdoboz 68">
              <a:extLst>
                <a:ext uri="{FF2B5EF4-FFF2-40B4-BE49-F238E27FC236}">
                  <a16:creationId xmlns:a16="http://schemas.microsoft.com/office/drawing/2014/main" id="{0741A165-CB3F-69CF-6621-A0EB2775C890}"/>
                </a:ext>
              </a:extLst>
            </p:cNvPr>
            <p:cNvSpPr txBox="1"/>
            <p:nvPr/>
          </p:nvSpPr>
          <p:spPr>
            <a:xfrm>
              <a:off x="1363536" y="1959394"/>
              <a:ext cx="1051242" cy="211853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hu-HU" sz="1100" b="1" dirty="0" err="1" smtClean="0">
                  <a:solidFill>
                    <a:schemeClr val="accent3"/>
                  </a:solidFill>
                </a:rPr>
                <a:t>Purple</a:t>
              </a:r>
              <a:endParaRPr lang="hu-HU" sz="1100" b="1" dirty="0">
                <a:solidFill>
                  <a:schemeClr val="accent3"/>
                </a:solidFill>
              </a:endParaRPr>
            </a:p>
          </p:txBody>
        </p:sp>
        <p:sp>
          <p:nvSpPr>
            <p:cNvPr id="70" name="Szövegdoboz 69">
              <a:extLst>
                <a:ext uri="{FF2B5EF4-FFF2-40B4-BE49-F238E27FC236}">
                  <a16:creationId xmlns:a16="http://schemas.microsoft.com/office/drawing/2014/main" id="{F785B3B0-13B9-0175-25A3-E18ED6036796}"/>
                </a:ext>
              </a:extLst>
            </p:cNvPr>
            <p:cNvSpPr txBox="1"/>
            <p:nvPr/>
          </p:nvSpPr>
          <p:spPr>
            <a:xfrm>
              <a:off x="1363536" y="3004050"/>
              <a:ext cx="1051242" cy="211853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hu-HU" sz="1100" b="1" dirty="0" err="1" smtClean="0">
                  <a:solidFill>
                    <a:schemeClr val="accent3"/>
                  </a:solidFill>
                </a:rPr>
                <a:t>Dark</a:t>
              </a:r>
              <a:r>
                <a:rPr lang="hu-HU" sz="1100" b="1" dirty="0" smtClean="0">
                  <a:solidFill>
                    <a:schemeClr val="accent3"/>
                  </a:solidFill>
                </a:rPr>
                <a:t> </a:t>
              </a:r>
              <a:r>
                <a:rPr lang="hu-HU" sz="1100" b="1" dirty="0" err="1">
                  <a:solidFill>
                    <a:schemeClr val="accent3"/>
                  </a:solidFill>
                </a:rPr>
                <a:t>green</a:t>
              </a:r>
              <a:endParaRPr lang="hu-HU" sz="1100" b="1" dirty="0">
                <a:solidFill>
                  <a:schemeClr val="accent3"/>
                </a:solidFill>
              </a:endParaRPr>
            </a:p>
          </p:txBody>
        </p:sp>
        <p:sp>
          <p:nvSpPr>
            <p:cNvPr id="71" name="Szövegdoboz 70">
              <a:extLst>
                <a:ext uri="{FF2B5EF4-FFF2-40B4-BE49-F238E27FC236}">
                  <a16:creationId xmlns:a16="http://schemas.microsoft.com/office/drawing/2014/main" id="{9DB649C1-D1BA-FEAE-DA19-47C9092D4C5B}"/>
                </a:ext>
              </a:extLst>
            </p:cNvPr>
            <p:cNvSpPr txBox="1"/>
            <p:nvPr/>
          </p:nvSpPr>
          <p:spPr>
            <a:xfrm>
              <a:off x="1363536" y="2664127"/>
              <a:ext cx="1051242" cy="211853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hu-HU" sz="1100" b="1" dirty="0" smtClean="0">
                  <a:solidFill>
                    <a:schemeClr val="accent3"/>
                  </a:solidFill>
                </a:rPr>
                <a:t>Pink</a:t>
              </a:r>
              <a:endParaRPr lang="hu-HU" sz="1100" b="1" dirty="0">
                <a:solidFill>
                  <a:schemeClr val="accent3"/>
                </a:solidFill>
              </a:endParaRPr>
            </a:p>
          </p:txBody>
        </p:sp>
        <p:sp>
          <p:nvSpPr>
            <p:cNvPr id="72" name="Szövegdoboz 71">
              <a:extLst>
                <a:ext uri="{FF2B5EF4-FFF2-40B4-BE49-F238E27FC236}">
                  <a16:creationId xmlns:a16="http://schemas.microsoft.com/office/drawing/2014/main" id="{91AC9836-C009-607D-8DE4-607A88F7CB14}"/>
                </a:ext>
              </a:extLst>
            </p:cNvPr>
            <p:cNvSpPr txBox="1"/>
            <p:nvPr/>
          </p:nvSpPr>
          <p:spPr>
            <a:xfrm>
              <a:off x="1363536" y="3687160"/>
              <a:ext cx="1051242" cy="211853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hu-HU" sz="1100" b="1" dirty="0" smtClean="0">
                  <a:solidFill>
                    <a:schemeClr val="accent3"/>
                  </a:solidFill>
                </a:rPr>
                <a:t>Black</a:t>
              </a:r>
              <a:endParaRPr lang="hu-HU" sz="1100" b="1" dirty="0">
                <a:solidFill>
                  <a:schemeClr val="accent3"/>
                </a:solidFill>
              </a:endParaRPr>
            </a:p>
          </p:txBody>
        </p:sp>
        <p:sp>
          <p:nvSpPr>
            <p:cNvPr id="73" name="Szövegdoboz 72">
              <a:extLst>
                <a:ext uri="{FF2B5EF4-FFF2-40B4-BE49-F238E27FC236}">
                  <a16:creationId xmlns:a16="http://schemas.microsoft.com/office/drawing/2014/main" id="{55610202-7544-182F-5699-29F7B21A0458}"/>
                </a:ext>
              </a:extLst>
            </p:cNvPr>
            <p:cNvSpPr txBox="1"/>
            <p:nvPr/>
          </p:nvSpPr>
          <p:spPr>
            <a:xfrm>
              <a:off x="1363536" y="3347237"/>
              <a:ext cx="1051242" cy="211853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hu-HU" sz="1100" b="1" dirty="0" err="1" smtClean="0">
                  <a:solidFill>
                    <a:schemeClr val="accent3"/>
                  </a:solidFill>
                </a:rPr>
                <a:t>Light</a:t>
              </a:r>
              <a:r>
                <a:rPr lang="hu-HU" sz="1100" b="1" dirty="0" smtClean="0">
                  <a:solidFill>
                    <a:schemeClr val="accent3"/>
                  </a:solidFill>
                </a:rPr>
                <a:t> pink</a:t>
              </a:r>
              <a:endParaRPr lang="hu-HU" sz="1100" b="1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37" name="Szöveg helye 2">
            <a:extLst>
              <a:ext uri="{FF2B5EF4-FFF2-40B4-BE49-F238E27FC236}">
                <a16:creationId xmlns:a16="http://schemas.microsoft.com/office/drawing/2014/main" id="{BBE2C393-99D9-02E8-DC42-5AA6DAE1D51B}"/>
              </a:ext>
            </a:extLst>
          </p:cNvPr>
          <p:cNvSpPr txBox="1">
            <a:spLocks/>
          </p:cNvSpPr>
          <p:nvPr/>
        </p:nvSpPr>
        <p:spPr>
          <a:xfrm>
            <a:off x="476958" y="5490198"/>
            <a:ext cx="2859541" cy="26087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Binary </a:t>
            </a:r>
            <a:r>
              <a:rPr lang="en-US" sz="2000" b="1" dirty="0" err="1"/>
              <a:t>colouring</a:t>
            </a:r>
            <a:endParaRPr lang="en-US" sz="2000" b="1" dirty="0"/>
          </a:p>
          <a:p>
            <a:pPr algn="ctr"/>
            <a:r>
              <a:rPr lang="en-US" sz="2000" b="1" dirty="0"/>
              <a:t>(binary)</a:t>
            </a:r>
          </a:p>
          <a:p>
            <a:pPr algn="ctr"/>
            <a:endParaRPr lang="en-US" sz="2000" b="1" dirty="0"/>
          </a:p>
          <a:p>
            <a:r>
              <a:rPr lang="en-US" sz="2000" b="1" dirty="0"/>
              <a:t>At the ends of a tree-like diagram you see </a:t>
            </a:r>
            <a:r>
              <a:rPr lang="en-US" sz="2000" b="1" dirty="0" err="1"/>
              <a:t>colours</a:t>
            </a:r>
            <a:r>
              <a:rPr lang="en-US" sz="2000" b="1" dirty="0"/>
              <a:t>, which you can access through an "up-down" decision process. The value of „up” is 1 and the value of „down” is 0 . To select the </a:t>
            </a:r>
            <a:r>
              <a:rPr lang="en-US" sz="2000" b="1" dirty="0" err="1"/>
              <a:t>colour</a:t>
            </a:r>
            <a:r>
              <a:rPr lang="en-US" sz="2000" b="1" dirty="0"/>
              <a:t> of each field, start from the </a:t>
            </a:r>
            <a:r>
              <a:rPr lang="en-US" sz="2000" b="1" dirty="0" err="1"/>
              <a:t>centre</a:t>
            </a:r>
            <a:r>
              <a:rPr lang="en-US" sz="2000" b="1" dirty="0"/>
              <a:t> and work your way up or down the branches of the diagram, based on the elements of the numerical sequence associated with that field, to the </a:t>
            </a:r>
            <a:r>
              <a:rPr lang="en-US" sz="2000" b="1" dirty="0" err="1"/>
              <a:t>colour</a:t>
            </a:r>
            <a:r>
              <a:rPr lang="en-US" sz="2000" b="1" dirty="0"/>
              <a:t> you want to select.</a:t>
            </a:r>
          </a:p>
          <a:p>
            <a:r>
              <a:rPr lang="en-US" sz="2000" b="1" dirty="0"/>
              <a:t>e.g.: 101 -&gt; up - down - up</a:t>
            </a:r>
          </a:p>
          <a:p>
            <a:r>
              <a:rPr lang="en-US" sz="2000" b="1" dirty="0"/>
              <a:t>       0100 -&gt; down - up - down - down</a:t>
            </a:r>
          </a:p>
        </p:txBody>
      </p:sp>
    </p:spTree>
    <p:extLst>
      <p:ext uri="{BB962C8B-B14F-4D97-AF65-F5344CB8AC3E}">
        <p14:creationId xmlns:p14="http://schemas.microsoft.com/office/powerpoint/2010/main" val="362325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D0CD2950-0FD4-0D24-7400-90A219D1A655}"/>
              </a:ext>
            </a:extLst>
          </p:cNvPr>
          <p:cNvSpPr txBox="1">
            <a:spLocks/>
          </p:cNvSpPr>
          <p:nvPr/>
        </p:nvSpPr>
        <p:spPr>
          <a:xfrm>
            <a:off x="471488" y="334459"/>
            <a:ext cx="5915025" cy="4563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40000"/>
              </a:lnSpc>
            </a:pPr>
            <a:r>
              <a:rPr lang="en-US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Colour</a:t>
            </a: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 according to the </a:t>
            </a:r>
            <a:r>
              <a:rPr lang="en-US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colour</a:t>
            </a: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 codes!</a:t>
            </a:r>
            <a:endParaRPr lang="hu-HU" sz="2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40000"/>
              </a:lnSpc>
            </a:pPr>
            <a:r>
              <a:rPr lang="hu-HU" sz="2200" dirty="0">
                <a:ea typeface="Calibri" panose="020F0502020204030204" pitchFamily="34" charset="0"/>
                <a:cs typeface="Times New Roman" panose="02020603050405020304" pitchFamily="18" charset="0"/>
              </a:rPr>
              <a:t> 7. b.)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BE2C393-99D9-02E8-DC42-5AA6DAE1D5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6778" y="5494020"/>
            <a:ext cx="2896560" cy="2604951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r"/>
            <a:r>
              <a:rPr lang="hu-HU" sz="2000" dirty="0" smtClean="0"/>
              <a:t>110  010  010  110  110</a:t>
            </a:r>
          </a:p>
          <a:p>
            <a:pPr algn="r"/>
            <a:r>
              <a:rPr lang="hu-HU" sz="2000" dirty="0" smtClean="0"/>
              <a:t>010  110  010  110  010</a:t>
            </a:r>
          </a:p>
          <a:p>
            <a:pPr algn="r"/>
            <a:r>
              <a:rPr lang="hu-HU" sz="2000" dirty="0" smtClean="0"/>
              <a:t>001  100  100  100  001</a:t>
            </a:r>
          </a:p>
          <a:p>
            <a:pPr algn="r"/>
            <a:r>
              <a:rPr lang="hu-HU" sz="2000" dirty="0" smtClean="0"/>
              <a:t>100  100  011  100  100</a:t>
            </a:r>
          </a:p>
          <a:p>
            <a:pPr algn="r"/>
            <a:r>
              <a:rPr lang="hu-HU" sz="2000" dirty="0" smtClean="0"/>
              <a:t>010  100  100  100  010</a:t>
            </a:r>
            <a:endParaRPr lang="hu-HU" sz="2000" dirty="0"/>
          </a:p>
        </p:txBody>
      </p:sp>
      <p:pic>
        <p:nvPicPr>
          <p:cNvPr id="5" name="Kép 4" descr="A képen Acélkék, Betűtípus, Majorelle kék, képernyőkép látható&#10;&#10;Automatikusan generált leírás">
            <a:extLst>
              <a:ext uri="{FF2B5EF4-FFF2-40B4-BE49-F238E27FC236}">
                <a16:creationId xmlns:a16="http://schemas.microsoft.com/office/drawing/2014/main" id="{CF6574BF-0DD4-2676-D95B-E69ECAD41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373" y="9158363"/>
            <a:ext cx="1275254" cy="426438"/>
          </a:xfrm>
          <a:prstGeom prst="rect">
            <a:avLst/>
          </a:prstGeom>
        </p:spPr>
      </p:pic>
      <p:pic>
        <p:nvPicPr>
          <p:cNvPr id="6" name="Kép 5" descr="A képen Grafika, Betűtípus, Grafikus tervezés, embléma látható&#10;&#10;Automatikusan generált leírás">
            <a:extLst>
              <a:ext uri="{FF2B5EF4-FFF2-40B4-BE49-F238E27FC236}">
                <a16:creationId xmlns:a16="http://schemas.microsoft.com/office/drawing/2014/main" id="{318DFCA8-EE35-4266-5A57-E412476D3F0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8" y="9215499"/>
            <a:ext cx="1435241" cy="326192"/>
          </a:xfrm>
          <a:prstGeom prst="rect">
            <a:avLst/>
          </a:prstGeom>
        </p:spPr>
      </p:pic>
      <p:pic>
        <p:nvPicPr>
          <p:cNvPr id="7" name="Kép 6" descr="A képen Betűtípus, képernyőkép, szöveg, Acélkék látható&#10;&#10;Automatikusan generált leírás">
            <a:extLst>
              <a:ext uri="{FF2B5EF4-FFF2-40B4-BE49-F238E27FC236}">
                <a16:creationId xmlns:a16="http://schemas.microsoft.com/office/drawing/2014/main" id="{97F6733F-F619-A960-8EB0-7CDFF315CFA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052" y="9184600"/>
            <a:ext cx="1860460" cy="400201"/>
          </a:xfrm>
          <a:prstGeom prst="rect">
            <a:avLst/>
          </a:prstGeom>
        </p:spPr>
      </p:pic>
      <p:graphicFrame>
        <p:nvGraphicFramePr>
          <p:cNvPr id="65" name="Táblázat 140">
            <a:extLst>
              <a:ext uri="{FF2B5EF4-FFF2-40B4-BE49-F238E27FC236}">
                <a16:creationId xmlns:a16="http://schemas.microsoft.com/office/drawing/2014/main" id="{5DA1B995-1887-3E5A-E071-A084DA45AD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676004"/>
              </p:ext>
            </p:extLst>
          </p:nvPr>
        </p:nvGraphicFramePr>
        <p:xfrm>
          <a:off x="2791373" y="1202194"/>
          <a:ext cx="36000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418347684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60678666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25615521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67036709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347735126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77489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5758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30529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28942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751031"/>
                  </a:ext>
                </a:extLst>
              </a:tr>
            </a:tbl>
          </a:graphicData>
        </a:graphic>
      </p:graphicFrame>
      <p:grpSp>
        <p:nvGrpSpPr>
          <p:cNvPr id="74" name="Csoportba foglalás 73">
            <a:extLst>
              <a:ext uri="{FF2B5EF4-FFF2-40B4-BE49-F238E27FC236}">
                <a16:creationId xmlns:a16="http://schemas.microsoft.com/office/drawing/2014/main" id="{9C8C87BF-E9AE-4E29-6DE7-98DC43566CB3}"/>
              </a:ext>
            </a:extLst>
          </p:cNvPr>
          <p:cNvGrpSpPr/>
          <p:nvPr/>
        </p:nvGrpSpPr>
        <p:grpSpPr>
          <a:xfrm>
            <a:off x="724218" y="1570024"/>
            <a:ext cx="1787628" cy="2646138"/>
            <a:chOff x="724218" y="1252875"/>
            <a:chExt cx="1787628" cy="2646138"/>
          </a:xfrm>
        </p:grpSpPr>
        <p:sp>
          <p:nvSpPr>
            <p:cNvPr id="9" name="Szövegdoboz 8">
              <a:extLst>
                <a:ext uri="{FF2B5EF4-FFF2-40B4-BE49-F238E27FC236}">
                  <a16:creationId xmlns:a16="http://schemas.microsoft.com/office/drawing/2014/main" id="{D369EF2F-E2D1-F89C-D18F-2555A4E7BB93}"/>
                </a:ext>
              </a:extLst>
            </p:cNvPr>
            <p:cNvSpPr txBox="1"/>
            <p:nvPr/>
          </p:nvSpPr>
          <p:spPr>
            <a:xfrm>
              <a:off x="1363536" y="1592798"/>
              <a:ext cx="1051242" cy="211853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hu-HU" sz="1100" b="1" dirty="0" err="1" smtClean="0">
                  <a:solidFill>
                    <a:schemeClr val="accent3"/>
                  </a:solidFill>
                </a:rPr>
                <a:t>Dark</a:t>
              </a:r>
              <a:r>
                <a:rPr lang="hu-HU" sz="1100" b="1" dirty="0" smtClean="0">
                  <a:solidFill>
                    <a:schemeClr val="accent3"/>
                  </a:solidFill>
                </a:rPr>
                <a:t> </a:t>
              </a:r>
              <a:r>
                <a:rPr lang="hu-HU" sz="1100" b="1" dirty="0" err="1" smtClean="0">
                  <a:solidFill>
                    <a:schemeClr val="accent3"/>
                  </a:solidFill>
                </a:rPr>
                <a:t>green</a:t>
              </a:r>
              <a:endParaRPr lang="hu-HU" sz="1100" b="1" dirty="0">
                <a:solidFill>
                  <a:schemeClr val="accent3"/>
                </a:solidFill>
              </a:endParaRPr>
            </a:p>
          </p:txBody>
        </p:sp>
        <p:grpSp>
          <p:nvGrpSpPr>
            <p:cNvPr id="67" name="Csoportba foglalás 66">
              <a:extLst>
                <a:ext uri="{FF2B5EF4-FFF2-40B4-BE49-F238E27FC236}">
                  <a16:creationId xmlns:a16="http://schemas.microsoft.com/office/drawing/2014/main" id="{0FCAE22C-12BE-1C8E-58F5-5AE45C89591E}"/>
                </a:ext>
              </a:extLst>
            </p:cNvPr>
            <p:cNvGrpSpPr/>
            <p:nvPr/>
          </p:nvGrpSpPr>
          <p:grpSpPr>
            <a:xfrm>
              <a:off x="724218" y="1328140"/>
              <a:ext cx="635190" cy="2465078"/>
              <a:chOff x="724218" y="1328140"/>
              <a:chExt cx="803910" cy="1464656"/>
            </a:xfrm>
          </p:grpSpPr>
          <p:cxnSp>
            <p:nvCxnSpPr>
              <p:cNvPr id="47" name="Egyenes összekötő 46">
                <a:extLst>
                  <a:ext uri="{FF2B5EF4-FFF2-40B4-BE49-F238E27FC236}">
                    <a16:creationId xmlns:a16="http://schemas.microsoft.com/office/drawing/2014/main" id="{1B517F46-0636-2FC0-399A-367DA195CA4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4218" y="1658588"/>
                <a:ext cx="106680" cy="422804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Csoportba foglalás 47">
                <a:extLst>
                  <a:ext uri="{FF2B5EF4-FFF2-40B4-BE49-F238E27FC236}">
                    <a16:creationId xmlns:a16="http://schemas.microsoft.com/office/drawing/2014/main" id="{E5C724C7-CD3F-3E88-D001-2C35CB01691D}"/>
                  </a:ext>
                </a:extLst>
              </p:cNvPr>
              <p:cNvGrpSpPr/>
              <p:nvPr/>
            </p:nvGrpSpPr>
            <p:grpSpPr>
              <a:xfrm>
                <a:off x="1291908" y="1328140"/>
                <a:ext cx="236220" cy="215447"/>
                <a:chOff x="1996440" y="2780665"/>
                <a:chExt cx="236220" cy="276860"/>
              </a:xfrm>
            </p:grpSpPr>
            <p:cxnSp>
              <p:nvCxnSpPr>
                <p:cNvPr id="63" name="Egyenes összekötő 62">
                  <a:extLst>
                    <a:ext uri="{FF2B5EF4-FFF2-40B4-BE49-F238E27FC236}">
                      <a16:creationId xmlns:a16="http://schemas.microsoft.com/office/drawing/2014/main" id="{9D01C744-6288-B4A7-884F-50951EFE24A7}"/>
                    </a:ext>
                  </a:extLst>
                </p:cNvPr>
                <p:cNvCxnSpPr/>
                <p:nvPr/>
              </p:nvCxnSpPr>
              <p:spPr>
                <a:xfrm flipV="1">
                  <a:off x="1996440" y="2780665"/>
                  <a:ext cx="236220" cy="13843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Egyenes összekötő 63">
                  <a:extLst>
                    <a:ext uri="{FF2B5EF4-FFF2-40B4-BE49-F238E27FC236}">
                      <a16:creationId xmlns:a16="http://schemas.microsoft.com/office/drawing/2014/main" id="{5EB2D18E-4DC0-F751-92F5-F5196F7B9D6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96440" y="2919095"/>
                  <a:ext cx="236220" cy="13843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9" name="Csoportba foglalás 48">
                <a:extLst>
                  <a:ext uri="{FF2B5EF4-FFF2-40B4-BE49-F238E27FC236}">
                    <a16:creationId xmlns:a16="http://schemas.microsoft.com/office/drawing/2014/main" id="{5864D023-2A1E-3EA8-98AD-092FD49859DD}"/>
                  </a:ext>
                </a:extLst>
              </p:cNvPr>
              <p:cNvGrpSpPr/>
              <p:nvPr/>
            </p:nvGrpSpPr>
            <p:grpSpPr>
              <a:xfrm>
                <a:off x="1291908" y="1743842"/>
                <a:ext cx="236220" cy="215447"/>
                <a:chOff x="1996440" y="2780665"/>
                <a:chExt cx="236220" cy="276860"/>
              </a:xfrm>
            </p:grpSpPr>
            <p:cxnSp>
              <p:nvCxnSpPr>
                <p:cNvPr id="61" name="Egyenes összekötő 60">
                  <a:extLst>
                    <a:ext uri="{FF2B5EF4-FFF2-40B4-BE49-F238E27FC236}">
                      <a16:creationId xmlns:a16="http://schemas.microsoft.com/office/drawing/2014/main" id="{41DA2CFA-9044-51C0-0E74-B4D1BE4E4DF8}"/>
                    </a:ext>
                  </a:extLst>
                </p:cNvPr>
                <p:cNvCxnSpPr/>
                <p:nvPr/>
              </p:nvCxnSpPr>
              <p:spPr>
                <a:xfrm flipV="1">
                  <a:off x="1996440" y="2780665"/>
                  <a:ext cx="236220" cy="13843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Egyenes összekötő 61">
                  <a:extLst>
                    <a:ext uri="{FF2B5EF4-FFF2-40B4-BE49-F238E27FC236}">
                      <a16:creationId xmlns:a16="http://schemas.microsoft.com/office/drawing/2014/main" id="{EAF9BC34-E6E0-FAC7-BF81-57669DB3D63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96440" y="2919095"/>
                  <a:ext cx="236220" cy="13843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" name="Csoportba foglalás 49">
                <a:extLst>
                  <a:ext uri="{FF2B5EF4-FFF2-40B4-BE49-F238E27FC236}">
                    <a16:creationId xmlns:a16="http://schemas.microsoft.com/office/drawing/2014/main" id="{E10BC367-4FC7-79B2-7295-8F0F14EE9632}"/>
                  </a:ext>
                </a:extLst>
              </p:cNvPr>
              <p:cNvGrpSpPr/>
              <p:nvPr/>
            </p:nvGrpSpPr>
            <p:grpSpPr>
              <a:xfrm>
                <a:off x="1291908" y="2159545"/>
                <a:ext cx="236220" cy="215447"/>
                <a:chOff x="1996440" y="2780665"/>
                <a:chExt cx="236220" cy="276860"/>
              </a:xfrm>
            </p:grpSpPr>
            <p:cxnSp>
              <p:nvCxnSpPr>
                <p:cNvPr id="59" name="Egyenes összekötő 58">
                  <a:extLst>
                    <a:ext uri="{FF2B5EF4-FFF2-40B4-BE49-F238E27FC236}">
                      <a16:creationId xmlns:a16="http://schemas.microsoft.com/office/drawing/2014/main" id="{795895F2-149D-EF16-CE4E-69F7D66FFF2D}"/>
                    </a:ext>
                  </a:extLst>
                </p:cNvPr>
                <p:cNvCxnSpPr/>
                <p:nvPr/>
              </p:nvCxnSpPr>
              <p:spPr>
                <a:xfrm flipV="1">
                  <a:off x="1996440" y="2780665"/>
                  <a:ext cx="236220" cy="13843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Egyenes összekötő 59">
                  <a:extLst>
                    <a:ext uri="{FF2B5EF4-FFF2-40B4-BE49-F238E27FC236}">
                      <a16:creationId xmlns:a16="http://schemas.microsoft.com/office/drawing/2014/main" id="{209FB677-2A12-28E1-A197-21A8D1ED021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96440" y="2919095"/>
                  <a:ext cx="236220" cy="13843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" name="Csoportba foglalás 50">
                <a:extLst>
                  <a:ext uri="{FF2B5EF4-FFF2-40B4-BE49-F238E27FC236}">
                    <a16:creationId xmlns:a16="http://schemas.microsoft.com/office/drawing/2014/main" id="{39236CBF-B786-C228-6346-FEADA05D1B2E}"/>
                  </a:ext>
                </a:extLst>
              </p:cNvPr>
              <p:cNvGrpSpPr/>
              <p:nvPr/>
            </p:nvGrpSpPr>
            <p:grpSpPr>
              <a:xfrm>
                <a:off x="1291908" y="2577349"/>
                <a:ext cx="236220" cy="215447"/>
                <a:chOff x="1996440" y="2780665"/>
                <a:chExt cx="236220" cy="276860"/>
              </a:xfrm>
            </p:grpSpPr>
            <p:cxnSp>
              <p:nvCxnSpPr>
                <p:cNvPr id="57" name="Egyenes összekötő 56">
                  <a:extLst>
                    <a:ext uri="{FF2B5EF4-FFF2-40B4-BE49-F238E27FC236}">
                      <a16:creationId xmlns:a16="http://schemas.microsoft.com/office/drawing/2014/main" id="{EAC030D6-75F8-6318-25F7-E54CB161CF5E}"/>
                    </a:ext>
                  </a:extLst>
                </p:cNvPr>
                <p:cNvCxnSpPr/>
                <p:nvPr/>
              </p:nvCxnSpPr>
              <p:spPr>
                <a:xfrm flipV="1">
                  <a:off x="1996440" y="2780665"/>
                  <a:ext cx="236220" cy="13843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Egyenes összekötő 57">
                  <a:extLst>
                    <a:ext uri="{FF2B5EF4-FFF2-40B4-BE49-F238E27FC236}">
                      <a16:creationId xmlns:a16="http://schemas.microsoft.com/office/drawing/2014/main" id="{65C1578C-B8CC-4179-D202-343BE270573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96440" y="2919095"/>
                  <a:ext cx="236220" cy="13843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2" name="Egyenes összekötő 51">
                <a:extLst>
                  <a:ext uri="{FF2B5EF4-FFF2-40B4-BE49-F238E27FC236}">
                    <a16:creationId xmlns:a16="http://schemas.microsoft.com/office/drawing/2014/main" id="{CF8CFA76-455F-99C7-DB24-572E3179F5B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0898" y="1438293"/>
                <a:ext cx="461010" cy="218216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Egyenes összekötő 52">
                <a:extLst>
                  <a:ext uri="{FF2B5EF4-FFF2-40B4-BE49-F238E27FC236}">
                    <a16:creationId xmlns:a16="http://schemas.microsoft.com/office/drawing/2014/main" id="{1A2F2960-358D-C23A-3E22-EFB78AC3EE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0898" y="1656510"/>
                <a:ext cx="461010" cy="199200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Egyenes összekötő 53">
                <a:extLst>
                  <a:ext uri="{FF2B5EF4-FFF2-40B4-BE49-F238E27FC236}">
                    <a16:creationId xmlns:a16="http://schemas.microsoft.com/office/drawing/2014/main" id="{803CD348-47A1-AEF9-DF0A-E0720909075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0898" y="2270087"/>
                <a:ext cx="461010" cy="218216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Egyenes összekötő 54">
                <a:extLst>
                  <a:ext uri="{FF2B5EF4-FFF2-40B4-BE49-F238E27FC236}">
                    <a16:creationId xmlns:a16="http://schemas.microsoft.com/office/drawing/2014/main" id="{AD77D2E8-5AA2-F251-4F63-6249D80E64E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0898" y="2490382"/>
                <a:ext cx="461010" cy="199200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Egyenes összekötő 55">
                <a:extLst>
                  <a:ext uri="{FF2B5EF4-FFF2-40B4-BE49-F238E27FC236}">
                    <a16:creationId xmlns:a16="http://schemas.microsoft.com/office/drawing/2014/main" id="{6C3241D0-972A-2C46-18F6-06B451D26DB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24218" y="2070888"/>
                <a:ext cx="106680" cy="411317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Szövegdoboz 17">
              <a:extLst>
                <a:ext uri="{FF2B5EF4-FFF2-40B4-BE49-F238E27FC236}">
                  <a16:creationId xmlns:a16="http://schemas.microsoft.com/office/drawing/2014/main" id="{EAF5CD63-C58B-FB74-210D-BDC055AAB94D}"/>
                </a:ext>
              </a:extLst>
            </p:cNvPr>
            <p:cNvSpPr txBox="1"/>
            <p:nvPr/>
          </p:nvSpPr>
          <p:spPr>
            <a:xfrm>
              <a:off x="1363536" y="1252875"/>
              <a:ext cx="1051242" cy="211853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hu-HU" sz="1100" b="1" dirty="0" err="1" smtClean="0">
                  <a:solidFill>
                    <a:schemeClr val="accent3"/>
                  </a:solidFill>
                </a:rPr>
                <a:t>Dark</a:t>
              </a:r>
              <a:r>
                <a:rPr lang="hu-HU" sz="1100" b="1" dirty="0" smtClean="0">
                  <a:solidFill>
                    <a:schemeClr val="accent3"/>
                  </a:solidFill>
                </a:rPr>
                <a:t> </a:t>
              </a:r>
              <a:r>
                <a:rPr lang="hu-HU" sz="1100" b="1" dirty="0" err="1" smtClean="0">
                  <a:solidFill>
                    <a:schemeClr val="accent3"/>
                  </a:solidFill>
                </a:rPr>
                <a:t>blue</a:t>
              </a:r>
              <a:endParaRPr lang="hu-HU" sz="1100" b="1" dirty="0">
                <a:solidFill>
                  <a:schemeClr val="accent3"/>
                </a:solidFill>
              </a:endParaRPr>
            </a:p>
          </p:txBody>
        </p:sp>
        <p:sp>
          <p:nvSpPr>
            <p:cNvPr id="68" name="Szövegdoboz 67">
              <a:extLst>
                <a:ext uri="{FF2B5EF4-FFF2-40B4-BE49-F238E27FC236}">
                  <a16:creationId xmlns:a16="http://schemas.microsoft.com/office/drawing/2014/main" id="{32A68126-EA9C-F15D-05DD-3F3B9A3191FC}"/>
                </a:ext>
              </a:extLst>
            </p:cNvPr>
            <p:cNvSpPr txBox="1"/>
            <p:nvPr/>
          </p:nvSpPr>
          <p:spPr>
            <a:xfrm>
              <a:off x="1363536" y="2299317"/>
              <a:ext cx="1051242" cy="211853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hu-HU" sz="1100" b="1" dirty="0" err="1" smtClean="0">
                  <a:solidFill>
                    <a:schemeClr val="accent3"/>
                  </a:solidFill>
                </a:rPr>
                <a:t>Light</a:t>
              </a:r>
              <a:r>
                <a:rPr lang="hu-HU" sz="1100" b="1" dirty="0" smtClean="0">
                  <a:solidFill>
                    <a:schemeClr val="accent3"/>
                  </a:solidFill>
                </a:rPr>
                <a:t> </a:t>
              </a:r>
              <a:r>
                <a:rPr lang="hu-HU" sz="1100" b="1" dirty="0" err="1" smtClean="0">
                  <a:solidFill>
                    <a:schemeClr val="accent3"/>
                  </a:solidFill>
                </a:rPr>
                <a:t>green</a:t>
              </a:r>
              <a:endParaRPr lang="hu-HU" sz="1100" b="1" dirty="0">
                <a:solidFill>
                  <a:schemeClr val="accent3"/>
                </a:solidFill>
              </a:endParaRPr>
            </a:p>
          </p:txBody>
        </p:sp>
        <p:sp>
          <p:nvSpPr>
            <p:cNvPr id="69" name="Szövegdoboz 68">
              <a:extLst>
                <a:ext uri="{FF2B5EF4-FFF2-40B4-BE49-F238E27FC236}">
                  <a16:creationId xmlns:a16="http://schemas.microsoft.com/office/drawing/2014/main" id="{0741A165-CB3F-69CF-6621-A0EB2775C890}"/>
                </a:ext>
              </a:extLst>
            </p:cNvPr>
            <p:cNvSpPr txBox="1"/>
            <p:nvPr/>
          </p:nvSpPr>
          <p:spPr>
            <a:xfrm>
              <a:off x="1363536" y="1959394"/>
              <a:ext cx="1051242" cy="211853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hu-HU" sz="1100" b="1" dirty="0" err="1" smtClean="0">
                  <a:solidFill>
                    <a:schemeClr val="accent3"/>
                  </a:solidFill>
                </a:rPr>
                <a:t>Purple</a:t>
              </a:r>
              <a:endParaRPr lang="hu-HU" sz="1100" b="1" dirty="0">
                <a:solidFill>
                  <a:schemeClr val="accent3"/>
                </a:solidFill>
              </a:endParaRPr>
            </a:p>
          </p:txBody>
        </p:sp>
        <p:sp>
          <p:nvSpPr>
            <p:cNvPr id="70" name="Szövegdoboz 69">
              <a:extLst>
                <a:ext uri="{FF2B5EF4-FFF2-40B4-BE49-F238E27FC236}">
                  <a16:creationId xmlns:a16="http://schemas.microsoft.com/office/drawing/2014/main" id="{F785B3B0-13B9-0175-25A3-E18ED6036796}"/>
                </a:ext>
              </a:extLst>
            </p:cNvPr>
            <p:cNvSpPr txBox="1"/>
            <p:nvPr/>
          </p:nvSpPr>
          <p:spPr>
            <a:xfrm>
              <a:off x="1363536" y="3004050"/>
              <a:ext cx="1051242" cy="211853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hu-HU" sz="1100" b="1" dirty="0" smtClean="0">
                  <a:solidFill>
                    <a:schemeClr val="accent3"/>
                  </a:solidFill>
                </a:rPr>
                <a:t>White</a:t>
              </a:r>
              <a:endParaRPr lang="hu-HU" sz="1100" b="1" dirty="0">
                <a:solidFill>
                  <a:schemeClr val="accent3"/>
                </a:solidFill>
              </a:endParaRPr>
            </a:p>
          </p:txBody>
        </p:sp>
        <p:sp>
          <p:nvSpPr>
            <p:cNvPr id="71" name="Szövegdoboz 70">
              <a:extLst>
                <a:ext uri="{FF2B5EF4-FFF2-40B4-BE49-F238E27FC236}">
                  <a16:creationId xmlns:a16="http://schemas.microsoft.com/office/drawing/2014/main" id="{9DB649C1-D1BA-FEAE-DA19-47C9092D4C5B}"/>
                </a:ext>
              </a:extLst>
            </p:cNvPr>
            <p:cNvSpPr txBox="1"/>
            <p:nvPr/>
          </p:nvSpPr>
          <p:spPr>
            <a:xfrm>
              <a:off x="1363536" y="2664960"/>
              <a:ext cx="1148310" cy="211020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hu-HU" sz="1100" b="1" dirty="0" err="1" smtClean="0">
                  <a:solidFill>
                    <a:schemeClr val="accent3"/>
                  </a:solidFill>
                </a:rPr>
                <a:t>Orange</a:t>
              </a:r>
              <a:endParaRPr lang="hu-HU" sz="1100" b="1" dirty="0">
                <a:solidFill>
                  <a:schemeClr val="accent3"/>
                </a:solidFill>
              </a:endParaRPr>
            </a:p>
          </p:txBody>
        </p:sp>
        <p:sp>
          <p:nvSpPr>
            <p:cNvPr id="72" name="Szövegdoboz 71">
              <a:extLst>
                <a:ext uri="{FF2B5EF4-FFF2-40B4-BE49-F238E27FC236}">
                  <a16:creationId xmlns:a16="http://schemas.microsoft.com/office/drawing/2014/main" id="{91AC9836-C009-607D-8DE4-607A88F7CB14}"/>
                </a:ext>
              </a:extLst>
            </p:cNvPr>
            <p:cNvSpPr txBox="1"/>
            <p:nvPr/>
          </p:nvSpPr>
          <p:spPr>
            <a:xfrm>
              <a:off x="1363536" y="3687160"/>
              <a:ext cx="1051242" cy="211853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hu-HU" sz="1100" b="1" dirty="0" smtClean="0">
                  <a:solidFill>
                    <a:schemeClr val="accent3"/>
                  </a:solidFill>
                </a:rPr>
                <a:t>Black</a:t>
              </a:r>
              <a:endParaRPr lang="hu-HU" sz="1100" b="1" dirty="0">
                <a:solidFill>
                  <a:schemeClr val="accent3"/>
                </a:solidFill>
              </a:endParaRPr>
            </a:p>
          </p:txBody>
        </p:sp>
        <p:sp>
          <p:nvSpPr>
            <p:cNvPr id="73" name="Szövegdoboz 72">
              <a:extLst>
                <a:ext uri="{FF2B5EF4-FFF2-40B4-BE49-F238E27FC236}">
                  <a16:creationId xmlns:a16="http://schemas.microsoft.com/office/drawing/2014/main" id="{55610202-7544-182F-5699-29F7B21A0458}"/>
                </a:ext>
              </a:extLst>
            </p:cNvPr>
            <p:cNvSpPr txBox="1"/>
            <p:nvPr/>
          </p:nvSpPr>
          <p:spPr>
            <a:xfrm>
              <a:off x="1363536" y="3347237"/>
              <a:ext cx="1051242" cy="211853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hu-HU" sz="1100" b="1" dirty="0" err="1" smtClean="0">
                  <a:solidFill>
                    <a:schemeClr val="accent3"/>
                  </a:solidFill>
                </a:rPr>
                <a:t>Dark</a:t>
              </a:r>
              <a:r>
                <a:rPr lang="hu-HU" sz="1100" b="1" dirty="0" smtClean="0">
                  <a:solidFill>
                    <a:schemeClr val="accent3"/>
                  </a:solidFill>
                </a:rPr>
                <a:t> </a:t>
              </a:r>
              <a:r>
                <a:rPr lang="hu-HU" sz="1100" b="1" dirty="0" err="1" smtClean="0">
                  <a:solidFill>
                    <a:schemeClr val="accent3"/>
                  </a:solidFill>
                </a:rPr>
                <a:t>purple</a:t>
              </a:r>
              <a:endParaRPr lang="hu-HU" sz="1100" b="1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37" name="Szöveg helye 2">
            <a:extLst>
              <a:ext uri="{FF2B5EF4-FFF2-40B4-BE49-F238E27FC236}">
                <a16:creationId xmlns:a16="http://schemas.microsoft.com/office/drawing/2014/main" id="{BBE2C393-99D9-02E8-DC42-5AA6DAE1D51B}"/>
              </a:ext>
            </a:extLst>
          </p:cNvPr>
          <p:cNvSpPr txBox="1">
            <a:spLocks/>
          </p:cNvSpPr>
          <p:nvPr/>
        </p:nvSpPr>
        <p:spPr>
          <a:xfrm>
            <a:off x="476958" y="5490198"/>
            <a:ext cx="2859541" cy="26087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Binary </a:t>
            </a:r>
            <a:r>
              <a:rPr lang="en-US" sz="2000" b="1" dirty="0" err="1"/>
              <a:t>colouring</a:t>
            </a:r>
            <a:endParaRPr lang="en-US" sz="2000" b="1" dirty="0"/>
          </a:p>
          <a:p>
            <a:pPr algn="ctr"/>
            <a:r>
              <a:rPr lang="en-US" sz="2000" b="1" dirty="0"/>
              <a:t>(binary)</a:t>
            </a:r>
          </a:p>
          <a:p>
            <a:pPr algn="ctr"/>
            <a:endParaRPr lang="en-US" sz="2000" b="1" dirty="0"/>
          </a:p>
          <a:p>
            <a:r>
              <a:rPr lang="en-US" sz="2000" b="1" dirty="0"/>
              <a:t>At the ends of a tree-like diagram you see </a:t>
            </a:r>
            <a:r>
              <a:rPr lang="en-US" sz="2000" b="1" dirty="0" err="1"/>
              <a:t>colours</a:t>
            </a:r>
            <a:r>
              <a:rPr lang="en-US" sz="2000" b="1" dirty="0"/>
              <a:t>, which you can access through an "up-down" decision process. The value of „up” is 1 and the value of „down” is 0 . To select the </a:t>
            </a:r>
            <a:r>
              <a:rPr lang="en-US" sz="2000" b="1" dirty="0" err="1"/>
              <a:t>colour</a:t>
            </a:r>
            <a:r>
              <a:rPr lang="en-US" sz="2000" b="1" dirty="0"/>
              <a:t> of each field, start from the </a:t>
            </a:r>
            <a:r>
              <a:rPr lang="en-US" sz="2000" b="1" dirty="0" err="1"/>
              <a:t>centre</a:t>
            </a:r>
            <a:r>
              <a:rPr lang="en-US" sz="2000" b="1" dirty="0"/>
              <a:t> and work your way up or down the branches of the diagram, based on the elements of the numerical sequence associated with that field, to the </a:t>
            </a:r>
            <a:r>
              <a:rPr lang="en-US" sz="2000" b="1" dirty="0" err="1"/>
              <a:t>colour</a:t>
            </a:r>
            <a:r>
              <a:rPr lang="en-US" sz="2000" b="1" dirty="0"/>
              <a:t> you want to select.</a:t>
            </a:r>
          </a:p>
          <a:p>
            <a:r>
              <a:rPr lang="en-US" sz="2000" b="1" dirty="0"/>
              <a:t>e.g.: 101 -&gt; up - down - up</a:t>
            </a:r>
          </a:p>
          <a:p>
            <a:r>
              <a:rPr lang="en-US" sz="2000" b="1" dirty="0"/>
              <a:t>       0100 -&gt; down - up - down - down</a:t>
            </a:r>
          </a:p>
        </p:txBody>
      </p:sp>
    </p:spTree>
    <p:extLst>
      <p:ext uri="{BB962C8B-B14F-4D97-AF65-F5344CB8AC3E}">
        <p14:creationId xmlns:p14="http://schemas.microsoft.com/office/powerpoint/2010/main" val="25042468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D0CD2950-0FD4-0D24-7400-90A219D1A655}"/>
              </a:ext>
            </a:extLst>
          </p:cNvPr>
          <p:cNvSpPr txBox="1">
            <a:spLocks/>
          </p:cNvSpPr>
          <p:nvPr/>
        </p:nvSpPr>
        <p:spPr>
          <a:xfrm>
            <a:off x="471488" y="360000"/>
            <a:ext cx="5915025" cy="4563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Colour</a:t>
            </a: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 according to the </a:t>
            </a:r>
            <a:r>
              <a:rPr lang="en-US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colour</a:t>
            </a: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 codes!</a:t>
            </a:r>
          </a:p>
          <a:p>
            <a:pPr>
              <a:lnSpc>
                <a:spcPct val="120000"/>
              </a:lnSpc>
            </a:pPr>
            <a:r>
              <a:rPr lang="hu-HU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UFO</a:t>
            </a:r>
            <a:endParaRPr lang="hu-HU" sz="2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Kép 4" descr="A képen Acélkék, Betűtípus, Majorelle kék, képernyőkép látható&#10;&#10;Automatikusan generált leírás">
            <a:extLst>
              <a:ext uri="{FF2B5EF4-FFF2-40B4-BE49-F238E27FC236}">
                <a16:creationId xmlns:a16="http://schemas.microsoft.com/office/drawing/2014/main" id="{CF6574BF-0DD4-2676-D95B-E69ECAD41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373" y="9158363"/>
            <a:ext cx="1275254" cy="426438"/>
          </a:xfrm>
          <a:prstGeom prst="rect">
            <a:avLst/>
          </a:prstGeom>
        </p:spPr>
      </p:pic>
      <p:pic>
        <p:nvPicPr>
          <p:cNvPr id="6" name="Kép 5" descr="A képen Grafika, Betűtípus, Grafikus tervezés, embléma látható&#10;&#10;Automatikusan generált leírás">
            <a:extLst>
              <a:ext uri="{FF2B5EF4-FFF2-40B4-BE49-F238E27FC236}">
                <a16:creationId xmlns:a16="http://schemas.microsoft.com/office/drawing/2014/main" id="{318DFCA8-EE35-4266-5A57-E412476D3F0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8" y="9215499"/>
            <a:ext cx="1435241" cy="326192"/>
          </a:xfrm>
          <a:prstGeom prst="rect">
            <a:avLst/>
          </a:prstGeom>
        </p:spPr>
      </p:pic>
      <p:pic>
        <p:nvPicPr>
          <p:cNvPr id="7" name="Kép 6" descr="A képen Betűtípus, képernyőkép, szöveg, Acélkék látható&#10;&#10;Automatikusan generált leírás">
            <a:extLst>
              <a:ext uri="{FF2B5EF4-FFF2-40B4-BE49-F238E27FC236}">
                <a16:creationId xmlns:a16="http://schemas.microsoft.com/office/drawing/2014/main" id="{97F6733F-F619-A960-8EB0-7CDFF315CFA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052" y="9184600"/>
            <a:ext cx="1860460" cy="400201"/>
          </a:xfrm>
          <a:prstGeom prst="rect">
            <a:avLst/>
          </a:prstGeom>
        </p:spPr>
      </p:pic>
      <p:graphicFrame>
        <p:nvGraphicFramePr>
          <p:cNvPr id="65" name="Táblázat 140">
            <a:extLst>
              <a:ext uri="{FF2B5EF4-FFF2-40B4-BE49-F238E27FC236}">
                <a16:creationId xmlns:a16="http://schemas.microsoft.com/office/drawing/2014/main" id="{5DA1B995-1887-3E5A-E071-A084DA45AD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129938"/>
              </p:ext>
            </p:extLst>
          </p:nvPr>
        </p:nvGraphicFramePr>
        <p:xfrm>
          <a:off x="2362200" y="1214697"/>
          <a:ext cx="36000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418347684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60678666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25615521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67036709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347735126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77489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5758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30529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28942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751031"/>
                  </a:ext>
                </a:extLst>
              </a:tr>
            </a:tbl>
          </a:graphicData>
        </a:graphic>
      </p:graphicFrame>
      <p:sp>
        <p:nvSpPr>
          <p:cNvPr id="8" name="Szövegdoboz 7"/>
          <p:cNvSpPr txBox="1"/>
          <p:nvPr/>
        </p:nvSpPr>
        <p:spPr>
          <a:xfrm>
            <a:off x="833508" y="1425687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840555" y="2246962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2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847351" y="3010764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3</a:t>
            </a:r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847351" y="3799342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4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1968488" y="1422995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5</a:t>
            </a:r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69" b="11903"/>
          <a:stretch/>
        </p:blipFill>
        <p:spPr>
          <a:xfrm>
            <a:off x="4582105" y="1946415"/>
            <a:ext cx="604146" cy="720000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015" y="1220062"/>
            <a:ext cx="619565" cy="720000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8"/>
          <a:stretch/>
        </p:blipFill>
        <p:spPr>
          <a:xfrm>
            <a:off x="162140" y="2016873"/>
            <a:ext cx="607967" cy="720000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22" b="12734"/>
          <a:stretch/>
        </p:blipFill>
        <p:spPr>
          <a:xfrm>
            <a:off x="3859492" y="3373192"/>
            <a:ext cx="605416" cy="720000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32" b="1323"/>
          <a:stretch/>
        </p:blipFill>
        <p:spPr>
          <a:xfrm>
            <a:off x="193845" y="3624732"/>
            <a:ext cx="603955" cy="720000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69" b="11903"/>
          <a:stretch/>
        </p:blipFill>
        <p:spPr>
          <a:xfrm>
            <a:off x="5312017" y="1217536"/>
            <a:ext cx="604146" cy="720000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69" b="11903"/>
          <a:stretch/>
        </p:blipFill>
        <p:spPr>
          <a:xfrm>
            <a:off x="4582105" y="1225388"/>
            <a:ext cx="604146" cy="720000"/>
          </a:xfrm>
          <a:prstGeom prst="rect">
            <a:avLst/>
          </a:prstGeom>
        </p:spPr>
      </p:pic>
      <p:pic>
        <p:nvPicPr>
          <p:cNvPr id="20" name="Kép 19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69" b="11903"/>
          <a:stretch/>
        </p:blipFill>
        <p:spPr>
          <a:xfrm>
            <a:off x="3139701" y="1936474"/>
            <a:ext cx="604146" cy="720000"/>
          </a:xfrm>
          <a:prstGeom prst="rect">
            <a:avLst/>
          </a:prstGeom>
        </p:spPr>
      </p:pic>
      <p:pic>
        <p:nvPicPr>
          <p:cNvPr id="21" name="Kép 20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69" b="11903"/>
          <a:stretch/>
        </p:blipFill>
        <p:spPr>
          <a:xfrm>
            <a:off x="2416068" y="1220223"/>
            <a:ext cx="604146" cy="720000"/>
          </a:xfrm>
          <a:prstGeom prst="rect">
            <a:avLst/>
          </a:prstGeom>
        </p:spPr>
      </p:pic>
      <p:pic>
        <p:nvPicPr>
          <p:cNvPr id="22" name="Kép 21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8"/>
          <a:stretch/>
        </p:blipFill>
        <p:spPr>
          <a:xfrm>
            <a:off x="3877344" y="4089910"/>
            <a:ext cx="607967" cy="720000"/>
          </a:xfrm>
          <a:prstGeom prst="rect">
            <a:avLst/>
          </a:prstGeom>
        </p:spPr>
      </p:pic>
      <p:pic>
        <p:nvPicPr>
          <p:cNvPr id="23" name="Kép 22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8"/>
          <a:stretch/>
        </p:blipFill>
        <p:spPr>
          <a:xfrm>
            <a:off x="3130611" y="4082796"/>
            <a:ext cx="607967" cy="720000"/>
          </a:xfrm>
          <a:prstGeom prst="rect">
            <a:avLst/>
          </a:prstGeom>
        </p:spPr>
      </p:pic>
      <p:pic>
        <p:nvPicPr>
          <p:cNvPr id="24" name="Kép 23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8"/>
          <a:stretch/>
        </p:blipFill>
        <p:spPr>
          <a:xfrm>
            <a:off x="5281358" y="3393172"/>
            <a:ext cx="607967" cy="720000"/>
          </a:xfrm>
          <a:prstGeom prst="rect">
            <a:avLst/>
          </a:prstGeom>
        </p:spPr>
      </p:pic>
      <p:pic>
        <p:nvPicPr>
          <p:cNvPr id="25" name="Kép 24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8"/>
          <a:stretch/>
        </p:blipFill>
        <p:spPr>
          <a:xfrm>
            <a:off x="4578347" y="3394461"/>
            <a:ext cx="607967" cy="720000"/>
          </a:xfrm>
          <a:prstGeom prst="rect">
            <a:avLst/>
          </a:prstGeom>
        </p:spPr>
      </p:pic>
      <p:pic>
        <p:nvPicPr>
          <p:cNvPr id="26" name="Kép 25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8"/>
          <a:stretch/>
        </p:blipFill>
        <p:spPr>
          <a:xfrm>
            <a:off x="3153930" y="3384539"/>
            <a:ext cx="607967" cy="720000"/>
          </a:xfrm>
          <a:prstGeom prst="rect">
            <a:avLst/>
          </a:prstGeom>
        </p:spPr>
      </p:pic>
      <p:pic>
        <p:nvPicPr>
          <p:cNvPr id="27" name="Kép 26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8"/>
          <a:stretch/>
        </p:blipFill>
        <p:spPr>
          <a:xfrm>
            <a:off x="2409543" y="3384539"/>
            <a:ext cx="607967" cy="720000"/>
          </a:xfrm>
          <a:prstGeom prst="rect">
            <a:avLst/>
          </a:prstGeom>
        </p:spPr>
      </p:pic>
      <p:pic>
        <p:nvPicPr>
          <p:cNvPr id="28" name="Kép 27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8"/>
          <a:stretch/>
        </p:blipFill>
        <p:spPr>
          <a:xfrm>
            <a:off x="4578284" y="2666415"/>
            <a:ext cx="607967" cy="720000"/>
          </a:xfrm>
          <a:prstGeom prst="rect">
            <a:avLst/>
          </a:prstGeom>
        </p:spPr>
      </p:pic>
      <p:pic>
        <p:nvPicPr>
          <p:cNvPr id="29" name="Kép 28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8"/>
          <a:stretch/>
        </p:blipFill>
        <p:spPr>
          <a:xfrm>
            <a:off x="3866506" y="2656474"/>
            <a:ext cx="607967" cy="720000"/>
          </a:xfrm>
          <a:prstGeom prst="rect">
            <a:avLst/>
          </a:prstGeom>
        </p:spPr>
      </p:pic>
      <p:pic>
        <p:nvPicPr>
          <p:cNvPr id="30" name="Kép 29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8"/>
          <a:stretch/>
        </p:blipFill>
        <p:spPr>
          <a:xfrm>
            <a:off x="3150907" y="2658499"/>
            <a:ext cx="607967" cy="720000"/>
          </a:xfrm>
          <a:prstGeom prst="rect">
            <a:avLst/>
          </a:prstGeom>
        </p:spPr>
      </p:pic>
      <p:pic>
        <p:nvPicPr>
          <p:cNvPr id="31" name="Kép 30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32" b="1323"/>
          <a:stretch/>
        </p:blipFill>
        <p:spPr>
          <a:xfrm>
            <a:off x="2409543" y="2653192"/>
            <a:ext cx="603955" cy="720000"/>
          </a:xfrm>
          <a:prstGeom prst="rect">
            <a:avLst/>
          </a:prstGeom>
        </p:spPr>
      </p:pic>
      <p:pic>
        <p:nvPicPr>
          <p:cNvPr id="32" name="Kép 31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495" y="4091629"/>
            <a:ext cx="619565" cy="720000"/>
          </a:xfrm>
          <a:prstGeom prst="rect">
            <a:avLst/>
          </a:prstGeom>
        </p:spPr>
      </p:pic>
      <p:pic>
        <p:nvPicPr>
          <p:cNvPr id="33" name="Kép 32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591" y="1943071"/>
            <a:ext cx="619565" cy="720000"/>
          </a:xfrm>
          <a:prstGeom prst="rect">
            <a:avLst/>
          </a:prstGeom>
        </p:spPr>
      </p:pic>
      <p:pic>
        <p:nvPicPr>
          <p:cNvPr id="34" name="Kép 33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768" y="1928770"/>
            <a:ext cx="619565" cy="720000"/>
          </a:xfrm>
          <a:prstGeom prst="rect">
            <a:avLst/>
          </a:prstGeom>
        </p:spPr>
      </p:pic>
      <p:pic>
        <p:nvPicPr>
          <p:cNvPr id="35" name="Kép 34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143" y="1928770"/>
            <a:ext cx="619565" cy="720000"/>
          </a:xfrm>
          <a:prstGeom prst="rect">
            <a:avLst/>
          </a:prstGeom>
        </p:spPr>
      </p:pic>
      <p:pic>
        <p:nvPicPr>
          <p:cNvPr id="36" name="Kép 35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005" y="1232931"/>
            <a:ext cx="619565" cy="720000"/>
          </a:xfrm>
          <a:prstGeom prst="rect">
            <a:avLst/>
          </a:prstGeom>
        </p:spPr>
      </p:pic>
      <p:pic>
        <p:nvPicPr>
          <p:cNvPr id="37" name="Kép 36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742" y="1212886"/>
            <a:ext cx="619565" cy="720000"/>
          </a:xfrm>
          <a:prstGeom prst="rect">
            <a:avLst/>
          </a:prstGeom>
        </p:spPr>
      </p:pic>
      <p:pic>
        <p:nvPicPr>
          <p:cNvPr id="38" name="Kép 37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69" b="11903"/>
          <a:stretch/>
        </p:blipFill>
        <p:spPr>
          <a:xfrm>
            <a:off x="156106" y="1226415"/>
            <a:ext cx="604146" cy="720000"/>
          </a:xfrm>
          <a:prstGeom prst="rect">
            <a:avLst/>
          </a:prstGeom>
        </p:spPr>
      </p:pic>
      <p:pic>
        <p:nvPicPr>
          <p:cNvPr id="39" name="Kép 38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22" b="12734"/>
          <a:stretch/>
        </p:blipFill>
        <p:spPr>
          <a:xfrm>
            <a:off x="148778" y="2821563"/>
            <a:ext cx="605416" cy="720000"/>
          </a:xfrm>
          <a:prstGeom prst="rect">
            <a:avLst/>
          </a:prstGeom>
        </p:spPr>
      </p:pic>
      <p:pic>
        <p:nvPicPr>
          <p:cNvPr id="40" name="Kép 39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8"/>
          <a:stretch/>
        </p:blipFill>
        <p:spPr>
          <a:xfrm>
            <a:off x="4600516" y="4096585"/>
            <a:ext cx="607967" cy="720000"/>
          </a:xfrm>
          <a:prstGeom prst="rect">
            <a:avLst/>
          </a:prstGeom>
        </p:spPr>
      </p:pic>
      <p:pic>
        <p:nvPicPr>
          <p:cNvPr id="41" name="Kép 40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32" b="1323"/>
          <a:stretch/>
        </p:blipFill>
        <p:spPr>
          <a:xfrm>
            <a:off x="5290062" y="2663976"/>
            <a:ext cx="603955" cy="720000"/>
          </a:xfrm>
          <a:prstGeom prst="rect">
            <a:avLst/>
          </a:prstGeom>
        </p:spPr>
      </p:pic>
      <p:pic>
        <p:nvPicPr>
          <p:cNvPr id="42" name="Kép 41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062" y="4089910"/>
            <a:ext cx="61956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1974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D0CD2950-0FD4-0D24-7400-90A219D1A655}"/>
              </a:ext>
            </a:extLst>
          </p:cNvPr>
          <p:cNvSpPr txBox="1">
            <a:spLocks/>
          </p:cNvSpPr>
          <p:nvPr/>
        </p:nvSpPr>
        <p:spPr>
          <a:xfrm>
            <a:off x="471488" y="360000"/>
            <a:ext cx="5915025" cy="4563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40000"/>
              </a:lnSpc>
            </a:pPr>
            <a:r>
              <a:rPr lang="en-US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Colour</a:t>
            </a: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 according to the </a:t>
            </a:r>
            <a:r>
              <a:rPr lang="en-US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colour</a:t>
            </a: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 codes!</a:t>
            </a:r>
          </a:p>
          <a:p>
            <a:pPr>
              <a:lnSpc>
                <a:spcPct val="140000"/>
              </a:lnSpc>
            </a:pPr>
            <a:r>
              <a:rPr lang="hu-HU" sz="2200" dirty="0">
                <a:ea typeface="Calibri" panose="020F0502020204030204" pitchFamily="34" charset="0"/>
                <a:cs typeface="Times New Roman" panose="02020603050405020304" pitchFamily="18" charset="0"/>
              </a:rPr>
              <a:t>8. a.)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BE2C393-99D9-02E8-DC42-5AA6DAE1D5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hu-HU" dirty="0" err="1"/>
              <a:t>Colour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puzzle </a:t>
            </a:r>
            <a:r>
              <a:rPr lang="hu-HU" dirty="0" err="1"/>
              <a:t>according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colours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cubes</a:t>
            </a:r>
            <a:r>
              <a:rPr lang="hu-HU" dirty="0"/>
              <a:t> </a:t>
            </a:r>
            <a:r>
              <a:rPr lang="hu-HU" dirty="0" err="1"/>
              <a:t>marked</a:t>
            </a:r>
            <a:r>
              <a:rPr lang="hu-HU" dirty="0"/>
              <a:t> </a:t>
            </a:r>
            <a:r>
              <a:rPr lang="hu-HU" dirty="0" err="1"/>
              <a:t>with</a:t>
            </a:r>
            <a:r>
              <a:rPr lang="hu-HU" dirty="0"/>
              <a:t> </a:t>
            </a:r>
            <a:r>
              <a:rPr lang="hu-HU" dirty="0" err="1"/>
              <a:t>numbers</a:t>
            </a:r>
            <a:r>
              <a:rPr lang="hu-HU" dirty="0"/>
              <a:t>. </a:t>
            </a:r>
          </a:p>
          <a:p>
            <a:r>
              <a:rPr lang="hu-HU" dirty="0" err="1"/>
              <a:t>If</a:t>
            </a:r>
            <a:r>
              <a:rPr lang="hu-HU" dirty="0"/>
              <a:t> </a:t>
            </a:r>
            <a:r>
              <a:rPr lang="hu-HU" dirty="0" err="1"/>
              <a:t>you</a:t>
            </a:r>
            <a:r>
              <a:rPr lang="hu-HU" dirty="0"/>
              <a:t> </a:t>
            </a:r>
            <a:r>
              <a:rPr lang="hu-HU" dirty="0" err="1"/>
              <a:t>have</a:t>
            </a:r>
            <a:r>
              <a:rPr lang="hu-HU" dirty="0"/>
              <a:t> an </a:t>
            </a:r>
            <a:r>
              <a:rPr lang="hu-HU" dirty="0" err="1"/>
              <a:t>ArTeC</a:t>
            </a:r>
            <a:r>
              <a:rPr lang="hu-HU" dirty="0"/>
              <a:t> </a:t>
            </a:r>
            <a:r>
              <a:rPr lang="hu-HU" dirty="0" err="1"/>
              <a:t>Blocks</a:t>
            </a:r>
            <a:r>
              <a:rPr lang="hu-HU" dirty="0"/>
              <a:t> </a:t>
            </a:r>
            <a:r>
              <a:rPr lang="hu-HU" dirty="0" err="1"/>
              <a:t>construction</a:t>
            </a:r>
            <a:r>
              <a:rPr lang="hu-HU" dirty="0"/>
              <a:t> </a:t>
            </a:r>
            <a:r>
              <a:rPr lang="hu-HU" dirty="0" err="1"/>
              <a:t>set</a:t>
            </a:r>
            <a:r>
              <a:rPr lang="hu-HU" dirty="0"/>
              <a:t>, </a:t>
            </a:r>
            <a:r>
              <a:rPr lang="hu-HU" dirty="0" err="1"/>
              <a:t>you</a:t>
            </a:r>
            <a:r>
              <a:rPr lang="hu-HU" dirty="0"/>
              <a:t> </a:t>
            </a:r>
            <a:r>
              <a:rPr lang="hu-HU" dirty="0" err="1"/>
              <a:t>can</a:t>
            </a:r>
            <a:r>
              <a:rPr lang="hu-HU" dirty="0"/>
              <a:t> </a:t>
            </a:r>
            <a:r>
              <a:rPr lang="hu-HU" dirty="0" err="1"/>
              <a:t>build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coloured</a:t>
            </a:r>
            <a:r>
              <a:rPr lang="hu-HU" dirty="0"/>
              <a:t> </a:t>
            </a:r>
            <a:r>
              <a:rPr lang="hu-HU" dirty="0" err="1"/>
              <a:t>shape</a:t>
            </a:r>
            <a:r>
              <a:rPr lang="hu-HU" dirty="0"/>
              <a:t>.</a:t>
            </a:r>
          </a:p>
          <a:p>
            <a:endParaRPr lang="hu-HU" dirty="0"/>
          </a:p>
        </p:txBody>
      </p:sp>
      <p:pic>
        <p:nvPicPr>
          <p:cNvPr id="5" name="Kép 4" descr="A képen Acélkék, Betűtípus, Majorelle kék, képernyőkép látható&#10;&#10;Automatikusan generált leírás">
            <a:extLst>
              <a:ext uri="{FF2B5EF4-FFF2-40B4-BE49-F238E27FC236}">
                <a16:creationId xmlns:a16="http://schemas.microsoft.com/office/drawing/2014/main" id="{CF6574BF-0DD4-2676-D95B-E69ECAD41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373" y="9158363"/>
            <a:ext cx="1275254" cy="426438"/>
          </a:xfrm>
          <a:prstGeom prst="rect">
            <a:avLst/>
          </a:prstGeom>
        </p:spPr>
      </p:pic>
      <p:pic>
        <p:nvPicPr>
          <p:cNvPr id="6" name="Kép 5" descr="A képen Grafika, Betűtípus, Grafikus tervezés, embléma látható&#10;&#10;Automatikusan generált leírás">
            <a:extLst>
              <a:ext uri="{FF2B5EF4-FFF2-40B4-BE49-F238E27FC236}">
                <a16:creationId xmlns:a16="http://schemas.microsoft.com/office/drawing/2014/main" id="{318DFCA8-EE35-4266-5A57-E412476D3F0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8" y="9215499"/>
            <a:ext cx="1435241" cy="326192"/>
          </a:xfrm>
          <a:prstGeom prst="rect">
            <a:avLst/>
          </a:prstGeom>
        </p:spPr>
      </p:pic>
      <p:pic>
        <p:nvPicPr>
          <p:cNvPr id="7" name="Kép 6" descr="A képen Betűtípus, képernyőkép, szöveg, Acélkék látható&#10;&#10;Automatikusan generált leírás">
            <a:extLst>
              <a:ext uri="{FF2B5EF4-FFF2-40B4-BE49-F238E27FC236}">
                <a16:creationId xmlns:a16="http://schemas.microsoft.com/office/drawing/2014/main" id="{97F6733F-F619-A960-8EB0-7CDFF315CFA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052" y="9184600"/>
            <a:ext cx="1860460" cy="400201"/>
          </a:xfrm>
          <a:prstGeom prst="rect">
            <a:avLst/>
          </a:prstGeom>
        </p:spPr>
      </p:pic>
      <p:graphicFrame>
        <p:nvGraphicFramePr>
          <p:cNvPr id="65" name="Táblázat 140">
            <a:extLst>
              <a:ext uri="{FF2B5EF4-FFF2-40B4-BE49-F238E27FC236}">
                <a16:creationId xmlns:a16="http://schemas.microsoft.com/office/drawing/2014/main" id="{5DA1B995-1887-3E5A-E071-A084DA45AD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129938"/>
              </p:ext>
            </p:extLst>
          </p:nvPr>
        </p:nvGraphicFramePr>
        <p:xfrm>
          <a:off x="2362200" y="1214697"/>
          <a:ext cx="36000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418347684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60678666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25615521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67036709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347735126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77489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5758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30529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28942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751031"/>
                  </a:ext>
                </a:extLst>
              </a:tr>
            </a:tbl>
          </a:graphicData>
        </a:graphic>
      </p:graphicFrame>
      <p:sp>
        <p:nvSpPr>
          <p:cNvPr id="8" name="Szövegdoboz 7"/>
          <p:cNvSpPr txBox="1"/>
          <p:nvPr/>
        </p:nvSpPr>
        <p:spPr>
          <a:xfrm>
            <a:off x="833508" y="1425687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840555" y="2246962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2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847351" y="3010764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3</a:t>
            </a:r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847351" y="3799342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4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1968488" y="1422995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5</a:t>
            </a:r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33" y="3629736"/>
            <a:ext cx="619565" cy="720000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8"/>
          <a:stretch/>
        </p:blipFill>
        <p:spPr>
          <a:xfrm>
            <a:off x="189833" y="2051709"/>
            <a:ext cx="607967" cy="720000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69" b="11903"/>
          <a:stretch/>
        </p:blipFill>
        <p:spPr>
          <a:xfrm>
            <a:off x="1287164" y="1215058"/>
            <a:ext cx="604146" cy="720000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45" y="1262407"/>
            <a:ext cx="604470" cy="720000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98" b="12219"/>
          <a:stretch/>
        </p:blipFill>
        <p:spPr>
          <a:xfrm>
            <a:off x="191934" y="2835430"/>
            <a:ext cx="605866" cy="720000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11749" y="3490189"/>
            <a:ext cx="408467" cy="493819"/>
          </a:xfrm>
          <a:prstGeom prst="rect">
            <a:avLst/>
          </a:prstGeom>
        </p:spPr>
      </p:pic>
      <p:pic>
        <p:nvPicPr>
          <p:cNvPr id="20" name="Kép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21591" y="3492047"/>
            <a:ext cx="408467" cy="493819"/>
          </a:xfrm>
          <a:prstGeom prst="rect">
            <a:avLst/>
          </a:prstGeom>
        </p:spPr>
      </p:pic>
      <p:pic>
        <p:nvPicPr>
          <p:cNvPr id="21" name="Kép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11750" y="4227138"/>
            <a:ext cx="408467" cy="493819"/>
          </a:xfrm>
          <a:prstGeom prst="rect">
            <a:avLst/>
          </a:prstGeom>
        </p:spPr>
      </p:pic>
      <p:pic>
        <p:nvPicPr>
          <p:cNvPr id="22" name="Kép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25120" y="4227138"/>
            <a:ext cx="408467" cy="493819"/>
          </a:xfrm>
          <a:prstGeom prst="rect">
            <a:avLst/>
          </a:prstGeom>
        </p:spPr>
      </p:pic>
      <p:pic>
        <p:nvPicPr>
          <p:cNvPr id="23" name="Kép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53594" y="3493650"/>
            <a:ext cx="408467" cy="493819"/>
          </a:xfrm>
          <a:prstGeom prst="rect">
            <a:avLst/>
          </a:prstGeom>
        </p:spPr>
      </p:pic>
      <p:pic>
        <p:nvPicPr>
          <p:cNvPr id="24" name="Kép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78593" y="3492047"/>
            <a:ext cx="408467" cy="493819"/>
          </a:xfrm>
          <a:prstGeom prst="rect">
            <a:avLst/>
          </a:prstGeom>
        </p:spPr>
      </p:pic>
      <p:pic>
        <p:nvPicPr>
          <p:cNvPr id="25" name="Kép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02549" y="4227139"/>
            <a:ext cx="408467" cy="493819"/>
          </a:xfrm>
          <a:prstGeom prst="rect">
            <a:avLst/>
          </a:prstGeom>
        </p:spPr>
      </p:pic>
      <p:pic>
        <p:nvPicPr>
          <p:cNvPr id="26" name="Kép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50799" y="4227140"/>
            <a:ext cx="408467" cy="493819"/>
          </a:xfrm>
          <a:prstGeom prst="rect">
            <a:avLst/>
          </a:prstGeom>
        </p:spPr>
      </p:pic>
      <p:pic>
        <p:nvPicPr>
          <p:cNvPr id="28" name="Kép 27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83" y="1262407"/>
            <a:ext cx="604470" cy="720000"/>
          </a:xfrm>
          <a:prstGeom prst="rect">
            <a:avLst/>
          </a:prstGeom>
        </p:spPr>
      </p:pic>
      <p:pic>
        <p:nvPicPr>
          <p:cNvPr id="29" name="Kép 28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15" y="1267988"/>
            <a:ext cx="604470" cy="720000"/>
          </a:xfrm>
          <a:prstGeom prst="rect">
            <a:avLst/>
          </a:prstGeom>
        </p:spPr>
      </p:pic>
      <p:pic>
        <p:nvPicPr>
          <p:cNvPr id="30" name="Kép 29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15" y="1264020"/>
            <a:ext cx="604470" cy="720000"/>
          </a:xfrm>
          <a:prstGeom prst="rect">
            <a:avLst/>
          </a:prstGeom>
        </p:spPr>
      </p:pic>
      <p:pic>
        <p:nvPicPr>
          <p:cNvPr id="31" name="Kép 30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83" y="1271956"/>
            <a:ext cx="604470" cy="720000"/>
          </a:xfrm>
          <a:prstGeom prst="rect">
            <a:avLst/>
          </a:prstGeom>
        </p:spPr>
      </p:pic>
      <p:pic>
        <p:nvPicPr>
          <p:cNvPr id="32" name="Kép 31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53" y="1267814"/>
            <a:ext cx="604470" cy="720000"/>
          </a:xfrm>
          <a:prstGeom prst="rect">
            <a:avLst/>
          </a:prstGeom>
        </p:spPr>
      </p:pic>
      <p:pic>
        <p:nvPicPr>
          <p:cNvPr id="33" name="Kép 32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94" y="1269972"/>
            <a:ext cx="604470" cy="720000"/>
          </a:xfrm>
          <a:prstGeom prst="rect">
            <a:avLst/>
          </a:prstGeom>
        </p:spPr>
      </p:pic>
      <p:pic>
        <p:nvPicPr>
          <p:cNvPr id="34" name="Kép 33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84" y="1271585"/>
            <a:ext cx="604470" cy="720000"/>
          </a:xfrm>
          <a:prstGeom prst="rect">
            <a:avLst/>
          </a:prstGeom>
        </p:spPr>
      </p:pic>
      <p:pic>
        <p:nvPicPr>
          <p:cNvPr id="27" name="Kép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78592" y="1328148"/>
            <a:ext cx="408467" cy="493819"/>
          </a:xfrm>
          <a:prstGeom prst="rect">
            <a:avLst/>
          </a:prstGeom>
        </p:spPr>
      </p:pic>
      <p:pic>
        <p:nvPicPr>
          <p:cNvPr id="35" name="Kép 3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57966" y="1328148"/>
            <a:ext cx="408467" cy="493819"/>
          </a:xfrm>
          <a:prstGeom prst="rect">
            <a:avLst/>
          </a:prstGeom>
        </p:spPr>
      </p:pic>
      <p:pic>
        <p:nvPicPr>
          <p:cNvPr id="36" name="Kép 3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21591" y="1328148"/>
            <a:ext cx="408467" cy="493819"/>
          </a:xfrm>
          <a:prstGeom prst="rect">
            <a:avLst/>
          </a:prstGeom>
        </p:spPr>
      </p:pic>
      <p:pic>
        <p:nvPicPr>
          <p:cNvPr id="37" name="Kép 3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11748" y="2047547"/>
            <a:ext cx="408467" cy="493819"/>
          </a:xfrm>
          <a:prstGeom prst="rect">
            <a:avLst/>
          </a:prstGeom>
        </p:spPr>
      </p:pic>
      <p:pic>
        <p:nvPicPr>
          <p:cNvPr id="39" name="Kép 38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8"/>
          <a:stretch/>
        </p:blipFill>
        <p:spPr>
          <a:xfrm>
            <a:off x="187625" y="2046975"/>
            <a:ext cx="607967" cy="720000"/>
          </a:xfrm>
          <a:prstGeom prst="rect">
            <a:avLst/>
          </a:prstGeom>
        </p:spPr>
      </p:pic>
      <p:pic>
        <p:nvPicPr>
          <p:cNvPr id="40" name="Kép 39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8"/>
          <a:stretch/>
        </p:blipFill>
        <p:spPr>
          <a:xfrm>
            <a:off x="187625" y="2050188"/>
            <a:ext cx="607967" cy="720000"/>
          </a:xfrm>
          <a:prstGeom prst="rect">
            <a:avLst/>
          </a:prstGeom>
        </p:spPr>
      </p:pic>
      <p:pic>
        <p:nvPicPr>
          <p:cNvPr id="41" name="Kép 40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8"/>
          <a:stretch/>
        </p:blipFill>
        <p:spPr>
          <a:xfrm>
            <a:off x="184453" y="2051664"/>
            <a:ext cx="607967" cy="720000"/>
          </a:xfrm>
          <a:prstGeom prst="rect">
            <a:avLst/>
          </a:prstGeom>
        </p:spPr>
      </p:pic>
      <p:pic>
        <p:nvPicPr>
          <p:cNvPr id="38" name="Kép 3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02549" y="2782771"/>
            <a:ext cx="408467" cy="493819"/>
          </a:xfrm>
          <a:prstGeom prst="rect">
            <a:avLst/>
          </a:prstGeom>
        </p:spPr>
      </p:pic>
      <p:pic>
        <p:nvPicPr>
          <p:cNvPr id="42" name="Kép 4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50796" y="2059240"/>
            <a:ext cx="408467" cy="493819"/>
          </a:xfrm>
          <a:prstGeom prst="rect">
            <a:avLst/>
          </a:prstGeom>
        </p:spPr>
      </p:pic>
      <p:pic>
        <p:nvPicPr>
          <p:cNvPr id="43" name="Kép 4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57965" y="2047547"/>
            <a:ext cx="408467" cy="493819"/>
          </a:xfrm>
          <a:prstGeom prst="rect">
            <a:avLst/>
          </a:prstGeom>
        </p:spPr>
      </p:pic>
      <p:pic>
        <p:nvPicPr>
          <p:cNvPr id="44" name="Kép 4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21590" y="2782772"/>
            <a:ext cx="408467" cy="493819"/>
          </a:xfrm>
          <a:prstGeom prst="rect">
            <a:avLst/>
          </a:prstGeom>
        </p:spPr>
      </p:pic>
      <p:pic>
        <p:nvPicPr>
          <p:cNvPr id="45" name="Kép 4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30172" y="2064210"/>
            <a:ext cx="408467" cy="493819"/>
          </a:xfrm>
          <a:prstGeom prst="rect">
            <a:avLst/>
          </a:prstGeom>
        </p:spPr>
      </p:pic>
      <p:pic>
        <p:nvPicPr>
          <p:cNvPr id="46" name="Kép 4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78589" y="2064992"/>
            <a:ext cx="408467" cy="493819"/>
          </a:xfrm>
          <a:prstGeom prst="rect">
            <a:avLst/>
          </a:prstGeom>
        </p:spPr>
      </p:pic>
      <p:pic>
        <p:nvPicPr>
          <p:cNvPr id="47" name="Kép 4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50799" y="2787869"/>
            <a:ext cx="408467" cy="493819"/>
          </a:xfrm>
          <a:prstGeom prst="rect">
            <a:avLst/>
          </a:prstGeom>
        </p:spPr>
      </p:pic>
      <p:pic>
        <p:nvPicPr>
          <p:cNvPr id="48" name="Kép 4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11748" y="2777586"/>
            <a:ext cx="408467" cy="493819"/>
          </a:xfrm>
          <a:prstGeom prst="rect">
            <a:avLst/>
          </a:prstGeom>
        </p:spPr>
      </p:pic>
      <p:pic>
        <p:nvPicPr>
          <p:cNvPr id="49" name="Kép 4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57964" y="3493934"/>
            <a:ext cx="408467" cy="493819"/>
          </a:xfrm>
          <a:prstGeom prst="rect">
            <a:avLst/>
          </a:prstGeom>
        </p:spPr>
      </p:pic>
      <p:pic>
        <p:nvPicPr>
          <p:cNvPr id="51" name="Kép 5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57965" y="2782771"/>
            <a:ext cx="408467" cy="493819"/>
          </a:xfrm>
          <a:prstGeom prst="rect">
            <a:avLst/>
          </a:prstGeom>
        </p:spPr>
      </p:pic>
      <p:pic>
        <p:nvPicPr>
          <p:cNvPr id="52" name="Kép 5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57963" y="4226619"/>
            <a:ext cx="408467" cy="493819"/>
          </a:xfrm>
          <a:prstGeom prst="rect">
            <a:avLst/>
          </a:prstGeom>
        </p:spPr>
      </p:pic>
      <p:pic>
        <p:nvPicPr>
          <p:cNvPr id="50" name="Kép 4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11278" y="1324774"/>
            <a:ext cx="408467" cy="493819"/>
          </a:xfrm>
          <a:prstGeom prst="rect">
            <a:avLst/>
          </a:prstGeom>
        </p:spPr>
      </p:pic>
      <p:pic>
        <p:nvPicPr>
          <p:cNvPr id="54" name="Kép 5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650797" y="1324774"/>
            <a:ext cx="408467" cy="493819"/>
          </a:xfrm>
          <a:prstGeom prst="rect">
            <a:avLst/>
          </a:prstGeom>
        </p:spPr>
      </p:pic>
      <p:pic>
        <p:nvPicPr>
          <p:cNvPr id="57" name="Kép 56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98" b="12219"/>
          <a:stretch/>
        </p:blipFill>
        <p:spPr>
          <a:xfrm>
            <a:off x="188727" y="2842047"/>
            <a:ext cx="605866" cy="720000"/>
          </a:xfrm>
          <a:prstGeom prst="rect">
            <a:avLst/>
          </a:prstGeom>
        </p:spPr>
      </p:pic>
      <p:pic>
        <p:nvPicPr>
          <p:cNvPr id="58" name="Kép 57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98" b="12219"/>
          <a:stretch/>
        </p:blipFill>
        <p:spPr>
          <a:xfrm>
            <a:off x="195514" y="2844242"/>
            <a:ext cx="605866" cy="720000"/>
          </a:xfrm>
          <a:prstGeom prst="rect">
            <a:avLst/>
          </a:prstGeom>
        </p:spPr>
      </p:pic>
      <p:pic>
        <p:nvPicPr>
          <p:cNvPr id="59" name="Kép 58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98" b="12219"/>
          <a:stretch/>
        </p:blipFill>
        <p:spPr>
          <a:xfrm>
            <a:off x="196682" y="2840951"/>
            <a:ext cx="605866" cy="720000"/>
          </a:xfrm>
          <a:prstGeom prst="rect">
            <a:avLst/>
          </a:prstGeom>
        </p:spPr>
      </p:pic>
      <p:pic>
        <p:nvPicPr>
          <p:cNvPr id="60" name="Kép 59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34" y="3637319"/>
            <a:ext cx="619565" cy="720000"/>
          </a:xfrm>
          <a:prstGeom prst="rect">
            <a:avLst/>
          </a:prstGeom>
        </p:spPr>
      </p:pic>
      <p:pic>
        <p:nvPicPr>
          <p:cNvPr id="61" name="Kép 60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37" y="3624834"/>
            <a:ext cx="619565" cy="720000"/>
          </a:xfrm>
          <a:prstGeom prst="rect">
            <a:avLst/>
          </a:prstGeom>
        </p:spPr>
      </p:pic>
      <p:pic>
        <p:nvPicPr>
          <p:cNvPr id="62" name="Kép 61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83" y="3632352"/>
            <a:ext cx="619565" cy="720000"/>
          </a:xfrm>
          <a:prstGeom prst="rect">
            <a:avLst/>
          </a:prstGeom>
        </p:spPr>
      </p:pic>
      <p:pic>
        <p:nvPicPr>
          <p:cNvPr id="63" name="Kép 6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85" y="3634836"/>
            <a:ext cx="619565" cy="720000"/>
          </a:xfrm>
          <a:prstGeom prst="rect">
            <a:avLst/>
          </a:prstGeom>
        </p:spPr>
      </p:pic>
      <p:pic>
        <p:nvPicPr>
          <p:cNvPr id="64" name="Kép 6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99" y="3640775"/>
            <a:ext cx="619565" cy="720000"/>
          </a:xfrm>
          <a:prstGeom prst="rect">
            <a:avLst/>
          </a:prstGeom>
        </p:spPr>
      </p:pic>
      <p:pic>
        <p:nvPicPr>
          <p:cNvPr id="66" name="Kép 65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84" y="3639791"/>
            <a:ext cx="619565" cy="720000"/>
          </a:xfrm>
          <a:prstGeom prst="rect">
            <a:avLst/>
          </a:prstGeom>
        </p:spPr>
      </p:pic>
      <p:pic>
        <p:nvPicPr>
          <p:cNvPr id="67" name="Kép 6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27" y="3639791"/>
            <a:ext cx="61956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6712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D0CD2950-0FD4-0D24-7400-90A219D1A655}"/>
              </a:ext>
            </a:extLst>
          </p:cNvPr>
          <p:cNvSpPr txBox="1">
            <a:spLocks/>
          </p:cNvSpPr>
          <p:nvPr/>
        </p:nvSpPr>
        <p:spPr>
          <a:xfrm>
            <a:off x="471488" y="360000"/>
            <a:ext cx="5915025" cy="4563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40000"/>
              </a:lnSpc>
            </a:pPr>
            <a:r>
              <a:rPr lang="en-US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Colour</a:t>
            </a: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 according to the </a:t>
            </a:r>
            <a:r>
              <a:rPr lang="en-US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colour</a:t>
            </a: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 codes!</a:t>
            </a:r>
          </a:p>
          <a:p>
            <a:pPr>
              <a:lnSpc>
                <a:spcPct val="140000"/>
              </a:lnSpc>
            </a:pPr>
            <a:r>
              <a:rPr lang="hu-HU" sz="2200" dirty="0">
                <a:ea typeface="Calibri" panose="020F0502020204030204" pitchFamily="34" charset="0"/>
                <a:cs typeface="Times New Roman" panose="02020603050405020304" pitchFamily="18" charset="0"/>
              </a:rPr>
              <a:t>8. b.)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BE2C393-99D9-02E8-DC42-5AA6DAE1D5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6778" y="5494019"/>
            <a:ext cx="2896560" cy="2604951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r"/>
            <a:r>
              <a:rPr lang="hu-HU" sz="2000" dirty="0" smtClean="0"/>
              <a:t>011  101  101  001  101</a:t>
            </a:r>
          </a:p>
          <a:p>
            <a:pPr algn="r"/>
            <a:r>
              <a:rPr lang="hu-HU" sz="2000" dirty="0" smtClean="0"/>
              <a:t>101  011  010  010  011</a:t>
            </a:r>
          </a:p>
          <a:p>
            <a:pPr algn="r"/>
            <a:r>
              <a:rPr lang="hu-HU" sz="2000" dirty="0" smtClean="0"/>
              <a:t>011  010  011  011  010</a:t>
            </a:r>
          </a:p>
          <a:p>
            <a:pPr algn="r"/>
            <a:r>
              <a:rPr lang="hu-HU" sz="2000" dirty="0" smtClean="0"/>
              <a:t>111  111   011  111   111</a:t>
            </a:r>
          </a:p>
          <a:p>
            <a:pPr algn="r"/>
            <a:r>
              <a:rPr lang="hu-HU" sz="2000" dirty="0" smtClean="0"/>
              <a:t>111   111  011  111   111</a:t>
            </a:r>
            <a:endParaRPr lang="hu-HU" sz="2000" dirty="0"/>
          </a:p>
        </p:txBody>
      </p:sp>
      <p:pic>
        <p:nvPicPr>
          <p:cNvPr id="5" name="Kép 4" descr="A képen Acélkék, Betűtípus, Majorelle kék, képernyőkép látható&#10;&#10;Automatikusan generált leírás">
            <a:extLst>
              <a:ext uri="{FF2B5EF4-FFF2-40B4-BE49-F238E27FC236}">
                <a16:creationId xmlns:a16="http://schemas.microsoft.com/office/drawing/2014/main" id="{CF6574BF-0DD4-2676-D95B-E69ECAD41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373" y="9158363"/>
            <a:ext cx="1275254" cy="426438"/>
          </a:xfrm>
          <a:prstGeom prst="rect">
            <a:avLst/>
          </a:prstGeom>
        </p:spPr>
      </p:pic>
      <p:pic>
        <p:nvPicPr>
          <p:cNvPr id="6" name="Kép 5" descr="A képen Grafika, Betűtípus, Grafikus tervezés, embléma látható&#10;&#10;Automatikusan generált leírás">
            <a:extLst>
              <a:ext uri="{FF2B5EF4-FFF2-40B4-BE49-F238E27FC236}">
                <a16:creationId xmlns:a16="http://schemas.microsoft.com/office/drawing/2014/main" id="{318DFCA8-EE35-4266-5A57-E412476D3F0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8" y="9215499"/>
            <a:ext cx="1435241" cy="326192"/>
          </a:xfrm>
          <a:prstGeom prst="rect">
            <a:avLst/>
          </a:prstGeom>
        </p:spPr>
      </p:pic>
      <p:pic>
        <p:nvPicPr>
          <p:cNvPr id="7" name="Kép 6" descr="A képen Betűtípus, képernyőkép, szöveg, Acélkék látható&#10;&#10;Automatikusan generált leírás">
            <a:extLst>
              <a:ext uri="{FF2B5EF4-FFF2-40B4-BE49-F238E27FC236}">
                <a16:creationId xmlns:a16="http://schemas.microsoft.com/office/drawing/2014/main" id="{97F6733F-F619-A960-8EB0-7CDFF315CFA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052" y="9184600"/>
            <a:ext cx="1860460" cy="400201"/>
          </a:xfrm>
          <a:prstGeom prst="rect">
            <a:avLst/>
          </a:prstGeom>
        </p:spPr>
      </p:pic>
      <p:graphicFrame>
        <p:nvGraphicFramePr>
          <p:cNvPr id="65" name="Táblázat 140">
            <a:extLst>
              <a:ext uri="{FF2B5EF4-FFF2-40B4-BE49-F238E27FC236}">
                <a16:creationId xmlns:a16="http://schemas.microsoft.com/office/drawing/2014/main" id="{5DA1B995-1887-3E5A-E071-A084DA45AD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676004"/>
              </p:ext>
            </p:extLst>
          </p:nvPr>
        </p:nvGraphicFramePr>
        <p:xfrm>
          <a:off x="2791373" y="1202194"/>
          <a:ext cx="36000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418347684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60678666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25615521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67036709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347735126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77489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5758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30529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28942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751031"/>
                  </a:ext>
                </a:extLst>
              </a:tr>
            </a:tbl>
          </a:graphicData>
        </a:graphic>
      </p:graphicFrame>
      <p:grpSp>
        <p:nvGrpSpPr>
          <p:cNvPr id="74" name="Csoportba foglalás 73">
            <a:extLst>
              <a:ext uri="{FF2B5EF4-FFF2-40B4-BE49-F238E27FC236}">
                <a16:creationId xmlns:a16="http://schemas.microsoft.com/office/drawing/2014/main" id="{9C8C87BF-E9AE-4E29-6DE7-98DC43566CB3}"/>
              </a:ext>
            </a:extLst>
          </p:cNvPr>
          <p:cNvGrpSpPr/>
          <p:nvPr/>
        </p:nvGrpSpPr>
        <p:grpSpPr>
          <a:xfrm>
            <a:off x="724218" y="1570024"/>
            <a:ext cx="1690560" cy="2646138"/>
            <a:chOff x="724218" y="1252875"/>
            <a:chExt cx="1690560" cy="2646138"/>
          </a:xfrm>
        </p:grpSpPr>
        <p:sp>
          <p:nvSpPr>
            <p:cNvPr id="9" name="Szövegdoboz 8">
              <a:extLst>
                <a:ext uri="{FF2B5EF4-FFF2-40B4-BE49-F238E27FC236}">
                  <a16:creationId xmlns:a16="http://schemas.microsoft.com/office/drawing/2014/main" id="{D369EF2F-E2D1-F89C-D18F-2555A4E7BB93}"/>
                </a:ext>
              </a:extLst>
            </p:cNvPr>
            <p:cNvSpPr txBox="1"/>
            <p:nvPr/>
          </p:nvSpPr>
          <p:spPr>
            <a:xfrm>
              <a:off x="1363536" y="1592798"/>
              <a:ext cx="1051242" cy="211853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hu-HU" sz="1100" b="1" dirty="0" err="1" smtClean="0">
                  <a:solidFill>
                    <a:schemeClr val="accent3"/>
                  </a:solidFill>
                </a:rPr>
                <a:t>Yellow</a:t>
              </a:r>
              <a:endParaRPr lang="hu-HU" sz="1100" b="1" dirty="0">
                <a:solidFill>
                  <a:schemeClr val="accent3"/>
                </a:solidFill>
              </a:endParaRPr>
            </a:p>
          </p:txBody>
        </p:sp>
        <p:grpSp>
          <p:nvGrpSpPr>
            <p:cNvPr id="67" name="Csoportba foglalás 66">
              <a:extLst>
                <a:ext uri="{FF2B5EF4-FFF2-40B4-BE49-F238E27FC236}">
                  <a16:creationId xmlns:a16="http://schemas.microsoft.com/office/drawing/2014/main" id="{0FCAE22C-12BE-1C8E-58F5-5AE45C89591E}"/>
                </a:ext>
              </a:extLst>
            </p:cNvPr>
            <p:cNvGrpSpPr/>
            <p:nvPr/>
          </p:nvGrpSpPr>
          <p:grpSpPr>
            <a:xfrm>
              <a:off x="724218" y="1328140"/>
              <a:ext cx="635190" cy="2465078"/>
              <a:chOff x="724218" y="1328140"/>
              <a:chExt cx="803910" cy="1464656"/>
            </a:xfrm>
          </p:grpSpPr>
          <p:cxnSp>
            <p:nvCxnSpPr>
              <p:cNvPr id="47" name="Egyenes összekötő 46">
                <a:extLst>
                  <a:ext uri="{FF2B5EF4-FFF2-40B4-BE49-F238E27FC236}">
                    <a16:creationId xmlns:a16="http://schemas.microsoft.com/office/drawing/2014/main" id="{1B517F46-0636-2FC0-399A-367DA195CA4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4218" y="1658588"/>
                <a:ext cx="106680" cy="422804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Csoportba foglalás 47">
                <a:extLst>
                  <a:ext uri="{FF2B5EF4-FFF2-40B4-BE49-F238E27FC236}">
                    <a16:creationId xmlns:a16="http://schemas.microsoft.com/office/drawing/2014/main" id="{E5C724C7-CD3F-3E88-D001-2C35CB01691D}"/>
                  </a:ext>
                </a:extLst>
              </p:cNvPr>
              <p:cNvGrpSpPr/>
              <p:nvPr/>
            </p:nvGrpSpPr>
            <p:grpSpPr>
              <a:xfrm>
                <a:off x="1291908" y="1328140"/>
                <a:ext cx="236220" cy="215447"/>
                <a:chOff x="1996440" y="2780665"/>
                <a:chExt cx="236220" cy="276860"/>
              </a:xfrm>
            </p:grpSpPr>
            <p:cxnSp>
              <p:nvCxnSpPr>
                <p:cNvPr id="63" name="Egyenes összekötő 62">
                  <a:extLst>
                    <a:ext uri="{FF2B5EF4-FFF2-40B4-BE49-F238E27FC236}">
                      <a16:creationId xmlns:a16="http://schemas.microsoft.com/office/drawing/2014/main" id="{9D01C744-6288-B4A7-884F-50951EFE24A7}"/>
                    </a:ext>
                  </a:extLst>
                </p:cNvPr>
                <p:cNvCxnSpPr/>
                <p:nvPr/>
              </p:nvCxnSpPr>
              <p:spPr>
                <a:xfrm flipV="1">
                  <a:off x="1996440" y="2780665"/>
                  <a:ext cx="236220" cy="13843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Egyenes összekötő 63">
                  <a:extLst>
                    <a:ext uri="{FF2B5EF4-FFF2-40B4-BE49-F238E27FC236}">
                      <a16:creationId xmlns:a16="http://schemas.microsoft.com/office/drawing/2014/main" id="{5EB2D18E-4DC0-F751-92F5-F5196F7B9D6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96440" y="2919095"/>
                  <a:ext cx="236220" cy="13843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9" name="Csoportba foglalás 48">
                <a:extLst>
                  <a:ext uri="{FF2B5EF4-FFF2-40B4-BE49-F238E27FC236}">
                    <a16:creationId xmlns:a16="http://schemas.microsoft.com/office/drawing/2014/main" id="{5864D023-2A1E-3EA8-98AD-092FD49859DD}"/>
                  </a:ext>
                </a:extLst>
              </p:cNvPr>
              <p:cNvGrpSpPr/>
              <p:nvPr/>
            </p:nvGrpSpPr>
            <p:grpSpPr>
              <a:xfrm>
                <a:off x="1291908" y="1743842"/>
                <a:ext cx="236220" cy="215447"/>
                <a:chOff x="1996440" y="2780665"/>
                <a:chExt cx="236220" cy="276860"/>
              </a:xfrm>
            </p:grpSpPr>
            <p:cxnSp>
              <p:nvCxnSpPr>
                <p:cNvPr id="61" name="Egyenes összekötő 60">
                  <a:extLst>
                    <a:ext uri="{FF2B5EF4-FFF2-40B4-BE49-F238E27FC236}">
                      <a16:creationId xmlns:a16="http://schemas.microsoft.com/office/drawing/2014/main" id="{41DA2CFA-9044-51C0-0E74-B4D1BE4E4DF8}"/>
                    </a:ext>
                  </a:extLst>
                </p:cNvPr>
                <p:cNvCxnSpPr/>
                <p:nvPr/>
              </p:nvCxnSpPr>
              <p:spPr>
                <a:xfrm flipV="1">
                  <a:off x="1996440" y="2780665"/>
                  <a:ext cx="236220" cy="13843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Egyenes összekötő 61">
                  <a:extLst>
                    <a:ext uri="{FF2B5EF4-FFF2-40B4-BE49-F238E27FC236}">
                      <a16:creationId xmlns:a16="http://schemas.microsoft.com/office/drawing/2014/main" id="{EAF9BC34-E6E0-FAC7-BF81-57669DB3D63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96440" y="2919095"/>
                  <a:ext cx="236220" cy="13843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" name="Csoportba foglalás 49">
                <a:extLst>
                  <a:ext uri="{FF2B5EF4-FFF2-40B4-BE49-F238E27FC236}">
                    <a16:creationId xmlns:a16="http://schemas.microsoft.com/office/drawing/2014/main" id="{E10BC367-4FC7-79B2-7295-8F0F14EE9632}"/>
                  </a:ext>
                </a:extLst>
              </p:cNvPr>
              <p:cNvGrpSpPr/>
              <p:nvPr/>
            </p:nvGrpSpPr>
            <p:grpSpPr>
              <a:xfrm>
                <a:off x="1291908" y="2159545"/>
                <a:ext cx="236220" cy="215447"/>
                <a:chOff x="1996440" y="2780665"/>
                <a:chExt cx="236220" cy="276860"/>
              </a:xfrm>
            </p:grpSpPr>
            <p:cxnSp>
              <p:nvCxnSpPr>
                <p:cNvPr id="59" name="Egyenes összekötő 58">
                  <a:extLst>
                    <a:ext uri="{FF2B5EF4-FFF2-40B4-BE49-F238E27FC236}">
                      <a16:creationId xmlns:a16="http://schemas.microsoft.com/office/drawing/2014/main" id="{795895F2-149D-EF16-CE4E-69F7D66FFF2D}"/>
                    </a:ext>
                  </a:extLst>
                </p:cNvPr>
                <p:cNvCxnSpPr/>
                <p:nvPr/>
              </p:nvCxnSpPr>
              <p:spPr>
                <a:xfrm flipV="1">
                  <a:off x="1996440" y="2780665"/>
                  <a:ext cx="236220" cy="13843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Egyenes összekötő 59">
                  <a:extLst>
                    <a:ext uri="{FF2B5EF4-FFF2-40B4-BE49-F238E27FC236}">
                      <a16:creationId xmlns:a16="http://schemas.microsoft.com/office/drawing/2014/main" id="{209FB677-2A12-28E1-A197-21A8D1ED021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96440" y="2919095"/>
                  <a:ext cx="236220" cy="13843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" name="Csoportba foglalás 50">
                <a:extLst>
                  <a:ext uri="{FF2B5EF4-FFF2-40B4-BE49-F238E27FC236}">
                    <a16:creationId xmlns:a16="http://schemas.microsoft.com/office/drawing/2014/main" id="{39236CBF-B786-C228-6346-FEADA05D1B2E}"/>
                  </a:ext>
                </a:extLst>
              </p:cNvPr>
              <p:cNvGrpSpPr/>
              <p:nvPr/>
            </p:nvGrpSpPr>
            <p:grpSpPr>
              <a:xfrm>
                <a:off x="1291908" y="2577349"/>
                <a:ext cx="236220" cy="215447"/>
                <a:chOff x="1996440" y="2780665"/>
                <a:chExt cx="236220" cy="276860"/>
              </a:xfrm>
            </p:grpSpPr>
            <p:cxnSp>
              <p:nvCxnSpPr>
                <p:cNvPr id="57" name="Egyenes összekötő 56">
                  <a:extLst>
                    <a:ext uri="{FF2B5EF4-FFF2-40B4-BE49-F238E27FC236}">
                      <a16:creationId xmlns:a16="http://schemas.microsoft.com/office/drawing/2014/main" id="{EAC030D6-75F8-6318-25F7-E54CB161CF5E}"/>
                    </a:ext>
                  </a:extLst>
                </p:cNvPr>
                <p:cNvCxnSpPr/>
                <p:nvPr/>
              </p:nvCxnSpPr>
              <p:spPr>
                <a:xfrm flipV="1">
                  <a:off x="1996440" y="2780665"/>
                  <a:ext cx="236220" cy="13843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Egyenes összekötő 57">
                  <a:extLst>
                    <a:ext uri="{FF2B5EF4-FFF2-40B4-BE49-F238E27FC236}">
                      <a16:creationId xmlns:a16="http://schemas.microsoft.com/office/drawing/2014/main" id="{65C1578C-B8CC-4179-D202-343BE270573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96440" y="2919095"/>
                  <a:ext cx="236220" cy="13843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2" name="Egyenes összekötő 51">
                <a:extLst>
                  <a:ext uri="{FF2B5EF4-FFF2-40B4-BE49-F238E27FC236}">
                    <a16:creationId xmlns:a16="http://schemas.microsoft.com/office/drawing/2014/main" id="{CF8CFA76-455F-99C7-DB24-572E3179F5B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0898" y="1438293"/>
                <a:ext cx="461010" cy="218216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Egyenes összekötő 52">
                <a:extLst>
                  <a:ext uri="{FF2B5EF4-FFF2-40B4-BE49-F238E27FC236}">
                    <a16:creationId xmlns:a16="http://schemas.microsoft.com/office/drawing/2014/main" id="{1A2F2960-358D-C23A-3E22-EFB78AC3EE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0898" y="1656510"/>
                <a:ext cx="461010" cy="199200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Egyenes összekötő 53">
                <a:extLst>
                  <a:ext uri="{FF2B5EF4-FFF2-40B4-BE49-F238E27FC236}">
                    <a16:creationId xmlns:a16="http://schemas.microsoft.com/office/drawing/2014/main" id="{803CD348-47A1-AEF9-DF0A-E0720909075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0898" y="2270087"/>
                <a:ext cx="461010" cy="218216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Egyenes összekötő 54">
                <a:extLst>
                  <a:ext uri="{FF2B5EF4-FFF2-40B4-BE49-F238E27FC236}">
                    <a16:creationId xmlns:a16="http://schemas.microsoft.com/office/drawing/2014/main" id="{AD77D2E8-5AA2-F251-4F63-6249D80E64E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0898" y="2490382"/>
                <a:ext cx="461010" cy="199200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Egyenes összekötő 55">
                <a:extLst>
                  <a:ext uri="{FF2B5EF4-FFF2-40B4-BE49-F238E27FC236}">
                    <a16:creationId xmlns:a16="http://schemas.microsoft.com/office/drawing/2014/main" id="{6C3241D0-972A-2C46-18F6-06B451D26DB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24218" y="2070888"/>
                <a:ext cx="106680" cy="411317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Szövegdoboz 17">
              <a:extLst>
                <a:ext uri="{FF2B5EF4-FFF2-40B4-BE49-F238E27FC236}">
                  <a16:creationId xmlns:a16="http://schemas.microsoft.com/office/drawing/2014/main" id="{EAF5CD63-C58B-FB74-210D-BDC055AAB94D}"/>
                </a:ext>
              </a:extLst>
            </p:cNvPr>
            <p:cNvSpPr txBox="1"/>
            <p:nvPr/>
          </p:nvSpPr>
          <p:spPr>
            <a:xfrm>
              <a:off x="1363536" y="1252875"/>
              <a:ext cx="1051242" cy="211853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hu-HU" sz="1100" b="1" dirty="0" smtClean="0">
                  <a:solidFill>
                    <a:schemeClr val="accent3"/>
                  </a:solidFill>
                </a:rPr>
                <a:t>Red</a:t>
              </a:r>
              <a:endParaRPr lang="hu-HU" sz="1100" b="1" dirty="0">
                <a:solidFill>
                  <a:schemeClr val="accent3"/>
                </a:solidFill>
              </a:endParaRPr>
            </a:p>
          </p:txBody>
        </p:sp>
        <p:sp>
          <p:nvSpPr>
            <p:cNvPr id="68" name="Szövegdoboz 67">
              <a:extLst>
                <a:ext uri="{FF2B5EF4-FFF2-40B4-BE49-F238E27FC236}">
                  <a16:creationId xmlns:a16="http://schemas.microsoft.com/office/drawing/2014/main" id="{32A68126-EA9C-F15D-05DD-3F3B9A3191FC}"/>
                </a:ext>
              </a:extLst>
            </p:cNvPr>
            <p:cNvSpPr txBox="1"/>
            <p:nvPr/>
          </p:nvSpPr>
          <p:spPr>
            <a:xfrm>
              <a:off x="1363536" y="2299317"/>
              <a:ext cx="1051242" cy="211853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hu-HU" sz="1100" b="1" dirty="0" err="1" smtClean="0">
                  <a:solidFill>
                    <a:schemeClr val="accent3"/>
                  </a:solidFill>
                </a:rPr>
                <a:t>Dark</a:t>
              </a:r>
              <a:r>
                <a:rPr lang="hu-HU" sz="1100" b="1" dirty="0" smtClean="0">
                  <a:solidFill>
                    <a:schemeClr val="accent3"/>
                  </a:solidFill>
                </a:rPr>
                <a:t> </a:t>
              </a:r>
              <a:r>
                <a:rPr lang="hu-HU" sz="1100" b="1" dirty="0" err="1" smtClean="0">
                  <a:solidFill>
                    <a:schemeClr val="accent3"/>
                  </a:solidFill>
                </a:rPr>
                <a:t>blue</a:t>
              </a:r>
              <a:endParaRPr lang="hu-HU" sz="1100" b="1" dirty="0">
                <a:solidFill>
                  <a:schemeClr val="accent3"/>
                </a:solidFill>
              </a:endParaRPr>
            </a:p>
          </p:txBody>
        </p:sp>
        <p:sp>
          <p:nvSpPr>
            <p:cNvPr id="69" name="Szövegdoboz 68">
              <a:extLst>
                <a:ext uri="{FF2B5EF4-FFF2-40B4-BE49-F238E27FC236}">
                  <a16:creationId xmlns:a16="http://schemas.microsoft.com/office/drawing/2014/main" id="{0741A165-CB3F-69CF-6621-A0EB2775C890}"/>
                </a:ext>
              </a:extLst>
            </p:cNvPr>
            <p:cNvSpPr txBox="1"/>
            <p:nvPr/>
          </p:nvSpPr>
          <p:spPr>
            <a:xfrm>
              <a:off x="1363536" y="1959394"/>
              <a:ext cx="1051242" cy="211853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hu-HU" sz="1100" b="1" dirty="0" err="1" smtClean="0">
                  <a:solidFill>
                    <a:schemeClr val="accent3"/>
                  </a:solidFill>
                </a:rPr>
                <a:t>Light</a:t>
              </a:r>
              <a:r>
                <a:rPr lang="hu-HU" sz="1100" b="1" dirty="0" smtClean="0">
                  <a:solidFill>
                    <a:schemeClr val="accent3"/>
                  </a:solidFill>
                </a:rPr>
                <a:t> </a:t>
              </a:r>
              <a:r>
                <a:rPr lang="hu-HU" sz="1100" b="1" dirty="0" err="1" smtClean="0">
                  <a:solidFill>
                    <a:schemeClr val="accent3"/>
                  </a:solidFill>
                </a:rPr>
                <a:t>green</a:t>
              </a:r>
              <a:endParaRPr lang="hu-HU" sz="1100" b="1" dirty="0">
                <a:solidFill>
                  <a:schemeClr val="accent3"/>
                </a:solidFill>
              </a:endParaRPr>
            </a:p>
          </p:txBody>
        </p:sp>
        <p:sp>
          <p:nvSpPr>
            <p:cNvPr id="70" name="Szövegdoboz 69">
              <a:extLst>
                <a:ext uri="{FF2B5EF4-FFF2-40B4-BE49-F238E27FC236}">
                  <a16:creationId xmlns:a16="http://schemas.microsoft.com/office/drawing/2014/main" id="{F785B3B0-13B9-0175-25A3-E18ED6036796}"/>
                </a:ext>
              </a:extLst>
            </p:cNvPr>
            <p:cNvSpPr txBox="1"/>
            <p:nvPr/>
          </p:nvSpPr>
          <p:spPr>
            <a:xfrm>
              <a:off x="1363536" y="3004050"/>
              <a:ext cx="1051242" cy="211853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hu-HU" sz="1100" b="1" dirty="0" smtClean="0">
                  <a:solidFill>
                    <a:schemeClr val="accent3"/>
                  </a:solidFill>
                </a:rPr>
                <a:t>Brown</a:t>
              </a:r>
              <a:endParaRPr lang="hu-HU" sz="1100" b="1" dirty="0">
                <a:solidFill>
                  <a:schemeClr val="accent3"/>
                </a:solidFill>
              </a:endParaRPr>
            </a:p>
          </p:txBody>
        </p:sp>
        <p:sp>
          <p:nvSpPr>
            <p:cNvPr id="71" name="Szövegdoboz 70">
              <a:extLst>
                <a:ext uri="{FF2B5EF4-FFF2-40B4-BE49-F238E27FC236}">
                  <a16:creationId xmlns:a16="http://schemas.microsoft.com/office/drawing/2014/main" id="{9DB649C1-D1BA-FEAE-DA19-47C9092D4C5B}"/>
                </a:ext>
              </a:extLst>
            </p:cNvPr>
            <p:cNvSpPr txBox="1"/>
            <p:nvPr/>
          </p:nvSpPr>
          <p:spPr>
            <a:xfrm>
              <a:off x="1363536" y="2664127"/>
              <a:ext cx="1051242" cy="211853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hu-HU" sz="1100" b="1" dirty="0" smtClean="0">
                  <a:solidFill>
                    <a:schemeClr val="accent3"/>
                  </a:solidFill>
                </a:rPr>
                <a:t>White</a:t>
              </a:r>
              <a:endParaRPr lang="hu-HU" sz="1100" b="1" dirty="0">
                <a:solidFill>
                  <a:schemeClr val="accent3"/>
                </a:solidFill>
              </a:endParaRPr>
            </a:p>
          </p:txBody>
        </p:sp>
        <p:sp>
          <p:nvSpPr>
            <p:cNvPr id="72" name="Szövegdoboz 71">
              <a:extLst>
                <a:ext uri="{FF2B5EF4-FFF2-40B4-BE49-F238E27FC236}">
                  <a16:creationId xmlns:a16="http://schemas.microsoft.com/office/drawing/2014/main" id="{91AC9836-C009-607D-8DE4-607A88F7CB14}"/>
                </a:ext>
              </a:extLst>
            </p:cNvPr>
            <p:cNvSpPr txBox="1"/>
            <p:nvPr/>
          </p:nvSpPr>
          <p:spPr>
            <a:xfrm>
              <a:off x="1363536" y="3687160"/>
              <a:ext cx="1051242" cy="211853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hu-HU" sz="1100" b="1" dirty="0" smtClean="0">
                  <a:solidFill>
                    <a:schemeClr val="accent3"/>
                  </a:solidFill>
                </a:rPr>
                <a:t>Black</a:t>
              </a:r>
              <a:endParaRPr lang="hu-HU" sz="1100" b="1" dirty="0">
                <a:solidFill>
                  <a:schemeClr val="accent3"/>
                </a:solidFill>
              </a:endParaRPr>
            </a:p>
          </p:txBody>
        </p:sp>
        <p:sp>
          <p:nvSpPr>
            <p:cNvPr id="73" name="Szövegdoboz 72">
              <a:extLst>
                <a:ext uri="{FF2B5EF4-FFF2-40B4-BE49-F238E27FC236}">
                  <a16:creationId xmlns:a16="http://schemas.microsoft.com/office/drawing/2014/main" id="{55610202-7544-182F-5699-29F7B21A0458}"/>
                </a:ext>
              </a:extLst>
            </p:cNvPr>
            <p:cNvSpPr txBox="1"/>
            <p:nvPr/>
          </p:nvSpPr>
          <p:spPr>
            <a:xfrm>
              <a:off x="1363536" y="3347237"/>
              <a:ext cx="1051242" cy="211853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hu-HU" sz="1100" b="1" dirty="0" err="1" smtClean="0">
                  <a:solidFill>
                    <a:schemeClr val="accent3"/>
                  </a:solidFill>
                </a:rPr>
                <a:t>Dark</a:t>
              </a:r>
              <a:r>
                <a:rPr lang="hu-HU" sz="1100" b="1" dirty="0" smtClean="0">
                  <a:solidFill>
                    <a:schemeClr val="accent3"/>
                  </a:solidFill>
                </a:rPr>
                <a:t> </a:t>
              </a:r>
              <a:r>
                <a:rPr lang="hu-HU" sz="1100" b="1" dirty="0" err="1" smtClean="0">
                  <a:solidFill>
                    <a:schemeClr val="accent3"/>
                  </a:solidFill>
                </a:rPr>
                <a:t>green</a:t>
              </a:r>
              <a:endParaRPr lang="hu-HU" sz="1100" b="1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37" name="Szöveg helye 2">
            <a:extLst>
              <a:ext uri="{FF2B5EF4-FFF2-40B4-BE49-F238E27FC236}">
                <a16:creationId xmlns:a16="http://schemas.microsoft.com/office/drawing/2014/main" id="{BBE2C393-99D9-02E8-DC42-5AA6DAE1D51B}"/>
              </a:ext>
            </a:extLst>
          </p:cNvPr>
          <p:cNvSpPr txBox="1">
            <a:spLocks/>
          </p:cNvSpPr>
          <p:nvPr/>
        </p:nvSpPr>
        <p:spPr>
          <a:xfrm>
            <a:off x="476958" y="5490198"/>
            <a:ext cx="2859541" cy="26087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Binary </a:t>
            </a:r>
            <a:r>
              <a:rPr lang="en-US" sz="2000" b="1" dirty="0" err="1"/>
              <a:t>colouring</a:t>
            </a:r>
            <a:endParaRPr lang="en-US" sz="2000" b="1" dirty="0"/>
          </a:p>
          <a:p>
            <a:pPr algn="ctr"/>
            <a:r>
              <a:rPr lang="en-US" sz="2000" b="1" dirty="0"/>
              <a:t>(binary)</a:t>
            </a:r>
          </a:p>
          <a:p>
            <a:pPr algn="ctr"/>
            <a:endParaRPr lang="en-US" sz="2000" b="1" dirty="0"/>
          </a:p>
          <a:p>
            <a:r>
              <a:rPr lang="en-US" sz="2000" b="1" dirty="0"/>
              <a:t>At the ends of a tree-like diagram you see </a:t>
            </a:r>
            <a:r>
              <a:rPr lang="en-US" sz="2000" b="1" dirty="0" err="1"/>
              <a:t>colours</a:t>
            </a:r>
            <a:r>
              <a:rPr lang="en-US" sz="2000" b="1" dirty="0"/>
              <a:t>, which you can access through an "up-down" decision process. The value of „up” is 1 and the value of „down” is 0 . To select the </a:t>
            </a:r>
            <a:r>
              <a:rPr lang="en-US" sz="2000" b="1" dirty="0" err="1"/>
              <a:t>colour</a:t>
            </a:r>
            <a:r>
              <a:rPr lang="en-US" sz="2000" b="1" dirty="0"/>
              <a:t> of each field, start from the </a:t>
            </a:r>
            <a:r>
              <a:rPr lang="en-US" sz="2000" b="1" dirty="0" err="1"/>
              <a:t>centre</a:t>
            </a:r>
            <a:r>
              <a:rPr lang="en-US" sz="2000" b="1" dirty="0"/>
              <a:t> and work your way up or down the branches of the diagram, based on the elements of the numerical sequence associated with that field, to the </a:t>
            </a:r>
            <a:r>
              <a:rPr lang="en-US" sz="2000" b="1" dirty="0" err="1"/>
              <a:t>colour</a:t>
            </a:r>
            <a:r>
              <a:rPr lang="en-US" sz="2000" b="1" dirty="0"/>
              <a:t> you want to select.</a:t>
            </a:r>
          </a:p>
          <a:p>
            <a:r>
              <a:rPr lang="en-US" sz="2000" b="1" dirty="0"/>
              <a:t>e.g.: 101 -&gt; up - down - up</a:t>
            </a:r>
          </a:p>
          <a:p>
            <a:r>
              <a:rPr lang="en-US" sz="2000" b="1" dirty="0"/>
              <a:t>       0100 -&gt; down - up - down - down</a:t>
            </a:r>
          </a:p>
        </p:txBody>
      </p:sp>
    </p:spTree>
    <p:extLst>
      <p:ext uri="{BB962C8B-B14F-4D97-AF65-F5344CB8AC3E}">
        <p14:creationId xmlns:p14="http://schemas.microsoft.com/office/powerpoint/2010/main" val="19942263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D0CD2950-0FD4-0D24-7400-90A219D1A655}"/>
              </a:ext>
            </a:extLst>
          </p:cNvPr>
          <p:cNvSpPr txBox="1">
            <a:spLocks/>
          </p:cNvSpPr>
          <p:nvPr/>
        </p:nvSpPr>
        <p:spPr>
          <a:xfrm>
            <a:off x="471488" y="360000"/>
            <a:ext cx="5915025" cy="4563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Colour</a:t>
            </a: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 according to the </a:t>
            </a:r>
            <a:r>
              <a:rPr lang="en-US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colour</a:t>
            </a: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codes!</a:t>
            </a:r>
            <a:r>
              <a:rPr lang="hu-HU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8. </a:t>
            </a:r>
          </a:p>
          <a:p>
            <a:pPr>
              <a:lnSpc>
                <a:spcPct val="120000"/>
              </a:lnSpc>
            </a:pPr>
            <a:r>
              <a:rPr lang="hu-HU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Cherry</a:t>
            </a:r>
            <a:endParaRPr lang="hu-HU" sz="2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Kép 4" descr="A képen Acélkék, Betűtípus, Majorelle kék, képernyőkép látható&#10;&#10;Automatikusan generált leírás">
            <a:extLst>
              <a:ext uri="{FF2B5EF4-FFF2-40B4-BE49-F238E27FC236}">
                <a16:creationId xmlns:a16="http://schemas.microsoft.com/office/drawing/2014/main" id="{CF6574BF-0DD4-2676-D95B-E69ECAD41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373" y="9158363"/>
            <a:ext cx="1275254" cy="426438"/>
          </a:xfrm>
          <a:prstGeom prst="rect">
            <a:avLst/>
          </a:prstGeom>
        </p:spPr>
      </p:pic>
      <p:pic>
        <p:nvPicPr>
          <p:cNvPr id="6" name="Kép 5" descr="A képen Grafika, Betűtípus, Grafikus tervezés, embléma látható&#10;&#10;Automatikusan generált leírás">
            <a:extLst>
              <a:ext uri="{FF2B5EF4-FFF2-40B4-BE49-F238E27FC236}">
                <a16:creationId xmlns:a16="http://schemas.microsoft.com/office/drawing/2014/main" id="{318DFCA8-EE35-4266-5A57-E412476D3F0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8" y="9215499"/>
            <a:ext cx="1435241" cy="326192"/>
          </a:xfrm>
          <a:prstGeom prst="rect">
            <a:avLst/>
          </a:prstGeom>
        </p:spPr>
      </p:pic>
      <p:pic>
        <p:nvPicPr>
          <p:cNvPr id="7" name="Kép 6" descr="A képen Betűtípus, képernyőkép, szöveg, Acélkék látható&#10;&#10;Automatikusan generált leírás">
            <a:extLst>
              <a:ext uri="{FF2B5EF4-FFF2-40B4-BE49-F238E27FC236}">
                <a16:creationId xmlns:a16="http://schemas.microsoft.com/office/drawing/2014/main" id="{97F6733F-F619-A960-8EB0-7CDFF315CFA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052" y="9184600"/>
            <a:ext cx="1860460" cy="400201"/>
          </a:xfrm>
          <a:prstGeom prst="rect">
            <a:avLst/>
          </a:prstGeom>
        </p:spPr>
      </p:pic>
      <p:graphicFrame>
        <p:nvGraphicFramePr>
          <p:cNvPr id="65" name="Táblázat 140">
            <a:extLst>
              <a:ext uri="{FF2B5EF4-FFF2-40B4-BE49-F238E27FC236}">
                <a16:creationId xmlns:a16="http://schemas.microsoft.com/office/drawing/2014/main" id="{5DA1B995-1887-3E5A-E071-A084DA45AD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129938"/>
              </p:ext>
            </p:extLst>
          </p:nvPr>
        </p:nvGraphicFramePr>
        <p:xfrm>
          <a:off x="2362200" y="1214697"/>
          <a:ext cx="36000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418347684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60678666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25615521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67036709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347735126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77489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5758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30529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28942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751031"/>
                  </a:ext>
                </a:extLst>
              </a:tr>
            </a:tbl>
          </a:graphicData>
        </a:graphic>
      </p:graphicFrame>
      <p:sp>
        <p:nvSpPr>
          <p:cNvPr id="8" name="Szövegdoboz 7"/>
          <p:cNvSpPr txBox="1"/>
          <p:nvPr/>
        </p:nvSpPr>
        <p:spPr>
          <a:xfrm>
            <a:off x="833508" y="1425687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840555" y="2246962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2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847351" y="3010764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3</a:t>
            </a:r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847351" y="3799342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4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1968488" y="1422995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5</a:t>
            </a:r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33" y="3629736"/>
            <a:ext cx="619565" cy="720000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8"/>
          <a:stretch/>
        </p:blipFill>
        <p:spPr>
          <a:xfrm>
            <a:off x="2436382" y="1924577"/>
            <a:ext cx="607967" cy="720000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69" b="11903"/>
          <a:stretch/>
        </p:blipFill>
        <p:spPr>
          <a:xfrm>
            <a:off x="1287164" y="1215058"/>
            <a:ext cx="604146" cy="720000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59" y="1227828"/>
            <a:ext cx="604470" cy="720000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98" b="12219"/>
          <a:stretch/>
        </p:blipFill>
        <p:spPr>
          <a:xfrm>
            <a:off x="191934" y="2835430"/>
            <a:ext cx="605866" cy="720000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411" y="4100096"/>
            <a:ext cx="604470" cy="720000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217" y="3380096"/>
            <a:ext cx="604470" cy="720000"/>
          </a:xfrm>
          <a:prstGeom prst="rect">
            <a:avLst/>
          </a:prstGeom>
        </p:spPr>
      </p:pic>
      <p:pic>
        <p:nvPicPr>
          <p:cNvPr id="20" name="Kép 19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676" y="3373051"/>
            <a:ext cx="604470" cy="720000"/>
          </a:xfrm>
          <a:prstGeom prst="rect">
            <a:avLst/>
          </a:prstGeom>
        </p:spPr>
      </p:pic>
      <p:pic>
        <p:nvPicPr>
          <p:cNvPr id="21" name="Kép 20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046" y="3373051"/>
            <a:ext cx="604470" cy="720000"/>
          </a:xfrm>
          <a:prstGeom prst="rect">
            <a:avLst/>
          </a:prstGeom>
        </p:spPr>
      </p:pic>
      <p:pic>
        <p:nvPicPr>
          <p:cNvPr id="22" name="Kép 21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505" y="3364969"/>
            <a:ext cx="604470" cy="720000"/>
          </a:xfrm>
          <a:prstGeom prst="rect">
            <a:avLst/>
          </a:prstGeom>
        </p:spPr>
      </p:pic>
      <p:pic>
        <p:nvPicPr>
          <p:cNvPr id="23" name="Kép 22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046" y="4093874"/>
            <a:ext cx="604470" cy="720000"/>
          </a:xfrm>
          <a:prstGeom prst="rect">
            <a:avLst/>
          </a:prstGeom>
        </p:spPr>
      </p:pic>
      <p:pic>
        <p:nvPicPr>
          <p:cNvPr id="24" name="Kép 23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505" y="4084969"/>
            <a:ext cx="604470" cy="720000"/>
          </a:xfrm>
          <a:prstGeom prst="rect">
            <a:avLst/>
          </a:prstGeom>
        </p:spPr>
      </p:pic>
      <p:pic>
        <p:nvPicPr>
          <p:cNvPr id="25" name="Kép 24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8"/>
          <a:stretch/>
        </p:blipFill>
        <p:spPr>
          <a:xfrm>
            <a:off x="3113333" y="1243794"/>
            <a:ext cx="607967" cy="720000"/>
          </a:xfrm>
          <a:prstGeom prst="rect">
            <a:avLst/>
          </a:prstGeom>
        </p:spPr>
      </p:pic>
      <p:pic>
        <p:nvPicPr>
          <p:cNvPr id="26" name="Kép 25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8"/>
          <a:stretch/>
        </p:blipFill>
        <p:spPr>
          <a:xfrm>
            <a:off x="3857120" y="1224042"/>
            <a:ext cx="607967" cy="720000"/>
          </a:xfrm>
          <a:prstGeom prst="rect">
            <a:avLst/>
          </a:prstGeom>
        </p:spPr>
      </p:pic>
      <p:pic>
        <p:nvPicPr>
          <p:cNvPr id="27" name="Kép 2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8"/>
          <a:stretch/>
        </p:blipFill>
        <p:spPr>
          <a:xfrm>
            <a:off x="5301946" y="1204577"/>
            <a:ext cx="607967" cy="720000"/>
          </a:xfrm>
          <a:prstGeom prst="rect">
            <a:avLst/>
          </a:prstGeom>
        </p:spPr>
      </p:pic>
      <p:pic>
        <p:nvPicPr>
          <p:cNvPr id="28" name="Kép 27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98" b="12219"/>
          <a:stretch/>
        </p:blipFill>
        <p:spPr>
          <a:xfrm>
            <a:off x="4626344" y="1931543"/>
            <a:ext cx="605866" cy="720000"/>
          </a:xfrm>
          <a:prstGeom prst="rect">
            <a:avLst/>
          </a:prstGeom>
        </p:spPr>
      </p:pic>
      <p:pic>
        <p:nvPicPr>
          <p:cNvPr id="29" name="Kép 28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98" b="12219"/>
          <a:stretch/>
        </p:blipFill>
        <p:spPr>
          <a:xfrm>
            <a:off x="3859267" y="1931543"/>
            <a:ext cx="605866" cy="720000"/>
          </a:xfrm>
          <a:prstGeom prst="rect">
            <a:avLst/>
          </a:prstGeom>
        </p:spPr>
      </p:pic>
      <p:pic>
        <p:nvPicPr>
          <p:cNvPr id="30" name="Kép 29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98" b="12219"/>
          <a:stretch/>
        </p:blipFill>
        <p:spPr>
          <a:xfrm>
            <a:off x="3141650" y="2654697"/>
            <a:ext cx="605866" cy="720000"/>
          </a:xfrm>
          <a:prstGeom prst="rect">
            <a:avLst/>
          </a:prstGeom>
        </p:spPr>
      </p:pic>
      <p:pic>
        <p:nvPicPr>
          <p:cNvPr id="31" name="Kép 30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719" y="3386718"/>
            <a:ext cx="619565" cy="720000"/>
          </a:xfrm>
          <a:prstGeom prst="rect">
            <a:avLst/>
          </a:prstGeom>
        </p:spPr>
      </p:pic>
      <p:pic>
        <p:nvPicPr>
          <p:cNvPr id="32" name="Kép 31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030" y="2653051"/>
            <a:ext cx="619565" cy="720000"/>
          </a:xfrm>
          <a:prstGeom prst="rect">
            <a:avLst/>
          </a:prstGeom>
        </p:spPr>
      </p:pic>
      <p:pic>
        <p:nvPicPr>
          <p:cNvPr id="33" name="Kép 3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682" y="2669872"/>
            <a:ext cx="619565" cy="720000"/>
          </a:xfrm>
          <a:prstGeom prst="rect">
            <a:avLst/>
          </a:prstGeom>
        </p:spPr>
      </p:pic>
      <p:pic>
        <p:nvPicPr>
          <p:cNvPr id="34" name="Kép 3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197" y="1931551"/>
            <a:ext cx="619565" cy="720000"/>
          </a:xfrm>
          <a:prstGeom prst="rect">
            <a:avLst/>
          </a:prstGeom>
        </p:spPr>
      </p:pic>
      <p:pic>
        <p:nvPicPr>
          <p:cNvPr id="35" name="Kép 3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931" y="1938455"/>
            <a:ext cx="619565" cy="720000"/>
          </a:xfrm>
          <a:prstGeom prst="rect">
            <a:avLst/>
          </a:prstGeom>
        </p:spPr>
      </p:pic>
      <p:pic>
        <p:nvPicPr>
          <p:cNvPr id="36" name="Kép 35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332" y="1218455"/>
            <a:ext cx="619565" cy="720000"/>
          </a:xfrm>
          <a:prstGeom prst="rect">
            <a:avLst/>
          </a:prstGeom>
        </p:spPr>
      </p:pic>
      <p:pic>
        <p:nvPicPr>
          <p:cNvPr id="37" name="Kép 3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957" y="2639909"/>
            <a:ext cx="619565" cy="720000"/>
          </a:xfrm>
          <a:prstGeom prst="rect">
            <a:avLst/>
          </a:prstGeom>
        </p:spPr>
      </p:pic>
      <p:pic>
        <p:nvPicPr>
          <p:cNvPr id="38" name="Kép 37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676" y="4100096"/>
            <a:ext cx="604470" cy="720000"/>
          </a:xfrm>
          <a:prstGeom prst="rect">
            <a:avLst/>
          </a:prstGeom>
        </p:spPr>
      </p:pic>
      <p:pic>
        <p:nvPicPr>
          <p:cNvPr id="39" name="Kép 38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98" b="12219"/>
          <a:stretch/>
        </p:blipFill>
        <p:spPr>
          <a:xfrm>
            <a:off x="5304047" y="2658592"/>
            <a:ext cx="605866" cy="720000"/>
          </a:xfrm>
          <a:prstGeom prst="rect">
            <a:avLst/>
          </a:prstGeom>
        </p:spPr>
      </p:pic>
      <p:pic>
        <p:nvPicPr>
          <p:cNvPr id="40" name="Kép 39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69" b="11903"/>
          <a:stretch/>
        </p:blipFill>
        <p:spPr>
          <a:xfrm>
            <a:off x="4568000" y="1211543"/>
            <a:ext cx="604146" cy="720000"/>
          </a:xfrm>
          <a:prstGeom prst="rect">
            <a:avLst/>
          </a:prstGeom>
        </p:spPr>
      </p:pic>
      <p:pic>
        <p:nvPicPr>
          <p:cNvPr id="41" name="Kép 40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8"/>
          <a:stretch/>
        </p:blipFill>
        <p:spPr>
          <a:xfrm>
            <a:off x="194581" y="2048918"/>
            <a:ext cx="607967" cy="720000"/>
          </a:xfrm>
          <a:prstGeom prst="rect">
            <a:avLst/>
          </a:prstGeom>
        </p:spPr>
      </p:pic>
      <p:pic>
        <p:nvPicPr>
          <p:cNvPr id="42" name="Kép 41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085" y="4084969"/>
            <a:ext cx="61956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3582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D0CD2950-0FD4-0D24-7400-90A219D1A655}"/>
              </a:ext>
            </a:extLst>
          </p:cNvPr>
          <p:cNvSpPr txBox="1">
            <a:spLocks/>
          </p:cNvSpPr>
          <p:nvPr/>
        </p:nvSpPr>
        <p:spPr>
          <a:xfrm>
            <a:off x="471488" y="334459"/>
            <a:ext cx="5915025" cy="456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Colour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according to the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colour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codes!</a:t>
            </a:r>
            <a:r>
              <a:rPr lang="hu-HU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9. a.)</a:t>
            </a:r>
            <a:endParaRPr lang="hu-HU" sz="4800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BE2C393-99D9-02E8-DC42-5AA6DAE1D5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 err="1"/>
              <a:t>Colour</a:t>
            </a:r>
            <a:r>
              <a:rPr lang="en-US" dirty="0"/>
              <a:t> the puzzle according to the </a:t>
            </a:r>
            <a:r>
              <a:rPr lang="en-US" dirty="0" err="1"/>
              <a:t>colours</a:t>
            </a:r>
            <a:r>
              <a:rPr lang="en-US" dirty="0"/>
              <a:t> of the cubes marked with numbers. </a:t>
            </a:r>
          </a:p>
          <a:p>
            <a:r>
              <a:rPr lang="en-US" dirty="0"/>
              <a:t>If you have an </a:t>
            </a:r>
            <a:r>
              <a:rPr lang="en-US" dirty="0" err="1"/>
              <a:t>ArTeC</a:t>
            </a:r>
            <a:r>
              <a:rPr lang="en-US" dirty="0"/>
              <a:t> Blocks construction set, you can build the </a:t>
            </a:r>
            <a:r>
              <a:rPr lang="en-US" dirty="0" err="1"/>
              <a:t>coloured</a:t>
            </a:r>
            <a:r>
              <a:rPr lang="en-US" dirty="0"/>
              <a:t> shape.</a:t>
            </a:r>
          </a:p>
          <a:p>
            <a:endParaRPr lang="hu-HU" dirty="0"/>
          </a:p>
        </p:txBody>
      </p:sp>
      <p:pic>
        <p:nvPicPr>
          <p:cNvPr id="5" name="Kép 4" descr="A képen Acélkék, Betűtípus, Majorelle kék, képernyőkép látható&#10;&#10;Automatikusan generált leírás">
            <a:extLst>
              <a:ext uri="{FF2B5EF4-FFF2-40B4-BE49-F238E27FC236}">
                <a16:creationId xmlns:a16="http://schemas.microsoft.com/office/drawing/2014/main" id="{CF6574BF-0DD4-2676-D95B-E69ECAD41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373" y="9158363"/>
            <a:ext cx="1275254" cy="426438"/>
          </a:xfrm>
          <a:prstGeom prst="rect">
            <a:avLst/>
          </a:prstGeom>
        </p:spPr>
      </p:pic>
      <p:pic>
        <p:nvPicPr>
          <p:cNvPr id="6" name="Kép 5" descr="A képen Grafika, Betűtípus, Grafikus tervezés, embléma látható&#10;&#10;Automatikusan generált leírás">
            <a:extLst>
              <a:ext uri="{FF2B5EF4-FFF2-40B4-BE49-F238E27FC236}">
                <a16:creationId xmlns:a16="http://schemas.microsoft.com/office/drawing/2014/main" id="{318DFCA8-EE35-4266-5A57-E412476D3F0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8" y="9215499"/>
            <a:ext cx="1435241" cy="326192"/>
          </a:xfrm>
          <a:prstGeom prst="rect">
            <a:avLst/>
          </a:prstGeom>
        </p:spPr>
      </p:pic>
      <p:pic>
        <p:nvPicPr>
          <p:cNvPr id="7" name="Kép 6" descr="A képen Betűtípus, képernyőkép, szöveg, Acélkék látható&#10;&#10;Automatikusan generált leírás">
            <a:extLst>
              <a:ext uri="{FF2B5EF4-FFF2-40B4-BE49-F238E27FC236}">
                <a16:creationId xmlns:a16="http://schemas.microsoft.com/office/drawing/2014/main" id="{97F6733F-F619-A960-8EB0-7CDFF315CFA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052" y="9184600"/>
            <a:ext cx="1860460" cy="400201"/>
          </a:xfrm>
          <a:prstGeom prst="rect">
            <a:avLst/>
          </a:prstGeom>
        </p:spPr>
      </p:pic>
      <p:graphicFrame>
        <p:nvGraphicFramePr>
          <p:cNvPr id="65" name="Táblázat 140">
            <a:extLst>
              <a:ext uri="{FF2B5EF4-FFF2-40B4-BE49-F238E27FC236}">
                <a16:creationId xmlns:a16="http://schemas.microsoft.com/office/drawing/2014/main" id="{5DA1B995-1887-3E5A-E071-A084DA45AD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129938"/>
              </p:ext>
            </p:extLst>
          </p:nvPr>
        </p:nvGraphicFramePr>
        <p:xfrm>
          <a:off x="2362200" y="1214697"/>
          <a:ext cx="36000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418347684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60678666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25615521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67036709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347735126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77489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5758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30529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28942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751031"/>
                  </a:ext>
                </a:extLst>
              </a:tr>
            </a:tbl>
          </a:graphicData>
        </a:graphic>
      </p:graphicFrame>
      <p:sp>
        <p:nvSpPr>
          <p:cNvPr id="8" name="Szövegdoboz 7"/>
          <p:cNvSpPr txBox="1"/>
          <p:nvPr/>
        </p:nvSpPr>
        <p:spPr>
          <a:xfrm>
            <a:off x="1037907" y="1425687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1044954" y="2246962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2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1051750" y="3010764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3</a:t>
            </a:r>
            <a:endParaRPr lang="hu-HU" dirty="0"/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80" y="2869796"/>
            <a:ext cx="619565" cy="720000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27" b="12600"/>
          <a:stretch/>
        </p:blipFill>
        <p:spPr>
          <a:xfrm>
            <a:off x="393180" y="1250353"/>
            <a:ext cx="604662" cy="720000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4" b="1432"/>
          <a:stretch/>
        </p:blipFill>
        <p:spPr>
          <a:xfrm>
            <a:off x="408408" y="2055160"/>
            <a:ext cx="604337" cy="720000"/>
          </a:xfrm>
          <a:prstGeom prst="rect">
            <a:avLst/>
          </a:prstGeom>
        </p:spPr>
      </p:pic>
      <p:pic>
        <p:nvPicPr>
          <p:cNvPr id="20" name="Kép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4424" y="1363443"/>
            <a:ext cx="408467" cy="493819"/>
          </a:xfrm>
          <a:prstGeom prst="rect">
            <a:avLst/>
          </a:prstGeom>
        </p:spPr>
      </p:pic>
      <p:pic>
        <p:nvPicPr>
          <p:cNvPr id="21" name="Kép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7966" y="1372090"/>
            <a:ext cx="408467" cy="493819"/>
          </a:xfrm>
          <a:prstGeom prst="rect">
            <a:avLst/>
          </a:prstGeom>
        </p:spPr>
      </p:pic>
      <p:pic>
        <p:nvPicPr>
          <p:cNvPr id="22" name="Kép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79353" y="1372090"/>
            <a:ext cx="408467" cy="493819"/>
          </a:xfrm>
          <a:prstGeom prst="rect">
            <a:avLst/>
          </a:prstGeom>
        </p:spPr>
      </p:pic>
      <p:pic>
        <p:nvPicPr>
          <p:cNvPr id="24" name="Kép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77198" y="3530863"/>
            <a:ext cx="408467" cy="493819"/>
          </a:xfrm>
          <a:prstGeom prst="rect">
            <a:avLst/>
          </a:prstGeom>
        </p:spPr>
      </p:pic>
      <p:pic>
        <p:nvPicPr>
          <p:cNvPr id="25" name="Kép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7581" y="3531457"/>
            <a:ext cx="408467" cy="493819"/>
          </a:xfrm>
          <a:prstGeom prst="rect">
            <a:avLst/>
          </a:prstGeom>
        </p:spPr>
      </p:pic>
      <p:pic>
        <p:nvPicPr>
          <p:cNvPr id="26" name="Kép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34424" y="3530864"/>
            <a:ext cx="408467" cy="493819"/>
          </a:xfrm>
          <a:prstGeom prst="rect">
            <a:avLst/>
          </a:prstGeom>
        </p:spPr>
      </p:pic>
      <p:pic>
        <p:nvPicPr>
          <p:cNvPr id="27" name="Kép 2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96391" y="3530864"/>
            <a:ext cx="408467" cy="493819"/>
          </a:xfrm>
          <a:prstGeom prst="rect">
            <a:avLst/>
          </a:prstGeom>
        </p:spPr>
      </p:pic>
      <p:pic>
        <p:nvPicPr>
          <p:cNvPr id="28" name="Kép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4482" y="4254981"/>
            <a:ext cx="408467" cy="493819"/>
          </a:xfrm>
          <a:prstGeom prst="rect">
            <a:avLst/>
          </a:prstGeom>
        </p:spPr>
      </p:pic>
      <p:pic>
        <p:nvPicPr>
          <p:cNvPr id="29" name="Kép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7964" y="3530864"/>
            <a:ext cx="408467" cy="493819"/>
          </a:xfrm>
          <a:prstGeom prst="rect">
            <a:avLst/>
          </a:prstGeom>
        </p:spPr>
      </p:pic>
      <p:pic>
        <p:nvPicPr>
          <p:cNvPr id="30" name="Kép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8580" y="2772916"/>
            <a:ext cx="408467" cy="493819"/>
          </a:xfrm>
          <a:prstGeom prst="rect">
            <a:avLst/>
          </a:prstGeom>
        </p:spPr>
      </p:pic>
      <p:pic>
        <p:nvPicPr>
          <p:cNvPr id="31" name="Kép 3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7965" y="2073801"/>
            <a:ext cx="408467" cy="493819"/>
          </a:xfrm>
          <a:prstGeom prst="rect">
            <a:avLst/>
          </a:prstGeom>
        </p:spPr>
      </p:pic>
      <p:pic>
        <p:nvPicPr>
          <p:cNvPr id="64" name="Kép 6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94040" y="1376324"/>
            <a:ext cx="408467" cy="491343"/>
          </a:xfrm>
          <a:prstGeom prst="rect">
            <a:avLst/>
          </a:prstGeom>
        </p:spPr>
      </p:pic>
      <p:pic>
        <p:nvPicPr>
          <p:cNvPr id="66" name="Kép 6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7582" y="1372090"/>
            <a:ext cx="408467" cy="493819"/>
          </a:xfrm>
          <a:prstGeom prst="rect">
            <a:avLst/>
          </a:prstGeom>
        </p:spPr>
      </p:pic>
      <p:pic>
        <p:nvPicPr>
          <p:cNvPr id="67" name="Kép 6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30113" y="4206034"/>
            <a:ext cx="408467" cy="493819"/>
          </a:xfrm>
          <a:prstGeom prst="rect">
            <a:avLst/>
          </a:prstGeom>
        </p:spPr>
      </p:pic>
      <p:pic>
        <p:nvPicPr>
          <p:cNvPr id="68" name="Kép 6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24766" y="4193612"/>
            <a:ext cx="408467" cy="493819"/>
          </a:xfrm>
          <a:prstGeom prst="rect">
            <a:avLst/>
          </a:prstGeom>
        </p:spPr>
      </p:pic>
      <p:pic>
        <p:nvPicPr>
          <p:cNvPr id="69" name="Kép 6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94038" y="4189734"/>
            <a:ext cx="408467" cy="493819"/>
          </a:xfrm>
          <a:prstGeom prst="rect">
            <a:avLst/>
          </a:prstGeom>
        </p:spPr>
      </p:pic>
      <p:pic>
        <p:nvPicPr>
          <p:cNvPr id="70" name="Kép 6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89688" y="4210186"/>
            <a:ext cx="408467" cy="493819"/>
          </a:xfrm>
          <a:prstGeom prst="rect">
            <a:avLst/>
          </a:prstGeom>
        </p:spPr>
      </p:pic>
      <p:pic>
        <p:nvPicPr>
          <p:cNvPr id="71" name="Kép 7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17579" y="2772914"/>
            <a:ext cx="408467" cy="493819"/>
          </a:xfrm>
          <a:prstGeom prst="rect">
            <a:avLst/>
          </a:prstGeom>
        </p:spPr>
      </p:pic>
      <p:pic>
        <p:nvPicPr>
          <p:cNvPr id="72" name="Kép 7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34424" y="2772914"/>
            <a:ext cx="408467" cy="493819"/>
          </a:xfrm>
          <a:prstGeom prst="rect">
            <a:avLst/>
          </a:prstGeom>
        </p:spPr>
      </p:pic>
      <p:pic>
        <p:nvPicPr>
          <p:cNvPr id="73" name="Kép 7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94039" y="2772915"/>
            <a:ext cx="408467" cy="493819"/>
          </a:xfrm>
          <a:prstGeom prst="rect">
            <a:avLst/>
          </a:prstGeom>
        </p:spPr>
      </p:pic>
      <p:pic>
        <p:nvPicPr>
          <p:cNvPr id="74" name="Kép 7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89688" y="2802331"/>
            <a:ext cx="408467" cy="493819"/>
          </a:xfrm>
          <a:prstGeom prst="rect">
            <a:avLst/>
          </a:prstGeom>
        </p:spPr>
      </p:pic>
      <p:pic>
        <p:nvPicPr>
          <p:cNvPr id="75" name="Kép 7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30113" y="2070561"/>
            <a:ext cx="408467" cy="493819"/>
          </a:xfrm>
          <a:prstGeom prst="rect">
            <a:avLst/>
          </a:prstGeom>
        </p:spPr>
      </p:pic>
      <p:pic>
        <p:nvPicPr>
          <p:cNvPr id="76" name="Kép 7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94039" y="2070561"/>
            <a:ext cx="408467" cy="493819"/>
          </a:xfrm>
          <a:prstGeom prst="rect">
            <a:avLst/>
          </a:prstGeom>
        </p:spPr>
      </p:pic>
      <p:pic>
        <p:nvPicPr>
          <p:cNvPr id="77" name="Kép 7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17580" y="2073799"/>
            <a:ext cx="408467" cy="493819"/>
          </a:xfrm>
          <a:prstGeom prst="rect">
            <a:avLst/>
          </a:prstGeom>
        </p:spPr>
      </p:pic>
      <p:pic>
        <p:nvPicPr>
          <p:cNvPr id="78" name="Kép 7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77197" y="2073800"/>
            <a:ext cx="408467" cy="493819"/>
          </a:xfrm>
          <a:prstGeom prst="rect">
            <a:avLst/>
          </a:prstGeom>
        </p:spPr>
      </p:pic>
      <p:pic>
        <p:nvPicPr>
          <p:cNvPr id="47" name="Kép 4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27" b="12600"/>
          <a:stretch/>
        </p:blipFill>
        <p:spPr>
          <a:xfrm>
            <a:off x="393180" y="1258960"/>
            <a:ext cx="604662" cy="720000"/>
          </a:xfrm>
          <a:prstGeom prst="rect">
            <a:avLst/>
          </a:prstGeom>
        </p:spPr>
      </p:pic>
      <p:pic>
        <p:nvPicPr>
          <p:cNvPr id="48" name="Kép 47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27" b="12600"/>
          <a:stretch/>
        </p:blipFill>
        <p:spPr>
          <a:xfrm>
            <a:off x="395029" y="1260328"/>
            <a:ext cx="604662" cy="720000"/>
          </a:xfrm>
          <a:prstGeom prst="rect">
            <a:avLst/>
          </a:prstGeom>
        </p:spPr>
      </p:pic>
      <p:pic>
        <p:nvPicPr>
          <p:cNvPr id="49" name="Kép 48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27" b="12600"/>
          <a:stretch/>
        </p:blipFill>
        <p:spPr>
          <a:xfrm>
            <a:off x="399967" y="1262829"/>
            <a:ext cx="604662" cy="720000"/>
          </a:xfrm>
          <a:prstGeom prst="rect">
            <a:avLst/>
          </a:prstGeom>
        </p:spPr>
      </p:pic>
      <p:pic>
        <p:nvPicPr>
          <p:cNvPr id="50" name="Kép 49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27" b="12600"/>
          <a:stretch/>
        </p:blipFill>
        <p:spPr>
          <a:xfrm>
            <a:off x="393415" y="1272041"/>
            <a:ext cx="604662" cy="720000"/>
          </a:xfrm>
          <a:prstGeom prst="rect">
            <a:avLst/>
          </a:prstGeom>
        </p:spPr>
      </p:pic>
      <p:pic>
        <p:nvPicPr>
          <p:cNvPr id="51" name="Kép 50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27" b="12600"/>
          <a:stretch/>
        </p:blipFill>
        <p:spPr>
          <a:xfrm>
            <a:off x="396900" y="1261197"/>
            <a:ext cx="604662" cy="720000"/>
          </a:xfrm>
          <a:prstGeom prst="rect">
            <a:avLst/>
          </a:prstGeom>
        </p:spPr>
      </p:pic>
      <p:pic>
        <p:nvPicPr>
          <p:cNvPr id="52" name="Kép 51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27" b="12600"/>
          <a:stretch/>
        </p:blipFill>
        <p:spPr>
          <a:xfrm>
            <a:off x="398463" y="1265316"/>
            <a:ext cx="604662" cy="720000"/>
          </a:xfrm>
          <a:prstGeom prst="rect">
            <a:avLst/>
          </a:prstGeom>
        </p:spPr>
      </p:pic>
      <p:pic>
        <p:nvPicPr>
          <p:cNvPr id="53" name="Kép 52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27" b="12600"/>
          <a:stretch/>
        </p:blipFill>
        <p:spPr>
          <a:xfrm>
            <a:off x="393180" y="1256723"/>
            <a:ext cx="604662" cy="720000"/>
          </a:xfrm>
          <a:prstGeom prst="rect">
            <a:avLst/>
          </a:prstGeom>
        </p:spPr>
      </p:pic>
      <p:pic>
        <p:nvPicPr>
          <p:cNvPr id="54" name="Kép 53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27" b="12600"/>
          <a:stretch/>
        </p:blipFill>
        <p:spPr>
          <a:xfrm>
            <a:off x="393180" y="1261046"/>
            <a:ext cx="604662" cy="720000"/>
          </a:xfrm>
          <a:prstGeom prst="rect">
            <a:avLst/>
          </a:prstGeom>
        </p:spPr>
      </p:pic>
      <p:pic>
        <p:nvPicPr>
          <p:cNvPr id="55" name="Kép 54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27" b="12600"/>
          <a:stretch/>
        </p:blipFill>
        <p:spPr>
          <a:xfrm>
            <a:off x="399967" y="1256723"/>
            <a:ext cx="604662" cy="720000"/>
          </a:xfrm>
          <a:prstGeom prst="rect">
            <a:avLst/>
          </a:prstGeom>
        </p:spPr>
      </p:pic>
      <p:pic>
        <p:nvPicPr>
          <p:cNvPr id="56" name="Kép 55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4" b="1432"/>
          <a:stretch/>
        </p:blipFill>
        <p:spPr>
          <a:xfrm>
            <a:off x="408408" y="2053716"/>
            <a:ext cx="604337" cy="720000"/>
          </a:xfrm>
          <a:prstGeom prst="rect">
            <a:avLst/>
          </a:prstGeom>
        </p:spPr>
      </p:pic>
      <p:pic>
        <p:nvPicPr>
          <p:cNvPr id="57" name="Kép 56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4" b="1432"/>
          <a:stretch/>
        </p:blipFill>
        <p:spPr>
          <a:xfrm>
            <a:off x="415178" y="2055779"/>
            <a:ext cx="604337" cy="720000"/>
          </a:xfrm>
          <a:prstGeom prst="rect">
            <a:avLst/>
          </a:prstGeom>
        </p:spPr>
      </p:pic>
      <p:pic>
        <p:nvPicPr>
          <p:cNvPr id="58" name="Kép 57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4" b="1432"/>
          <a:stretch/>
        </p:blipFill>
        <p:spPr>
          <a:xfrm>
            <a:off x="406306" y="2057835"/>
            <a:ext cx="604337" cy="720000"/>
          </a:xfrm>
          <a:prstGeom prst="rect">
            <a:avLst/>
          </a:prstGeom>
        </p:spPr>
      </p:pic>
      <p:pic>
        <p:nvPicPr>
          <p:cNvPr id="59" name="Kép 58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4" b="1432"/>
          <a:stretch/>
        </p:blipFill>
        <p:spPr>
          <a:xfrm>
            <a:off x="407357" y="2053326"/>
            <a:ext cx="604337" cy="720000"/>
          </a:xfrm>
          <a:prstGeom prst="rect">
            <a:avLst/>
          </a:prstGeom>
        </p:spPr>
      </p:pic>
      <p:pic>
        <p:nvPicPr>
          <p:cNvPr id="60" name="Kép 59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4" b="1432"/>
          <a:stretch/>
        </p:blipFill>
        <p:spPr>
          <a:xfrm>
            <a:off x="410950" y="2044719"/>
            <a:ext cx="604337" cy="720000"/>
          </a:xfrm>
          <a:prstGeom prst="rect">
            <a:avLst/>
          </a:prstGeom>
        </p:spPr>
      </p:pic>
      <p:pic>
        <p:nvPicPr>
          <p:cNvPr id="61" name="Kép 60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4" b="1432"/>
          <a:stretch/>
        </p:blipFill>
        <p:spPr>
          <a:xfrm>
            <a:off x="414127" y="2055563"/>
            <a:ext cx="604337" cy="720000"/>
          </a:xfrm>
          <a:prstGeom prst="rect">
            <a:avLst/>
          </a:prstGeom>
        </p:spPr>
      </p:pic>
      <p:pic>
        <p:nvPicPr>
          <p:cNvPr id="62" name="Kép 61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4" b="1432"/>
          <a:stretch/>
        </p:blipFill>
        <p:spPr>
          <a:xfrm>
            <a:off x="414126" y="2051202"/>
            <a:ext cx="604337" cy="720000"/>
          </a:xfrm>
          <a:prstGeom prst="rect">
            <a:avLst/>
          </a:prstGeom>
        </p:spPr>
      </p:pic>
      <p:pic>
        <p:nvPicPr>
          <p:cNvPr id="63" name="Kép 62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4" b="1432"/>
          <a:stretch/>
        </p:blipFill>
        <p:spPr>
          <a:xfrm>
            <a:off x="409918" y="2051202"/>
            <a:ext cx="604337" cy="720000"/>
          </a:xfrm>
          <a:prstGeom prst="rect">
            <a:avLst/>
          </a:prstGeom>
        </p:spPr>
      </p:pic>
      <p:pic>
        <p:nvPicPr>
          <p:cNvPr id="79" name="Kép 78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4" b="1432"/>
          <a:stretch/>
        </p:blipFill>
        <p:spPr>
          <a:xfrm>
            <a:off x="410949" y="2054067"/>
            <a:ext cx="604337" cy="720000"/>
          </a:xfrm>
          <a:prstGeom prst="rect">
            <a:avLst/>
          </a:prstGeom>
        </p:spPr>
      </p:pic>
      <p:pic>
        <p:nvPicPr>
          <p:cNvPr id="80" name="Kép 79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4" b="1432"/>
          <a:stretch/>
        </p:blipFill>
        <p:spPr>
          <a:xfrm>
            <a:off x="415589" y="2048623"/>
            <a:ext cx="604337" cy="720000"/>
          </a:xfrm>
          <a:prstGeom prst="rect">
            <a:avLst/>
          </a:prstGeom>
        </p:spPr>
      </p:pic>
      <p:pic>
        <p:nvPicPr>
          <p:cNvPr id="81" name="Kép 80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4" b="1432"/>
          <a:stretch/>
        </p:blipFill>
        <p:spPr>
          <a:xfrm>
            <a:off x="410948" y="2055160"/>
            <a:ext cx="604337" cy="720000"/>
          </a:xfrm>
          <a:prstGeom prst="rect">
            <a:avLst/>
          </a:prstGeom>
        </p:spPr>
      </p:pic>
      <p:pic>
        <p:nvPicPr>
          <p:cNvPr id="82" name="Kép 81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88" y="2875432"/>
            <a:ext cx="619565" cy="720000"/>
          </a:xfrm>
          <a:prstGeom prst="rect">
            <a:avLst/>
          </a:prstGeom>
        </p:spPr>
      </p:pic>
      <p:pic>
        <p:nvPicPr>
          <p:cNvPr id="83" name="Kép 8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80" y="2878177"/>
            <a:ext cx="61956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4587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D0CD2950-0FD4-0D24-7400-90A219D1A655}"/>
              </a:ext>
            </a:extLst>
          </p:cNvPr>
          <p:cNvSpPr txBox="1">
            <a:spLocks/>
          </p:cNvSpPr>
          <p:nvPr/>
        </p:nvSpPr>
        <p:spPr>
          <a:xfrm>
            <a:off x="471488" y="334459"/>
            <a:ext cx="5915025" cy="456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Colour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according to the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colour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codes!</a:t>
            </a:r>
            <a:r>
              <a:rPr lang="hu-HU" dirty="0">
                <a:ea typeface="Calibri" panose="020F0502020204030204" pitchFamily="34" charset="0"/>
                <a:cs typeface="Times New Roman" panose="02020603050405020304" pitchFamily="18" charset="0"/>
              </a:rPr>
              <a:t> 9</a:t>
            </a:r>
            <a:r>
              <a:rPr lang="hu-HU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b.)</a:t>
            </a:r>
            <a:endParaRPr lang="hu-HU" sz="4000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BE2C393-99D9-02E8-DC42-5AA6DAE1D5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06875" y="5494020"/>
            <a:ext cx="2876463" cy="2604951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r"/>
            <a:r>
              <a:rPr lang="hu-HU" sz="2000" dirty="0" smtClean="0"/>
              <a:t>111  010  111  010  111</a:t>
            </a:r>
          </a:p>
          <a:p>
            <a:pPr algn="r"/>
            <a:r>
              <a:rPr lang="hu-HU" sz="2000" dirty="0" smtClean="0"/>
              <a:t>101  101  010 101  101</a:t>
            </a:r>
          </a:p>
          <a:p>
            <a:pPr algn="r"/>
            <a:r>
              <a:rPr lang="hu-HU" sz="2000" dirty="0"/>
              <a:t>101  101  010 101  101</a:t>
            </a:r>
          </a:p>
          <a:p>
            <a:pPr algn="r"/>
            <a:r>
              <a:rPr lang="hu-HU" sz="2000" dirty="0" smtClean="0"/>
              <a:t>010  010  010  010  010</a:t>
            </a:r>
          </a:p>
          <a:p>
            <a:pPr algn="r"/>
            <a:r>
              <a:rPr lang="hu-HU" sz="2000" dirty="0"/>
              <a:t>101  101  010 101  101</a:t>
            </a:r>
          </a:p>
        </p:txBody>
      </p:sp>
      <p:pic>
        <p:nvPicPr>
          <p:cNvPr id="5" name="Kép 4" descr="A képen Acélkék, Betűtípus, Majorelle kék, képernyőkép látható&#10;&#10;Automatikusan generált leírás">
            <a:extLst>
              <a:ext uri="{FF2B5EF4-FFF2-40B4-BE49-F238E27FC236}">
                <a16:creationId xmlns:a16="http://schemas.microsoft.com/office/drawing/2014/main" id="{CF6574BF-0DD4-2676-D95B-E69ECAD41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373" y="9158363"/>
            <a:ext cx="1275254" cy="426438"/>
          </a:xfrm>
          <a:prstGeom prst="rect">
            <a:avLst/>
          </a:prstGeom>
        </p:spPr>
      </p:pic>
      <p:pic>
        <p:nvPicPr>
          <p:cNvPr id="6" name="Kép 5" descr="A képen Grafika, Betűtípus, Grafikus tervezés, embléma látható&#10;&#10;Automatikusan generált leírás">
            <a:extLst>
              <a:ext uri="{FF2B5EF4-FFF2-40B4-BE49-F238E27FC236}">
                <a16:creationId xmlns:a16="http://schemas.microsoft.com/office/drawing/2014/main" id="{318DFCA8-EE35-4266-5A57-E412476D3F0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8" y="9215499"/>
            <a:ext cx="1435241" cy="326192"/>
          </a:xfrm>
          <a:prstGeom prst="rect">
            <a:avLst/>
          </a:prstGeom>
        </p:spPr>
      </p:pic>
      <p:pic>
        <p:nvPicPr>
          <p:cNvPr id="7" name="Kép 6" descr="A képen Betűtípus, képernyőkép, szöveg, Acélkék látható&#10;&#10;Automatikusan generált leírás">
            <a:extLst>
              <a:ext uri="{FF2B5EF4-FFF2-40B4-BE49-F238E27FC236}">
                <a16:creationId xmlns:a16="http://schemas.microsoft.com/office/drawing/2014/main" id="{97F6733F-F619-A960-8EB0-7CDFF315CFA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052" y="9184600"/>
            <a:ext cx="1860460" cy="400201"/>
          </a:xfrm>
          <a:prstGeom prst="rect">
            <a:avLst/>
          </a:prstGeom>
        </p:spPr>
      </p:pic>
      <p:graphicFrame>
        <p:nvGraphicFramePr>
          <p:cNvPr id="65" name="Táblázat 140">
            <a:extLst>
              <a:ext uri="{FF2B5EF4-FFF2-40B4-BE49-F238E27FC236}">
                <a16:creationId xmlns:a16="http://schemas.microsoft.com/office/drawing/2014/main" id="{5DA1B995-1887-3E5A-E071-A084DA45AD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676004"/>
              </p:ext>
            </p:extLst>
          </p:nvPr>
        </p:nvGraphicFramePr>
        <p:xfrm>
          <a:off x="2791373" y="1202194"/>
          <a:ext cx="36000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418347684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60678666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25615521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67036709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347735126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77489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5758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30529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28942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751031"/>
                  </a:ext>
                </a:extLst>
              </a:tr>
            </a:tbl>
          </a:graphicData>
        </a:graphic>
      </p:graphicFrame>
      <p:grpSp>
        <p:nvGrpSpPr>
          <p:cNvPr id="74" name="Csoportba foglalás 73">
            <a:extLst>
              <a:ext uri="{FF2B5EF4-FFF2-40B4-BE49-F238E27FC236}">
                <a16:creationId xmlns:a16="http://schemas.microsoft.com/office/drawing/2014/main" id="{9C8C87BF-E9AE-4E29-6DE7-98DC43566CB3}"/>
              </a:ext>
            </a:extLst>
          </p:cNvPr>
          <p:cNvGrpSpPr/>
          <p:nvPr/>
        </p:nvGrpSpPr>
        <p:grpSpPr>
          <a:xfrm>
            <a:off x="724218" y="1570024"/>
            <a:ext cx="1690560" cy="2646138"/>
            <a:chOff x="724218" y="1252875"/>
            <a:chExt cx="1690560" cy="2646138"/>
          </a:xfrm>
        </p:grpSpPr>
        <p:sp>
          <p:nvSpPr>
            <p:cNvPr id="9" name="Szövegdoboz 8">
              <a:extLst>
                <a:ext uri="{FF2B5EF4-FFF2-40B4-BE49-F238E27FC236}">
                  <a16:creationId xmlns:a16="http://schemas.microsoft.com/office/drawing/2014/main" id="{D369EF2F-E2D1-F89C-D18F-2555A4E7BB93}"/>
                </a:ext>
              </a:extLst>
            </p:cNvPr>
            <p:cNvSpPr txBox="1"/>
            <p:nvPr/>
          </p:nvSpPr>
          <p:spPr>
            <a:xfrm>
              <a:off x="1363536" y="1592798"/>
              <a:ext cx="1051242" cy="211853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hu-HU" sz="1100" b="1" dirty="0" err="1" smtClean="0">
                  <a:solidFill>
                    <a:schemeClr val="accent3"/>
                  </a:solidFill>
                </a:rPr>
                <a:t>Yellow</a:t>
              </a:r>
              <a:endParaRPr lang="hu-HU" sz="1100" b="1" dirty="0">
                <a:solidFill>
                  <a:schemeClr val="accent3"/>
                </a:solidFill>
              </a:endParaRPr>
            </a:p>
          </p:txBody>
        </p:sp>
        <p:grpSp>
          <p:nvGrpSpPr>
            <p:cNvPr id="67" name="Csoportba foglalás 66">
              <a:extLst>
                <a:ext uri="{FF2B5EF4-FFF2-40B4-BE49-F238E27FC236}">
                  <a16:creationId xmlns:a16="http://schemas.microsoft.com/office/drawing/2014/main" id="{0FCAE22C-12BE-1C8E-58F5-5AE45C89591E}"/>
                </a:ext>
              </a:extLst>
            </p:cNvPr>
            <p:cNvGrpSpPr/>
            <p:nvPr/>
          </p:nvGrpSpPr>
          <p:grpSpPr>
            <a:xfrm>
              <a:off x="724218" y="1328140"/>
              <a:ext cx="635190" cy="2465078"/>
              <a:chOff x="724218" y="1328140"/>
              <a:chExt cx="803910" cy="1464656"/>
            </a:xfrm>
          </p:grpSpPr>
          <p:cxnSp>
            <p:nvCxnSpPr>
              <p:cNvPr id="47" name="Egyenes összekötő 46">
                <a:extLst>
                  <a:ext uri="{FF2B5EF4-FFF2-40B4-BE49-F238E27FC236}">
                    <a16:creationId xmlns:a16="http://schemas.microsoft.com/office/drawing/2014/main" id="{1B517F46-0636-2FC0-399A-367DA195CA4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4218" y="1658588"/>
                <a:ext cx="106680" cy="422804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Csoportba foglalás 47">
                <a:extLst>
                  <a:ext uri="{FF2B5EF4-FFF2-40B4-BE49-F238E27FC236}">
                    <a16:creationId xmlns:a16="http://schemas.microsoft.com/office/drawing/2014/main" id="{E5C724C7-CD3F-3E88-D001-2C35CB01691D}"/>
                  </a:ext>
                </a:extLst>
              </p:cNvPr>
              <p:cNvGrpSpPr/>
              <p:nvPr/>
            </p:nvGrpSpPr>
            <p:grpSpPr>
              <a:xfrm>
                <a:off x="1291908" y="1328140"/>
                <a:ext cx="236220" cy="215447"/>
                <a:chOff x="1996440" y="2780665"/>
                <a:chExt cx="236220" cy="276860"/>
              </a:xfrm>
            </p:grpSpPr>
            <p:cxnSp>
              <p:nvCxnSpPr>
                <p:cNvPr id="63" name="Egyenes összekötő 62">
                  <a:extLst>
                    <a:ext uri="{FF2B5EF4-FFF2-40B4-BE49-F238E27FC236}">
                      <a16:creationId xmlns:a16="http://schemas.microsoft.com/office/drawing/2014/main" id="{9D01C744-6288-B4A7-884F-50951EFE24A7}"/>
                    </a:ext>
                  </a:extLst>
                </p:cNvPr>
                <p:cNvCxnSpPr/>
                <p:nvPr/>
              </p:nvCxnSpPr>
              <p:spPr>
                <a:xfrm flipV="1">
                  <a:off x="1996440" y="2780665"/>
                  <a:ext cx="236220" cy="13843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Egyenes összekötő 63">
                  <a:extLst>
                    <a:ext uri="{FF2B5EF4-FFF2-40B4-BE49-F238E27FC236}">
                      <a16:creationId xmlns:a16="http://schemas.microsoft.com/office/drawing/2014/main" id="{5EB2D18E-4DC0-F751-92F5-F5196F7B9D6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96440" y="2919095"/>
                  <a:ext cx="236220" cy="13843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9" name="Csoportba foglalás 48">
                <a:extLst>
                  <a:ext uri="{FF2B5EF4-FFF2-40B4-BE49-F238E27FC236}">
                    <a16:creationId xmlns:a16="http://schemas.microsoft.com/office/drawing/2014/main" id="{5864D023-2A1E-3EA8-98AD-092FD49859DD}"/>
                  </a:ext>
                </a:extLst>
              </p:cNvPr>
              <p:cNvGrpSpPr/>
              <p:nvPr/>
            </p:nvGrpSpPr>
            <p:grpSpPr>
              <a:xfrm>
                <a:off x="1291908" y="1743842"/>
                <a:ext cx="236220" cy="215447"/>
                <a:chOff x="1996440" y="2780665"/>
                <a:chExt cx="236220" cy="276860"/>
              </a:xfrm>
            </p:grpSpPr>
            <p:cxnSp>
              <p:nvCxnSpPr>
                <p:cNvPr id="61" name="Egyenes összekötő 60">
                  <a:extLst>
                    <a:ext uri="{FF2B5EF4-FFF2-40B4-BE49-F238E27FC236}">
                      <a16:creationId xmlns:a16="http://schemas.microsoft.com/office/drawing/2014/main" id="{41DA2CFA-9044-51C0-0E74-B4D1BE4E4DF8}"/>
                    </a:ext>
                  </a:extLst>
                </p:cNvPr>
                <p:cNvCxnSpPr/>
                <p:nvPr/>
              </p:nvCxnSpPr>
              <p:spPr>
                <a:xfrm flipV="1">
                  <a:off x="1996440" y="2780665"/>
                  <a:ext cx="236220" cy="13843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Egyenes összekötő 61">
                  <a:extLst>
                    <a:ext uri="{FF2B5EF4-FFF2-40B4-BE49-F238E27FC236}">
                      <a16:creationId xmlns:a16="http://schemas.microsoft.com/office/drawing/2014/main" id="{EAF9BC34-E6E0-FAC7-BF81-57669DB3D63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96440" y="2919095"/>
                  <a:ext cx="236220" cy="13843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" name="Csoportba foglalás 49">
                <a:extLst>
                  <a:ext uri="{FF2B5EF4-FFF2-40B4-BE49-F238E27FC236}">
                    <a16:creationId xmlns:a16="http://schemas.microsoft.com/office/drawing/2014/main" id="{E10BC367-4FC7-79B2-7295-8F0F14EE9632}"/>
                  </a:ext>
                </a:extLst>
              </p:cNvPr>
              <p:cNvGrpSpPr/>
              <p:nvPr/>
            </p:nvGrpSpPr>
            <p:grpSpPr>
              <a:xfrm>
                <a:off x="1291908" y="2159545"/>
                <a:ext cx="236220" cy="215447"/>
                <a:chOff x="1996440" y="2780665"/>
                <a:chExt cx="236220" cy="276860"/>
              </a:xfrm>
            </p:grpSpPr>
            <p:cxnSp>
              <p:nvCxnSpPr>
                <p:cNvPr id="59" name="Egyenes összekötő 58">
                  <a:extLst>
                    <a:ext uri="{FF2B5EF4-FFF2-40B4-BE49-F238E27FC236}">
                      <a16:creationId xmlns:a16="http://schemas.microsoft.com/office/drawing/2014/main" id="{795895F2-149D-EF16-CE4E-69F7D66FFF2D}"/>
                    </a:ext>
                  </a:extLst>
                </p:cNvPr>
                <p:cNvCxnSpPr/>
                <p:nvPr/>
              </p:nvCxnSpPr>
              <p:spPr>
                <a:xfrm flipV="1">
                  <a:off x="1996440" y="2780665"/>
                  <a:ext cx="236220" cy="13843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Egyenes összekötő 59">
                  <a:extLst>
                    <a:ext uri="{FF2B5EF4-FFF2-40B4-BE49-F238E27FC236}">
                      <a16:creationId xmlns:a16="http://schemas.microsoft.com/office/drawing/2014/main" id="{209FB677-2A12-28E1-A197-21A8D1ED021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96440" y="2919095"/>
                  <a:ext cx="236220" cy="13843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" name="Csoportba foglalás 50">
                <a:extLst>
                  <a:ext uri="{FF2B5EF4-FFF2-40B4-BE49-F238E27FC236}">
                    <a16:creationId xmlns:a16="http://schemas.microsoft.com/office/drawing/2014/main" id="{39236CBF-B786-C228-6346-FEADA05D1B2E}"/>
                  </a:ext>
                </a:extLst>
              </p:cNvPr>
              <p:cNvGrpSpPr/>
              <p:nvPr/>
            </p:nvGrpSpPr>
            <p:grpSpPr>
              <a:xfrm>
                <a:off x="1291908" y="2577349"/>
                <a:ext cx="236220" cy="215447"/>
                <a:chOff x="1996440" y="2780665"/>
                <a:chExt cx="236220" cy="276860"/>
              </a:xfrm>
            </p:grpSpPr>
            <p:cxnSp>
              <p:nvCxnSpPr>
                <p:cNvPr id="57" name="Egyenes összekötő 56">
                  <a:extLst>
                    <a:ext uri="{FF2B5EF4-FFF2-40B4-BE49-F238E27FC236}">
                      <a16:creationId xmlns:a16="http://schemas.microsoft.com/office/drawing/2014/main" id="{EAC030D6-75F8-6318-25F7-E54CB161CF5E}"/>
                    </a:ext>
                  </a:extLst>
                </p:cNvPr>
                <p:cNvCxnSpPr/>
                <p:nvPr/>
              </p:nvCxnSpPr>
              <p:spPr>
                <a:xfrm flipV="1">
                  <a:off x="1996440" y="2780665"/>
                  <a:ext cx="236220" cy="13843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Egyenes összekötő 57">
                  <a:extLst>
                    <a:ext uri="{FF2B5EF4-FFF2-40B4-BE49-F238E27FC236}">
                      <a16:creationId xmlns:a16="http://schemas.microsoft.com/office/drawing/2014/main" id="{65C1578C-B8CC-4179-D202-343BE270573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96440" y="2919095"/>
                  <a:ext cx="236220" cy="13843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2" name="Egyenes összekötő 51">
                <a:extLst>
                  <a:ext uri="{FF2B5EF4-FFF2-40B4-BE49-F238E27FC236}">
                    <a16:creationId xmlns:a16="http://schemas.microsoft.com/office/drawing/2014/main" id="{CF8CFA76-455F-99C7-DB24-572E3179F5B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0898" y="1438293"/>
                <a:ext cx="461010" cy="218216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Egyenes összekötő 52">
                <a:extLst>
                  <a:ext uri="{FF2B5EF4-FFF2-40B4-BE49-F238E27FC236}">
                    <a16:creationId xmlns:a16="http://schemas.microsoft.com/office/drawing/2014/main" id="{1A2F2960-358D-C23A-3E22-EFB78AC3EE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0898" y="1656510"/>
                <a:ext cx="461010" cy="199200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Egyenes összekötő 53">
                <a:extLst>
                  <a:ext uri="{FF2B5EF4-FFF2-40B4-BE49-F238E27FC236}">
                    <a16:creationId xmlns:a16="http://schemas.microsoft.com/office/drawing/2014/main" id="{803CD348-47A1-AEF9-DF0A-E0720909075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0898" y="2270087"/>
                <a:ext cx="461010" cy="218216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Egyenes összekötő 54">
                <a:extLst>
                  <a:ext uri="{FF2B5EF4-FFF2-40B4-BE49-F238E27FC236}">
                    <a16:creationId xmlns:a16="http://schemas.microsoft.com/office/drawing/2014/main" id="{AD77D2E8-5AA2-F251-4F63-6249D80E64E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0898" y="2490382"/>
                <a:ext cx="461010" cy="199200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Egyenes összekötő 55">
                <a:extLst>
                  <a:ext uri="{FF2B5EF4-FFF2-40B4-BE49-F238E27FC236}">
                    <a16:creationId xmlns:a16="http://schemas.microsoft.com/office/drawing/2014/main" id="{6C3241D0-972A-2C46-18F6-06B451D26DB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24218" y="2070888"/>
                <a:ext cx="106680" cy="411317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Szövegdoboz 17">
              <a:extLst>
                <a:ext uri="{FF2B5EF4-FFF2-40B4-BE49-F238E27FC236}">
                  <a16:creationId xmlns:a16="http://schemas.microsoft.com/office/drawing/2014/main" id="{EAF5CD63-C58B-FB74-210D-BDC055AAB94D}"/>
                </a:ext>
              </a:extLst>
            </p:cNvPr>
            <p:cNvSpPr txBox="1"/>
            <p:nvPr/>
          </p:nvSpPr>
          <p:spPr>
            <a:xfrm>
              <a:off x="1363536" y="1252875"/>
              <a:ext cx="1051242" cy="211853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hu-HU" sz="1100" b="1" dirty="0" smtClean="0">
                  <a:solidFill>
                    <a:schemeClr val="accent3"/>
                  </a:solidFill>
                </a:rPr>
                <a:t>White</a:t>
              </a:r>
              <a:endParaRPr lang="hu-HU" sz="1100" b="1" dirty="0">
                <a:solidFill>
                  <a:schemeClr val="accent3"/>
                </a:solidFill>
              </a:endParaRPr>
            </a:p>
          </p:txBody>
        </p:sp>
        <p:sp>
          <p:nvSpPr>
            <p:cNvPr id="68" name="Szövegdoboz 67">
              <a:extLst>
                <a:ext uri="{FF2B5EF4-FFF2-40B4-BE49-F238E27FC236}">
                  <a16:creationId xmlns:a16="http://schemas.microsoft.com/office/drawing/2014/main" id="{32A68126-EA9C-F15D-05DD-3F3B9A3191FC}"/>
                </a:ext>
              </a:extLst>
            </p:cNvPr>
            <p:cNvSpPr txBox="1"/>
            <p:nvPr/>
          </p:nvSpPr>
          <p:spPr>
            <a:xfrm>
              <a:off x="1363536" y="2299317"/>
              <a:ext cx="1051242" cy="211853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hu-HU" sz="1100" b="1" dirty="0" smtClean="0">
                  <a:solidFill>
                    <a:schemeClr val="accent3"/>
                  </a:solidFill>
                </a:rPr>
                <a:t>Red</a:t>
              </a:r>
              <a:endParaRPr lang="hu-HU" sz="1100" b="1" dirty="0">
                <a:solidFill>
                  <a:schemeClr val="accent3"/>
                </a:solidFill>
              </a:endParaRPr>
            </a:p>
          </p:txBody>
        </p:sp>
        <p:sp>
          <p:nvSpPr>
            <p:cNvPr id="69" name="Szövegdoboz 68">
              <a:extLst>
                <a:ext uri="{FF2B5EF4-FFF2-40B4-BE49-F238E27FC236}">
                  <a16:creationId xmlns:a16="http://schemas.microsoft.com/office/drawing/2014/main" id="{0741A165-CB3F-69CF-6621-A0EB2775C890}"/>
                </a:ext>
              </a:extLst>
            </p:cNvPr>
            <p:cNvSpPr txBox="1"/>
            <p:nvPr/>
          </p:nvSpPr>
          <p:spPr>
            <a:xfrm>
              <a:off x="1363536" y="1959394"/>
              <a:ext cx="1051242" cy="211853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hu-HU" sz="1100" b="1" dirty="0" err="1" smtClean="0">
                  <a:solidFill>
                    <a:schemeClr val="accent3"/>
                  </a:solidFill>
                </a:rPr>
                <a:t>Light</a:t>
              </a:r>
              <a:r>
                <a:rPr lang="hu-HU" sz="1100" b="1" dirty="0" smtClean="0">
                  <a:solidFill>
                    <a:schemeClr val="accent3"/>
                  </a:solidFill>
                </a:rPr>
                <a:t> </a:t>
              </a:r>
              <a:r>
                <a:rPr lang="hu-HU" sz="1100" b="1" dirty="0" err="1" smtClean="0">
                  <a:solidFill>
                    <a:schemeClr val="accent3"/>
                  </a:solidFill>
                </a:rPr>
                <a:t>purple</a:t>
              </a:r>
              <a:endParaRPr lang="hu-HU" sz="1100" b="1" dirty="0">
                <a:solidFill>
                  <a:schemeClr val="accent3"/>
                </a:solidFill>
              </a:endParaRPr>
            </a:p>
          </p:txBody>
        </p:sp>
        <p:sp>
          <p:nvSpPr>
            <p:cNvPr id="70" name="Szövegdoboz 69">
              <a:extLst>
                <a:ext uri="{FF2B5EF4-FFF2-40B4-BE49-F238E27FC236}">
                  <a16:creationId xmlns:a16="http://schemas.microsoft.com/office/drawing/2014/main" id="{F785B3B0-13B9-0175-25A3-E18ED6036796}"/>
                </a:ext>
              </a:extLst>
            </p:cNvPr>
            <p:cNvSpPr txBox="1"/>
            <p:nvPr/>
          </p:nvSpPr>
          <p:spPr>
            <a:xfrm>
              <a:off x="1363536" y="3004050"/>
              <a:ext cx="1051242" cy="211853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hu-HU" sz="1100" b="1" dirty="0" err="1" smtClean="0">
                  <a:solidFill>
                    <a:schemeClr val="accent3"/>
                  </a:solidFill>
                </a:rPr>
                <a:t>Light</a:t>
              </a:r>
              <a:r>
                <a:rPr lang="hu-HU" sz="1100" b="1" dirty="0" smtClean="0">
                  <a:solidFill>
                    <a:schemeClr val="accent3"/>
                  </a:solidFill>
                </a:rPr>
                <a:t> </a:t>
              </a:r>
              <a:r>
                <a:rPr lang="hu-HU" sz="1100" b="1" dirty="0" err="1" smtClean="0">
                  <a:solidFill>
                    <a:schemeClr val="accent3"/>
                  </a:solidFill>
                </a:rPr>
                <a:t>blue</a:t>
              </a:r>
              <a:endParaRPr lang="hu-HU" sz="1100" b="1" dirty="0">
                <a:solidFill>
                  <a:schemeClr val="accent3"/>
                </a:solidFill>
              </a:endParaRPr>
            </a:p>
          </p:txBody>
        </p:sp>
        <p:sp>
          <p:nvSpPr>
            <p:cNvPr id="71" name="Szövegdoboz 70">
              <a:extLst>
                <a:ext uri="{FF2B5EF4-FFF2-40B4-BE49-F238E27FC236}">
                  <a16:creationId xmlns:a16="http://schemas.microsoft.com/office/drawing/2014/main" id="{9DB649C1-D1BA-FEAE-DA19-47C9092D4C5B}"/>
                </a:ext>
              </a:extLst>
            </p:cNvPr>
            <p:cNvSpPr txBox="1"/>
            <p:nvPr/>
          </p:nvSpPr>
          <p:spPr>
            <a:xfrm>
              <a:off x="1363536" y="2664127"/>
              <a:ext cx="1051242" cy="211853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hu-HU" sz="1100" b="1" dirty="0" err="1" smtClean="0">
                  <a:solidFill>
                    <a:schemeClr val="accent3"/>
                  </a:solidFill>
                </a:rPr>
                <a:t>Dark</a:t>
              </a:r>
              <a:r>
                <a:rPr lang="hu-HU" sz="1100" b="1" dirty="0" smtClean="0">
                  <a:solidFill>
                    <a:schemeClr val="accent3"/>
                  </a:solidFill>
                </a:rPr>
                <a:t> </a:t>
              </a:r>
              <a:r>
                <a:rPr lang="hu-HU" sz="1100" b="1" dirty="0" err="1" smtClean="0">
                  <a:solidFill>
                    <a:schemeClr val="accent3"/>
                  </a:solidFill>
                </a:rPr>
                <a:t>blue</a:t>
              </a:r>
              <a:endParaRPr lang="hu-HU" sz="1100" b="1" dirty="0">
                <a:solidFill>
                  <a:schemeClr val="accent3"/>
                </a:solidFill>
              </a:endParaRPr>
            </a:p>
          </p:txBody>
        </p:sp>
        <p:sp>
          <p:nvSpPr>
            <p:cNvPr id="72" name="Szövegdoboz 71">
              <a:extLst>
                <a:ext uri="{FF2B5EF4-FFF2-40B4-BE49-F238E27FC236}">
                  <a16:creationId xmlns:a16="http://schemas.microsoft.com/office/drawing/2014/main" id="{91AC9836-C009-607D-8DE4-607A88F7CB14}"/>
                </a:ext>
              </a:extLst>
            </p:cNvPr>
            <p:cNvSpPr txBox="1"/>
            <p:nvPr/>
          </p:nvSpPr>
          <p:spPr>
            <a:xfrm>
              <a:off x="1363536" y="3687160"/>
              <a:ext cx="1051242" cy="211853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hu-HU" sz="1100" b="1" dirty="0" smtClean="0">
                  <a:solidFill>
                    <a:schemeClr val="accent3"/>
                  </a:solidFill>
                </a:rPr>
                <a:t>Black</a:t>
              </a:r>
              <a:endParaRPr lang="hu-HU" sz="1100" b="1" dirty="0">
                <a:solidFill>
                  <a:schemeClr val="accent3"/>
                </a:solidFill>
              </a:endParaRPr>
            </a:p>
          </p:txBody>
        </p:sp>
        <p:sp>
          <p:nvSpPr>
            <p:cNvPr id="73" name="Szövegdoboz 72">
              <a:extLst>
                <a:ext uri="{FF2B5EF4-FFF2-40B4-BE49-F238E27FC236}">
                  <a16:creationId xmlns:a16="http://schemas.microsoft.com/office/drawing/2014/main" id="{55610202-7544-182F-5699-29F7B21A0458}"/>
                </a:ext>
              </a:extLst>
            </p:cNvPr>
            <p:cNvSpPr txBox="1"/>
            <p:nvPr/>
          </p:nvSpPr>
          <p:spPr>
            <a:xfrm>
              <a:off x="1363536" y="3347237"/>
              <a:ext cx="1051242" cy="211853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hu-HU" sz="1100" b="1" dirty="0" err="1" smtClean="0">
                  <a:solidFill>
                    <a:schemeClr val="accent3"/>
                  </a:solidFill>
                </a:rPr>
                <a:t>Orange</a:t>
              </a:r>
              <a:endParaRPr lang="hu-HU" sz="1100" b="1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37" name="Szöveg helye 2">
            <a:extLst>
              <a:ext uri="{FF2B5EF4-FFF2-40B4-BE49-F238E27FC236}">
                <a16:creationId xmlns:a16="http://schemas.microsoft.com/office/drawing/2014/main" id="{BBE2C393-99D9-02E8-DC42-5AA6DAE1D51B}"/>
              </a:ext>
            </a:extLst>
          </p:cNvPr>
          <p:cNvSpPr txBox="1">
            <a:spLocks/>
          </p:cNvSpPr>
          <p:nvPr/>
        </p:nvSpPr>
        <p:spPr>
          <a:xfrm>
            <a:off x="476958" y="5490198"/>
            <a:ext cx="2859541" cy="26087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Binary </a:t>
            </a:r>
            <a:r>
              <a:rPr lang="en-US" sz="2000" b="1" dirty="0" err="1"/>
              <a:t>colouring</a:t>
            </a:r>
            <a:endParaRPr lang="en-US" sz="2000" b="1" dirty="0"/>
          </a:p>
          <a:p>
            <a:pPr algn="ctr"/>
            <a:r>
              <a:rPr lang="en-US" sz="2000" b="1" dirty="0"/>
              <a:t>(binary)</a:t>
            </a:r>
          </a:p>
          <a:p>
            <a:pPr algn="ctr"/>
            <a:endParaRPr lang="en-US" sz="2000" b="1" dirty="0"/>
          </a:p>
          <a:p>
            <a:r>
              <a:rPr lang="en-US" sz="2000" b="1" dirty="0"/>
              <a:t>At the ends of a tree-like diagram you see </a:t>
            </a:r>
            <a:r>
              <a:rPr lang="en-US" sz="2000" b="1" dirty="0" err="1"/>
              <a:t>colours</a:t>
            </a:r>
            <a:r>
              <a:rPr lang="en-US" sz="2000" b="1" dirty="0"/>
              <a:t>, which you can access through an "up-down" decision process. The value of „up” is 1 and the value of „down” is 0 . To select the </a:t>
            </a:r>
            <a:r>
              <a:rPr lang="en-US" sz="2000" b="1" dirty="0" err="1"/>
              <a:t>colour</a:t>
            </a:r>
            <a:r>
              <a:rPr lang="en-US" sz="2000" b="1" dirty="0"/>
              <a:t> of each field, start from the </a:t>
            </a:r>
            <a:r>
              <a:rPr lang="en-US" sz="2000" b="1" dirty="0" err="1"/>
              <a:t>centre</a:t>
            </a:r>
            <a:r>
              <a:rPr lang="en-US" sz="2000" b="1" dirty="0"/>
              <a:t> and work your way up or down the branches of the diagram, based on the elements of the numerical sequence associated with that field, to the </a:t>
            </a:r>
            <a:r>
              <a:rPr lang="en-US" sz="2000" b="1" dirty="0" err="1"/>
              <a:t>colour</a:t>
            </a:r>
            <a:r>
              <a:rPr lang="en-US" sz="2000" b="1" dirty="0"/>
              <a:t> you want to select.</a:t>
            </a:r>
          </a:p>
          <a:p>
            <a:r>
              <a:rPr lang="en-US" sz="2000" b="1" dirty="0"/>
              <a:t>e.g.: 101 -&gt; up - down - up</a:t>
            </a:r>
          </a:p>
          <a:p>
            <a:r>
              <a:rPr lang="en-US" sz="2000" b="1" dirty="0"/>
              <a:t>       0100 -&gt; down - up - down - down</a:t>
            </a:r>
          </a:p>
        </p:txBody>
      </p:sp>
    </p:spTree>
    <p:extLst>
      <p:ext uri="{BB962C8B-B14F-4D97-AF65-F5344CB8AC3E}">
        <p14:creationId xmlns:p14="http://schemas.microsoft.com/office/powerpoint/2010/main" val="13749585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D0CD2950-0FD4-0D24-7400-90A219D1A655}"/>
              </a:ext>
            </a:extLst>
          </p:cNvPr>
          <p:cNvSpPr txBox="1">
            <a:spLocks/>
          </p:cNvSpPr>
          <p:nvPr/>
        </p:nvSpPr>
        <p:spPr>
          <a:xfrm>
            <a:off x="471488" y="360000"/>
            <a:ext cx="5915025" cy="4563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Colour</a:t>
            </a: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 according to the </a:t>
            </a:r>
            <a:r>
              <a:rPr lang="en-US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colour</a:t>
            </a: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 codes!</a:t>
            </a:r>
            <a:r>
              <a:rPr lang="hu-HU" sz="2200" dirty="0">
                <a:ea typeface="Calibri" panose="020F0502020204030204" pitchFamily="34" charset="0"/>
                <a:cs typeface="Times New Roman" panose="02020603050405020304" pitchFamily="18" charset="0"/>
              </a:rPr>
              <a:t> 9.</a:t>
            </a:r>
          </a:p>
          <a:p>
            <a:pPr>
              <a:lnSpc>
                <a:spcPct val="120000"/>
              </a:lnSpc>
            </a:pPr>
            <a:r>
              <a:rPr lang="hu-HU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Package</a:t>
            </a:r>
            <a:endParaRPr lang="hu-HU" sz="2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Kép 4" descr="A képen Acélkék, Betűtípus, Majorelle kék, képernyőkép látható&#10;&#10;Automatikusan generált leírás">
            <a:extLst>
              <a:ext uri="{FF2B5EF4-FFF2-40B4-BE49-F238E27FC236}">
                <a16:creationId xmlns:a16="http://schemas.microsoft.com/office/drawing/2014/main" id="{CF6574BF-0DD4-2676-D95B-E69ECAD41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373" y="9158363"/>
            <a:ext cx="1275254" cy="426438"/>
          </a:xfrm>
          <a:prstGeom prst="rect">
            <a:avLst/>
          </a:prstGeom>
        </p:spPr>
      </p:pic>
      <p:pic>
        <p:nvPicPr>
          <p:cNvPr id="6" name="Kép 5" descr="A képen Grafika, Betűtípus, Grafikus tervezés, embléma látható&#10;&#10;Automatikusan generált leírás">
            <a:extLst>
              <a:ext uri="{FF2B5EF4-FFF2-40B4-BE49-F238E27FC236}">
                <a16:creationId xmlns:a16="http://schemas.microsoft.com/office/drawing/2014/main" id="{318DFCA8-EE35-4266-5A57-E412476D3F0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8" y="9215499"/>
            <a:ext cx="1435241" cy="326192"/>
          </a:xfrm>
          <a:prstGeom prst="rect">
            <a:avLst/>
          </a:prstGeom>
        </p:spPr>
      </p:pic>
      <p:pic>
        <p:nvPicPr>
          <p:cNvPr id="7" name="Kép 6" descr="A képen Betűtípus, képernyőkép, szöveg, Acélkék látható&#10;&#10;Automatikusan generált leírás">
            <a:extLst>
              <a:ext uri="{FF2B5EF4-FFF2-40B4-BE49-F238E27FC236}">
                <a16:creationId xmlns:a16="http://schemas.microsoft.com/office/drawing/2014/main" id="{97F6733F-F619-A960-8EB0-7CDFF315CFA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052" y="9184600"/>
            <a:ext cx="1860460" cy="400201"/>
          </a:xfrm>
          <a:prstGeom prst="rect">
            <a:avLst/>
          </a:prstGeom>
        </p:spPr>
      </p:pic>
      <p:graphicFrame>
        <p:nvGraphicFramePr>
          <p:cNvPr id="65" name="Táblázat 140">
            <a:extLst>
              <a:ext uri="{FF2B5EF4-FFF2-40B4-BE49-F238E27FC236}">
                <a16:creationId xmlns:a16="http://schemas.microsoft.com/office/drawing/2014/main" id="{5DA1B995-1887-3E5A-E071-A084DA45AD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129938"/>
              </p:ext>
            </p:extLst>
          </p:nvPr>
        </p:nvGraphicFramePr>
        <p:xfrm>
          <a:off x="2362200" y="1214697"/>
          <a:ext cx="36000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418347684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60678666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25615521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67036709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347735126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77489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5758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30529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28942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751031"/>
                  </a:ext>
                </a:extLst>
              </a:tr>
            </a:tbl>
          </a:graphicData>
        </a:graphic>
      </p:graphicFrame>
      <p:sp>
        <p:nvSpPr>
          <p:cNvPr id="8" name="Szövegdoboz 7"/>
          <p:cNvSpPr txBox="1"/>
          <p:nvPr/>
        </p:nvSpPr>
        <p:spPr>
          <a:xfrm>
            <a:off x="1037907" y="1425687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1044954" y="2246962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2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1051750" y="3010764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3</a:t>
            </a:r>
            <a:endParaRPr lang="hu-HU" dirty="0"/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80" y="2869796"/>
            <a:ext cx="619565" cy="720000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27" b="12600"/>
          <a:stretch/>
        </p:blipFill>
        <p:spPr>
          <a:xfrm>
            <a:off x="5291751" y="3380096"/>
            <a:ext cx="604662" cy="720000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4" b="1432"/>
          <a:stretch/>
        </p:blipFill>
        <p:spPr>
          <a:xfrm>
            <a:off x="5298319" y="1915381"/>
            <a:ext cx="604337" cy="720000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27" b="12600"/>
          <a:stretch/>
        </p:blipFill>
        <p:spPr>
          <a:xfrm>
            <a:off x="4585879" y="3380096"/>
            <a:ext cx="604662" cy="720000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27" b="12600"/>
          <a:stretch/>
        </p:blipFill>
        <p:spPr>
          <a:xfrm>
            <a:off x="3152817" y="3380096"/>
            <a:ext cx="604662" cy="720000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27" b="12600"/>
          <a:stretch/>
        </p:blipFill>
        <p:spPr>
          <a:xfrm>
            <a:off x="2445766" y="3380096"/>
            <a:ext cx="604662" cy="720000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27" b="12600"/>
          <a:stretch/>
        </p:blipFill>
        <p:spPr>
          <a:xfrm>
            <a:off x="3877648" y="4100096"/>
            <a:ext cx="604662" cy="720000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27" b="12600"/>
          <a:stretch/>
        </p:blipFill>
        <p:spPr>
          <a:xfrm>
            <a:off x="3859869" y="3380096"/>
            <a:ext cx="604662" cy="720000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27" b="12600"/>
          <a:stretch/>
        </p:blipFill>
        <p:spPr>
          <a:xfrm>
            <a:off x="3859869" y="2651576"/>
            <a:ext cx="604662" cy="720000"/>
          </a:xfrm>
          <a:prstGeom prst="rect">
            <a:avLst/>
          </a:prstGeom>
        </p:spPr>
      </p:pic>
      <p:pic>
        <p:nvPicPr>
          <p:cNvPr id="20" name="Kép 19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27" b="12600"/>
          <a:stretch/>
        </p:blipFill>
        <p:spPr>
          <a:xfrm>
            <a:off x="3859869" y="1931576"/>
            <a:ext cx="604662" cy="720000"/>
          </a:xfrm>
          <a:prstGeom prst="rect">
            <a:avLst/>
          </a:prstGeom>
        </p:spPr>
      </p:pic>
      <p:pic>
        <p:nvPicPr>
          <p:cNvPr id="21" name="Kép 20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27" b="12600"/>
          <a:stretch/>
        </p:blipFill>
        <p:spPr>
          <a:xfrm>
            <a:off x="4585879" y="1214697"/>
            <a:ext cx="604662" cy="720000"/>
          </a:xfrm>
          <a:prstGeom prst="rect">
            <a:avLst/>
          </a:prstGeom>
        </p:spPr>
      </p:pic>
      <p:pic>
        <p:nvPicPr>
          <p:cNvPr id="22" name="Kép 21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27" b="12600"/>
          <a:stretch/>
        </p:blipFill>
        <p:spPr>
          <a:xfrm>
            <a:off x="3145010" y="1214697"/>
            <a:ext cx="604662" cy="720000"/>
          </a:xfrm>
          <a:prstGeom prst="rect">
            <a:avLst/>
          </a:prstGeom>
        </p:spPr>
      </p:pic>
      <p:pic>
        <p:nvPicPr>
          <p:cNvPr id="23" name="Kép 22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4" b="1432"/>
          <a:stretch/>
        </p:blipFill>
        <p:spPr>
          <a:xfrm>
            <a:off x="4572634" y="1936163"/>
            <a:ext cx="604337" cy="720000"/>
          </a:xfrm>
          <a:prstGeom prst="rect">
            <a:avLst/>
          </a:prstGeom>
        </p:spPr>
      </p:pic>
      <p:pic>
        <p:nvPicPr>
          <p:cNvPr id="24" name="Kép 23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4" b="1432"/>
          <a:stretch/>
        </p:blipFill>
        <p:spPr>
          <a:xfrm>
            <a:off x="3134184" y="1937597"/>
            <a:ext cx="604337" cy="720000"/>
          </a:xfrm>
          <a:prstGeom prst="rect">
            <a:avLst/>
          </a:prstGeom>
        </p:spPr>
      </p:pic>
      <p:pic>
        <p:nvPicPr>
          <p:cNvPr id="25" name="Kép 24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4" b="1432"/>
          <a:stretch/>
        </p:blipFill>
        <p:spPr>
          <a:xfrm>
            <a:off x="2428312" y="1929576"/>
            <a:ext cx="604337" cy="720000"/>
          </a:xfrm>
          <a:prstGeom prst="rect">
            <a:avLst/>
          </a:prstGeom>
        </p:spPr>
      </p:pic>
      <p:pic>
        <p:nvPicPr>
          <p:cNvPr id="26" name="Kép 25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4" b="1432"/>
          <a:stretch/>
        </p:blipFill>
        <p:spPr>
          <a:xfrm>
            <a:off x="5291751" y="2643619"/>
            <a:ext cx="604337" cy="720000"/>
          </a:xfrm>
          <a:prstGeom prst="rect">
            <a:avLst/>
          </a:prstGeom>
        </p:spPr>
      </p:pic>
      <p:pic>
        <p:nvPicPr>
          <p:cNvPr id="27" name="Kép 26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4" b="1432"/>
          <a:stretch/>
        </p:blipFill>
        <p:spPr>
          <a:xfrm>
            <a:off x="4585879" y="2650764"/>
            <a:ext cx="604337" cy="720000"/>
          </a:xfrm>
          <a:prstGeom prst="rect">
            <a:avLst/>
          </a:prstGeom>
        </p:spPr>
      </p:pic>
      <p:pic>
        <p:nvPicPr>
          <p:cNvPr id="28" name="Kép 27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4" b="1432"/>
          <a:stretch/>
        </p:blipFill>
        <p:spPr>
          <a:xfrm>
            <a:off x="3147429" y="2665495"/>
            <a:ext cx="604337" cy="720000"/>
          </a:xfrm>
          <a:prstGeom prst="rect">
            <a:avLst/>
          </a:prstGeom>
        </p:spPr>
      </p:pic>
      <p:pic>
        <p:nvPicPr>
          <p:cNvPr id="29" name="Kép 28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4" b="1432"/>
          <a:stretch/>
        </p:blipFill>
        <p:spPr>
          <a:xfrm>
            <a:off x="2445766" y="2616294"/>
            <a:ext cx="604337" cy="720000"/>
          </a:xfrm>
          <a:prstGeom prst="rect">
            <a:avLst/>
          </a:prstGeom>
        </p:spPr>
      </p:pic>
      <p:pic>
        <p:nvPicPr>
          <p:cNvPr id="30" name="Kép 29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4" b="1432"/>
          <a:stretch/>
        </p:blipFill>
        <p:spPr>
          <a:xfrm>
            <a:off x="5324969" y="4082822"/>
            <a:ext cx="604337" cy="720000"/>
          </a:xfrm>
          <a:prstGeom prst="rect">
            <a:avLst/>
          </a:prstGeom>
        </p:spPr>
      </p:pic>
      <p:pic>
        <p:nvPicPr>
          <p:cNvPr id="31" name="Kép 30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4" b="1432"/>
          <a:stretch/>
        </p:blipFill>
        <p:spPr>
          <a:xfrm>
            <a:off x="4586041" y="4100096"/>
            <a:ext cx="604337" cy="720000"/>
          </a:xfrm>
          <a:prstGeom prst="rect">
            <a:avLst/>
          </a:prstGeom>
        </p:spPr>
      </p:pic>
      <p:pic>
        <p:nvPicPr>
          <p:cNvPr id="32" name="Kép 31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4" b="1432"/>
          <a:stretch/>
        </p:blipFill>
        <p:spPr>
          <a:xfrm>
            <a:off x="3169742" y="4100496"/>
            <a:ext cx="604337" cy="720000"/>
          </a:xfrm>
          <a:prstGeom prst="rect">
            <a:avLst/>
          </a:prstGeom>
        </p:spPr>
      </p:pic>
      <p:pic>
        <p:nvPicPr>
          <p:cNvPr id="33" name="Kép 32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4" b="1432"/>
          <a:stretch/>
        </p:blipFill>
        <p:spPr>
          <a:xfrm>
            <a:off x="2478984" y="4091998"/>
            <a:ext cx="604337" cy="720000"/>
          </a:xfrm>
          <a:prstGeom prst="rect">
            <a:avLst/>
          </a:prstGeom>
        </p:spPr>
      </p:pic>
      <p:pic>
        <p:nvPicPr>
          <p:cNvPr id="34" name="Kép 3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450" y="1219399"/>
            <a:ext cx="619565" cy="720000"/>
          </a:xfrm>
          <a:prstGeom prst="rect">
            <a:avLst/>
          </a:prstGeom>
        </p:spPr>
      </p:pic>
      <p:pic>
        <p:nvPicPr>
          <p:cNvPr id="35" name="Kép 3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097" y="1219656"/>
            <a:ext cx="619565" cy="720000"/>
          </a:xfrm>
          <a:prstGeom prst="rect">
            <a:avLst/>
          </a:prstGeom>
        </p:spPr>
      </p:pic>
      <p:pic>
        <p:nvPicPr>
          <p:cNvPr id="36" name="Kép 35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27" b="12600"/>
          <a:stretch/>
        </p:blipFill>
        <p:spPr>
          <a:xfrm>
            <a:off x="392819" y="1237750"/>
            <a:ext cx="604662" cy="720000"/>
          </a:xfrm>
          <a:prstGeom prst="rect">
            <a:avLst/>
          </a:prstGeom>
        </p:spPr>
      </p:pic>
      <p:pic>
        <p:nvPicPr>
          <p:cNvPr id="37" name="Kép 36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4" b="1432"/>
          <a:stretch/>
        </p:blipFill>
        <p:spPr>
          <a:xfrm>
            <a:off x="386565" y="2053773"/>
            <a:ext cx="604337" cy="720000"/>
          </a:xfrm>
          <a:prstGeom prst="rect">
            <a:avLst/>
          </a:prstGeom>
        </p:spPr>
      </p:pic>
      <p:pic>
        <p:nvPicPr>
          <p:cNvPr id="38" name="Kép 37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704" y="1204018"/>
            <a:ext cx="61956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0982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D0CD2950-0FD4-0D24-7400-90A219D1A655}"/>
              </a:ext>
            </a:extLst>
          </p:cNvPr>
          <p:cNvSpPr txBox="1">
            <a:spLocks/>
          </p:cNvSpPr>
          <p:nvPr/>
        </p:nvSpPr>
        <p:spPr>
          <a:xfrm>
            <a:off x="471488" y="334459"/>
            <a:ext cx="5915025" cy="4563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Colour</a:t>
            </a: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 according to the </a:t>
            </a:r>
            <a:r>
              <a:rPr lang="en-US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colour</a:t>
            </a: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 codes!</a:t>
            </a:r>
            <a:r>
              <a:rPr lang="hu-HU" sz="2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hu-HU" sz="22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u-HU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hu-HU" sz="2200" dirty="0">
                <a:ea typeface="Calibri" panose="020F0502020204030204" pitchFamily="34" charset="0"/>
                <a:cs typeface="Times New Roman" panose="02020603050405020304" pitchFamily="18" charset="0"/>
              </a:rPr>
              <a:t>. a.)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BE2C393-99D9-02E8-DC42-5AA6DAE1D5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 err="1"/>
              <a:t>Colour</a:t>
            </a:r>
            <a:r>
              <a:rPr lang="en-US" dirty="0"/>
              <a:t> the puzzle according to the </a:t>
            </a:r>
            <a:r>
              <a:rPr lang="en-US" dirty="0" err="1"/>
              <a:t>colours</a:t>
            </a:r>
            <a:r>
              <a:rPr lang="en-US" dirty="0"/>
              <a:t> of the cubes marked with numbers. </a:t>
            </a:r>
          </a:p>
          <a:p>
            <a:r>
              <a:rPr lang="en-US" dirty="0"/>
              <a:t>If you have an </a:t>
            </a:r>
            <a:r>
              <a:rPr lang="en-US" dirty="0" err="1"/>
              <a:t>ArTeC</a:t>
            </a:r>
            <a:r>
              <a:rPr lang="en-US" dirty="0"/>
              <a:t> Blocks construction set, you can build the </a:t>
            </a:r>
            <a:r>
              <a:rPr lang="en-US" dirty="0" err="1"/>
              <a:t>coloured</a:t>
            </a:r>
            <a:r>
              <a:rPr lang="en-US" dirty="0"/>
              <a:t> shape.</a:t>
            </a:r>
          </a:p>
          <a:p>
            <a:endParaRPr lang="hu-HU" dirty="0"/>
          </a:p>
        </p:txBody>
      </p:sp>
      <p:pic>
        <p:nvPicPr>
          <p:cNvPr id="5" name="Kép 4" descr="A képen Acélkék, Betűtípus, Majorelle kék, képernyőkép látható&#10;&#10;Automatikusan generált leírás">
            <a:extLst>
              <a:ext uri="{FF2B5EF4-FFF2-40B4-BE49-F238E27FC236}">
                <a16:creationId xmlns:a16="http://schemas.microsoft.com/office/drawing/2014/main" id="{CF6574BF-0DD4-2676-D95B-E69ECAD41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373" y="9158363"/>
            <a:ext cx="1275254" cy="426438"/>
          </a:xfrm>
          <a:prstGeom prst="rect">
            <a:avLst/>
          </a:prstGeom>
        </p:spPr>
      </p:pic>
      <p:pic>
        <p:nvPicPr>
          <p:cNvPr id="6" name="Kép 5" descr="A képen Grafika, Betűtípus, Grafikus tervezés, embléma látható&#10;&#10;Automatikusan generált leírás">
            <a:extLst>
              <a:ext uri="{FF2B5EF4-FFF2-40B4-BE49-F238E27FC236}">
                <a16:creationId xmlns:a16="http://schemas.microsoft.com/office/drawing/2014/main" id="{318DFCA8-EE35-4266-5A57-E412476D3F0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8" y="9215499"/>
            <a:ext cx="1435241" cy="326192"/>
          </a:xfrm>
          <a:prstGeom prst="rect">
            <a:avLst/>
          </a:prstGeom>
        </p:spPr>
      </p:pic>
      <p:pic>
        <p:nvPicPr>
          <p:cNvPr id="7" name="Kép 6" descr="A képen Betűtípus, képernyőkép, szöveg, Acélkék látható&#10;&#10;Automatikusan generált leírás">
            <a:extLst>
              <a:ext uri="{FF2B5EF4-FFF2-40B4-BE49-F238E27FC236}">
                <a16:creationId xmlns:a16="http://schemas.microsoft.com/office/drawing/2014/main" id="{97F6733F-F619-A960-8EB0-7CDFF315CFA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052" y="9184600"/>
            <a:ext cx="1860460" cy="400201"/>
          </a:xfrm>
          <a:prstGeom prst="rect">
            <a:avLst/>
          </a:prstGeom>
        </p:spPr>
      </p:pic>
      <p:graphicFrame>
        <p:nvGraphicFramePr>
          <p:cNvPr id="65" name="Táblázat 140">
            <a:extLst>
              <a:ext uri="{FF2B5EF4-FFF2-40B4-BE49-F238E27FC236}">
                <a16:creationId xmlns:a16="http://schemas.microsoft.com/office/drawing/2014/main" id="{5DA1B995-1887-3E5A-E071-A084DA45AD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129938"/>
              </p:ext>
            </p:extLst>
          </p:nvPr>
        </p:nvGraphicFramePr>
        <p:xfrm>
          <a:off x="2362200" y="1214697"/>
          <a:ext cx="36000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418347684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60678666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25615521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67036709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347735126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77489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5758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30529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28942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751031"/>
                  </a:ext>
                </a:extLst>
              </a:tr>
            </a:tbl>
          </a:graphicData>
        </a:graphic>
      </p:graphicFrame>
      <p:sp>
        <p:nvSpPr>
          <p:cNvPr id="8" name="Szövegdoboz 7"/>
          <p:cNvSpPr txBox="1"/>
          <p:nvPr/>
        </p:nvSpPr>
        <p:spPr>
          <a:xfrm>
            <a:off x="1059417" y="1425687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1066464" y="2246962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2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1073260" y="3010764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3</a:t>
            </a:r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1073260" y="3877166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4</a:t>
            </a:r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42" y="3697173"/>
            <a:ext cx="619565" cy="720000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69" b="11903"/>
          <a:stretch/>
        </p:blipFill>
        <p:spPr>
          <a:xfrm>
            <a:off x="424311" y="1209935"/>
            <a:ext cx="604146" cy="720000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98" b="12219"/>
          <a:stretch/>
        </p:blipFill>
        <p:spPr>
          <a:xfrm>
            <a:off x="429441" y="2059835"/>
            <a:ext cx="605866" cy="720000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0" b="1412"/>
          <a:stretch/>
        </p:blipFill>
        <p:spPr>
          <a:xfrm>
            <a:off x="420571" y="2863655"/>
            <a:ext cx="607886" cy="720000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52987" y="2779835"/>
            <a:ext cx="408467" cy="493819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83391" y="2779835"/>
            <a:ext cx="408467" cy="493819"/>
          </a:xfrm>
          <a:prstGeom prst="rect">
            <a:avLst/>
          </a:prstGeom>
        </p:spPr>
      </p:pic>
      <p:pic>
        <p:nvPicPr>
          <p:cNvPr id="20" name="Kép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38033" y="2785283"/>
            <a:ext cx="408467" cy="493819"/>
          </a:xfrm>
          <a:prstGeom prst="rect">
            <a:avLst/>
          </a:prstGeom>
        </p:spPr>
      </p:pic>
      <p:pic>
        <p:nvPicPr>
          <p:cNvPr id="21" name="Kép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38033" y="2105960"/>
            <a:ext cx="408467" cy="493819"/>
          </a:xfrm>
          <a:prstGeom prst="rect">
            <a:avLst/>
          </a:prstGeom>
        </p:spPr>
      </p:pic>
      <p:pic>
        <p:nvPicPr>
          <p:cNvPr id="22" name="Kép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83392" y="2081157"/>
            <a:ext cx="408467" cy="493819"/>
          </a:xfrm>
          <a:prstGeom prst="rect">
            <a:avLst/>
          </a:prstGeom>
        </p:spPr>
      </p:pic>
      <p:pic>
        <p:nvPicPr>
          <p:cNvPr id="23" name="Kép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52987" y="2070593"/>
            <a:ext cx="408467" cy="493819"/>
          </a:xfrm>
          <a:prstGeom prst="rect">
            <a:avLst/>
          </a:prstGeom>
        </p:spPr>
      </p:pic>
      <p:pic>
        <p:nvPicPr>
          <p:cNvPr id="24" name="Kép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55533" y="1363443"/>
            <a:ext cx="408467" cy="493819"/>
          </a:xfrm>
          <a:prstGeom prst="rect">
            <a:avLst/>
          </a:prstGeom>
        </p:spPr>
      </p:pic>
      <p:pic>
        <p:nvPicPr>
          <p:cNvPr id="26" name="Kép 25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69" b="11903"/>
          <a:stretch/>
        </p:blipFill>
        <p:spPr>
          <a:xfrm>
            <a:off x="422441" y="1219111"/>
            <a:ext cx="604146" cy="720000"/>
          </a:xfrm>
          <a:prstGeom prst="rect">
            <a:avLst/>
          </a:prstGeom>
        </p:spPr>
      </p:pic>
      <p:pic>
        <p:nvPicPr>
          <p:cNvPr id="27" name="Kép 2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69" b="11903"/>
          <a:stretch/>
        </p:blipFill>
        <p:spPr>
          <a:xfrm>
            <a:off x="422441" y="1209935"/>
            <a:ext cx="604146" cy="720000"/>
          </a:xfrm>
          <a:prstGeom prst="rect">
            <a:avLst/>
          </a:prstGeom>
        </p:spPr>
      </p:pic>
      <p:pic>
        <p:nvPicPr>
          <p:cNvPr id="28" name="Kép 27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69" b="11903"/>
          <a:stretch/>
        </p:blipFill>
        <p:spPr>
          <a:xfrm>
            <a:off x="422441" y="1219111"/>
            <a:ext cx="604146" cy="720000"/>
          </a:xfrm>
          <a:prstGeom prst="rect">
            <a:avLst/>
          </a:prstGeom>
        </p:spPr>
      </p:pic>
      <p:pic>
        <p:nvPicPr>
          <p:cNvPr id="29" name="Kép 28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69" b="11903"/>
          <a:stretch/>
        </p:blipFill>
        <p:spPr>
          <a:xfrm>
            <a:off x="424525" y="1216592"/>
            <a:ext cx="604146" cy="720000"/>
          </a:xfrm>
          <a:prstGeom prst="rect">
            <a:avLst/>
          </a:prstGeom>
        </p:spPr>
      </p:pic>
      <p:pic>
        <p:nvPicPr>
          <p:cNvPr id="30" name="Kép 29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69" b="11903"/>
          <a:stretch/>
        </p:blipFill>
        <p:spPr>
          <a:xfrm>
            <a:off x="417195" y="1223249"/>
            <a:ext cx="604146" cy="720000"/>
          </a:xfrm>
          <a:prstGeom prst="rect">
            <a:avLst/>
          </a:prstGeom>
        </p:spPr>
      </p:pic>
      <p:pic>
        <p:nvPicPr>
          <p:cNvPr id="31" name="Kép 30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69" b="11903"/>
          <a:stretch/>
        </p:blipFill>
        <p:spPr>
          <a:xfrm>
            <a:off x="425093" y="1223249"/>
            <a:ext cx="604146" cy="720000"/>
          </a:xfrm>
          <a:prstGeom prst="rect">
            <a:avLst/>
          </a:prstGeom>
        </p:spPr>
      </p:pic>
      <p:pic>
        <p:nvPicPr>
          <p:cNvPr id="32" name="Kép 31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98" b="12219"/>
          <a:stretch/>
        </p:blipFill>
        <p:spPr>
          <a:xfrm>
            <a:off x="436062" y="2059963"/>
            <a:ext cx="605866" cy="720000"/>
          </a:xfrm>
          <a:prstGeom prst="rect">
            <a:avLst/>
          </a:prstGeom>
        </p:spPr>
      </p:pic>
      <p:pic>
        <p:nvPicPr>
          <p:cNvPr id="33" name="Kép 32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98" b="12219"/>
          <a:stretch/>
        </p:blipFill>
        <p:spPr>
          <a:xfrm>
            <a:off x="432230" y="2068223"/>
            <a:ext cx="605866" cy="720000"/>
          </a:xfrm>
          <a:prstGeom prst="rect">
            <a:avLst/>
          </a:prstGeom>
        </p:spPr>
      </p:pic>
      <p:pic>
        <p:nvPicPr>
          <p:cNvPr id="34" name="Kép 33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98" b="12219"/>
          <a:stretch/>
        </p:blipFill>
        <p:spPr>
          <a:xfrm>
            <a:off x="438580" y="2064762"/>
            <a:ext cx="605866" cy="720000"/>
          </a:xfrm>
          <a:prstGeom prst="rect">
            <a:avLst/>
          </a:prstGeom>
        </p:spPr>
      </p:pic>
      <p:pic>
        <p:nvPicPr>
          <p:cNvPr id="35" name="Kép 34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98" b="12219"/>
          <a:stretch/>
        </p:blipFill>
        <p:spPr>
          <a:xfrm>
            <a:off x="436062" y="2066492"/>
            <a:ext cx="605866" cy="720000"/>
          </a:xfrm>
          <a:prstGeom prst="rect">
            <a:avLst/>
          </a:prstGeom>
        </p:spPr>
      </p:pic>
      <p:pic>
        <p:nvPicPr>
          <p:cNvPr id="36" name="Kép 35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98" b="12219"/>
          <a:stretch/>
        </p:blipFill>
        <p:spPr>
          <a:xfrm>
            <a:off x="437474" y="2073243"/>
            <a:ext cx="605866" cy="720000"/>
          </a:xfrm>
          <a:prstGeom prst="rect">
            <a:avLst/>
          </a:prstGeom>
        </p:spPr>
      </p:pic>
      <p:pic>
        <p:nvPicPr>
          <p:cNvPr id="25" name="Kép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55532" y="4211542"/>
            <a:ext cx="408467" cy="493819"/>
          </a:xfrm>
          <a:prstGeom prst="rect">
            <a:avLst/>
          </a:prstGeom>
        </p:spPr>
      </p:pic>
      <p:pic>
        <p:nvPicPr>
          <p:cNvPr id="37" name="Kép 3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57966" y="4211542"/>
            <a:ext cx="408467" cy="493819"/>
          </a:xfrm>
          <a:prstGeom prst="rect">
            <a:avLst/>
          </a:prstGeom>
        </p:spPr>
      </p:pic>
      <p:pic>
        <p:nvPicPr>
          <p:cNvPr id="38" name="Kép 3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21591" y="3498302"/>
            <a:ext cx="408467" cy="493819"/>
          </a:xfrm>
          <a:prstGeom prst="rect">
            <a:avLst/>
          </a:prstGeom>
        </p:spPr>
      </p:pic>
      <p:pic>
        <p:nvPicPr>
          <p:cNvPr id="39" name="Kép 3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34888" y="3486465"/>
            <a:ext cx="408467" cy="493819"/>
          </a:xfrm>
          <a:prstGeom prst="rect">
            <a:avLst/>
          </a:prstGeom>
        </p:spPr>
      </p:pic>
      <p:pic>
        <p:nvPicPr>
          <p:cNvPr id="40" name="Kép 3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79899" y="3481756"/>
            <a:ext cx="408467" cy="493819"/>
          </a:xfrm>
          <a:prstGeom prst="rect">
            <a:avLst/>
          </a:prstGeom>
        </p:spPr>
      </p:pic>
      <p:pic>
        <p:nvPicPr>
          <p:cNvPr id="41" name="Kép 4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52987" y="3492540"/>
            <a:ext cx="408467" cy="493819"/>
          </a:xfrm>
          <a:prstGeom prst="rect">
            <a:avLst/>
          </a:prstGeom>
        </p:spPr>
      </p:pic>
      <p:pic>
        <p:nvPicPr>
          <p:cNvPr id="43" name="Kép 42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0" b="1412"/>
          <a:stretch/>
        </p:blipFill>
        <p:spPr>
          <a:xfrm>
            <a:off x="413455" y="2876935"/>
            <a:ext cx="607886" cy="720000"/>
          </a:xfrm>
          <a:prstGeom prst="rect">
            <a:avLst/>
          </a:prstGeom>
        </p:spPr>
      </p:pic>
      <p:pic>
        <p:nvPicPr>
          <p:cNvPr id="44" name="Kép 43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0" b="1412"/>
          <a:stretch/>
        </p:blipFill>
        <p:spPr>
          <a:xfrm>
            <a:off x="420571" y="2876935"/>
            <a:ext cx="607886" cy="720000"/>
          </a:xfrm>
          <a:prstGeom prst="rect">
            <a:avLst/>
          </a:prstGeom>
        </p:spPr>
      </p:pic>
      <p:pic>
        <p:nvPicPr>
          <p:cNvPr id="42" name="Kép 4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83843" y="2083195"/>
            <a:ext cx="408467" cy="493819"/>
          </a:xfrm>
          <a:prstGeom prst="rect">
            <a:avLst/>
          </a:prstGeom>
        </p:spPr>
      </p:pic>
      <p:pic>
        <p:nvPicPr>
          <p:cNvPr id="45" name="Kép 4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21590" y="1363441"/>
            <a:ext cx="408467" cy="493819"/>
          </a:xfrm>
          <a:prstGeom prst="rect">
            <a:avLst/>
          </a:prstGeom>
        </p:spPr>
      </p:pic>
      <p:pic>
        <p:nvPicPr>
          <p:cNvPr id="46" name="Kép 4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83843" y="1363442"/>
            <a:ext cx="408467" cy="493819"/>
          </a:xfrm>
          <a:prstGeom prst="rect">
            <a:avLst/>
          </a:prstGeom>
        </p:spPr>
      </p:pic>
      <p:pic>
        <p:nvPicPr>
          <p:cNvPr id="47" name="Kép 4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49790" y="1366100"/>
            <a:ext cx="408467" cy="493819"/>
          </a:xfrm>
          <a:prstGeom prst="rect">
            <a:avLst/>
          </a:prstGeom>
        </p:spPr>
      </p:pic>
      <p:pic>
        <p:nvPicPr>
          <p:cNvPr id="51" name="Kép 5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79444" y="2779835"/>
            <a:ext cx="408467" cy="493819"/>
          </a:xfrm>
          <a:prstGeom prst="rect">
            <a:avLst/>
          </a:prstGeom>
        </p:spPr>
      </p:pic>
      <p:pic>
        <p:nvPicPr>
          <p:cNvPr id="52" name="Kép 5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83843" y="3477366"/>
            <a:ext cx="408467" cy="493819"/>
          </a:xfrm>
          <a:prstGeom prst="rect">
            <a:avLst/>
          </a:prstGeom>
        </p:spPr>
      </p:pic>
      <p:pic>
        <p:nvPicPr>
          <p:cNvPr id="53" name="Kép 5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83843" y="4211541"/>
            <a:ext cx="408467" cy="493819"/>
          </a:xfrm>
          <a:prstGeom prst="rect">
            <a:avLst/>
          </a:prstGeom>
        </p:spPr>
      </p:pic>
      <p:pic>
        <p:nvPicPr>
          <p:cNvPr id="54" name="Kép 5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21589" y="4211542"/>
            <a:ext cx="408467" cy="493819"/>
          </a:xfrm>
          <a:prstGeom prst="rect">
            <a:avLst/>
          </a:prstGeom>
        </p:spPr>
      </p:pic>
      <p:pic>
        <p:nvPicPr>
          <p:cNvPr id="55" name="Kép 5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49791" y="4211542"/>
            <a:ext cx="408467" cy="493819"/>
          </a:xfrm>
          <a:prstGeom prst="rect">
            <a:avLst/>
          </a:prstGeom>
        </p:spPr>
      </p:pic>
      <p:pic>
        <p:nvPicPr>
          <p:cNvPr id="57" name="Kép 5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15" y="3701756"/>
            <a:ext cx="619565" cy="720000"/>
          </a:xfrm>
          <a:prstGeom prst="rect">
            <a:avLst/>
          </a:prstGeom>
        </p:spPr>
      </p:pic>
      <p:pic>
        <p:nvPicPr>
          <p:cNvPr id="58" name="Kép 57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14" y="3705168"/>
            <a:ext cx="619565" cy="720000"/>
          </a:xfrm>
          <a:prstGeom prst="rect">
            <a:avLst/>
          </a:prstGeom>
        </p:spPr>
      </p:pic>
      <p:pic>
        <p:nvPicPr>
          <p:cNvPr id="59" name="Kép 58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73" y="3704182"/>
            <a:ext cx="619565" cy="720000"/>
          </a:xfrm>
          <a:prstGeom prst="rect">
            <a:avLst/>
          </a:prstGeom>
        </p:spPr>
      </p:pic>
      <p:pic>
        <p:nvPicPr>
          <p:cNvPr id="60" name="Kép 59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36" y="3704182"/>
            <a:ext cx="619565" cy="720000"/>
          </a:xfrm>
          <a:prstGeom prst="rect">
            <a:avLst/>
          </a:prstGeom>
        </p:spPr>
      </p:pic>
      <p:pic>
        <p:nvPicPr>
          <p:cNvPr id="61" name="Kép 60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22" y="3715080"/>
            <a:ext cx="619565" cy="720000"/>
          </a:xfrm>
          <a:prstGeom prst="rect">
            <a:avLst/>
          </a:prstGeom>
        </p:spPr>
      </p:pic>
      <p:pic>
        <p:nvPicPr>
          <p:cNvPr id="66" name="Kép 65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69" b="11903"/>
          <a:stretch/>
        </p:blipFill>
        <p:spPr>
          <a:xfrm>
            <a:off x="417195" y="1216464"/>
            <a:ext cx="604146" cy="720000"/>
          </a:xfrm>
          <a:prstGeom prst="rect">
            <a:avLst/>
          </a:prstGeom>
        </p:spPr>
      </p:pic>
      <p:pic>
        <p:nvPicPr>
          <p:cNvPr id="67" name="Kép 6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69" b="11903"/>
          <a:stretch/>
        </p:blipFill>
        <p:spPr>
          <a:xfrm>
            <a:off x="417195" y="1205136"/>
            <a:ext cx="604146" cy="720000"/>
          </a:xfrm>
          <a:prstGeom prst="rect">
            <a:avLst/>
          </a:prstGeom>
        </p:spPr>
      </p:pic>
      <p:pic>
        <p:nvPicPr>
          <p:cNvPr id="68" name="Kép 6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7965" y="1360306"/>
            <a:ext cx="408467" cy="493819"/>
          </a:xfrm>
          <a:prstGeom prst="rect">
            <a:avLst/>
          </a:prstGeom>
        </p:spPr>
      </p:pic>
      <p:pic>
        <p:nvPicPr>
          <p:cNvPr id="69" name="Kép 68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69" b="11903"/>
          <a:stretch/>
        </p:blipFill>
        <p:spPr>
          <a:xfrm>
            <a:off x="407955" y="1218125"/>
            <a:ext cx="604146" cy="720000"/>
          </a:xfrm>
          <a:prstGeom prst="rect">
            <a:avLst/>
          </a:prstGeom>
        </p:spPr>
      </p:pic>
      <p:pic>
        <p:nvPicPr>
          <p:cNvPr id="70" name="Kép 6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21588" y="2774016"/>
            <a:ext cx="408467" cy="493819"/>
          </a:xfrm>
          <a:prstGeom prst="rect">
            <a:avLst/>
          </a:prstGeom>
        </p:spPr>
      </p:pic>
      <p:pic>
        <p:nvPicPr>
          <p:cNvPr id="71" name="Kép 7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312" y="2070179"/>
            <a:ext cx="408467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8066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D0CD2950-0FD4-0D24-7400-90A219D1A655}"/>
              </a:ext>
            </a:extLst>
          </p:cNvPr>
          <p:cNvSpPr txBox="1">
            <a:spLocks/>
          </p:cNvSpPr>
          <p:nvPr/>
        </p:nvSpPr>
        <p:spPr>
          <a:xfrm>
            <a:off x="471488" y="360000"/>
            <a:ext cx="5915025" cy="4563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Colour</a:t>
            </a: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 according to the </a:t>
            </a:r>
            <a:r>
              <a:rPr lang="en-US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colour</a:t>
            </a: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 codes!</a:t>
            </a:r>
            <a:r>
              <a:rPr lang="hu-HU" sz="2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hu-HU" sz="2200" dirty="0">
                <a:ea typeface="Calibri" panose="020F0502020204030204" pitchFamily="34" charset="0"/>
                <a:cs typeface="Times New Roman" panose="02020603050405020304" pitchFamily="18" charset="0"/>
              </a:rPr>
              <a:t>10. b.)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BE2C393-99D9-02E8-DC42-5AA6DAE1D5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46585" y="5494019"/>
            <a:ext cx="2936753" cy="2604951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r"/>
            <a:r>
              <a:rPr lang="hu-HU" sz="2000" dirty="0" smtClean="0"/>
              <a:t>110  110  010  001  010</a:t>
            </a:r>
          </a:p>
          <a:p>
            <a:pPr algn="r"/>
            <a:r>
              <a:rPr lang="hu-HU" sz="2000" dirty="0" smtClean="0"/>
              <a:t>110  001  001  001  001</a:t>
            </a:r>
          </a:p>
          <a:p>
            <a:pPr algn="r"/>
            <a:r>
              <a:rPr lang="hu-HU" sz="2000" dirty="0" smtClean="0"/>
              <a:t>010  001  001  001  001</a:t>
            </a:r>
          </a:p>
          <a:p>
            <a:pPr algn="r"/>
            <a:r>
              <a:rPr lang="hu-HU" sz="2000" dirty="0" smtClean="0"/>
              <a:t>010  101  101  101  101</a:t>
            </a:r>
          </a:p>
          <a:p>
            <a:pPr algn="r"/>
            <a:r>
              <a:rPr lang="hu-HU" sz="2000" dirty="0" smtClean="0"/>
              <a:t>010  010  101  101  010</a:t>
            </a:r>
            <a:endParaRPr lang="hu-HU" sz="2000" dirty="0"/>
          </a:p>
        </p:txBody>
      </p:sp>
      <p:pic>
        <p:nvPicPr>
          <p:cNvPr id="5" name="Kép 4" descr="A képen Acélkék, Betűtípus, Majorelle kék, képernyőkép látható&#10;&#10;Automatikusan generált leírás">
            <a:extLst>
              <a:ext uri="{FF2B5EF4-FFF2-40B4-BE49-F238E27FC236}">
                <a16:creationId xmlns:a16="http://schemas.microsoft.com/office/drawing/2014/main" id="{CF6574BF-0DD4-2676-D95B-E69ECAD41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373" y="9158363"/>
            <a:ext cx="1275254" cy="426438"/>
          </a:xfrm>
          <a:prstGeom prst="rect">
            <a:avLst/>
          </a:prstGeom>
        </p:spPr>
      </p:pic>
      <p:pic>
        <p:nvPicPr>
          <p:cNvPr id="6" name="Kép 5" descr="A képen Grafika, Betűtípus, Grafikus tervezés, embléma látható&#10;&#10;Automatikusan generált leírás">
            <a:extLst>
              <a:ext uri="{FF2B5EF4-FFF2-40B4-BE49-F238E27FC236}">
                <a16:creationId xmlns:a16="http://schemas.microsoft.com/office/drawing/2014/main" id="{318DFCA8-EE35-4266-5A57-E412476D3F0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8" y="9215499"/>
            <a:ext cx="1435241" cy="326192"/>
          </a:xfrm>
          <a:prstGeom prst="rect">
            <a:avLst/>
          </a:prstGeom>
        </p:spPr>
      </p:pic>
      <p:pic>
        <p:nvPicPr>
          <p:cNvPr id="7" name="Kép 6" descr="A képen Betűtípus, képernyőkép, szöveg, Acélkék látható&#10;&#10;Automatikusan generált leírás">
            <a:extLst>
              <a:ext uri="{FF2B5EF4-FFF2-40B4-BE49-F238E27FC236}">
                <a16:creationId xmlns:a16="http://schemas.microsoft.com/office/drawing/2014/main" id="{97F6733F-F619-A960-8EB0-7CDFF315CFA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052" y="9184600"/>
            <a:ext cx="1860460" cy="400201"/>
          </a:xfrm>
          <a:prstGeom prst="rect">
            <a:avLst/>
          </a:prstGeom>
        </p:spPr>
      </p:pic>
      <p:graphicFrame>
        <p:nvGraphicFramePr>
          <p:cNvPr id="65" name="Táblázat 140">
            <a:extLst>
              <a:ext uri="{FF2B5EF4-FFF2-40B4-BE49-F238E27FC236}">
                <a16:creationId xmlns:a16="http://schemas.microsoft.com/office/drawing/2014/main" id="{5DA1B995-1887-3E5A-E071-A084DA45AD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676004"/>
              </p:ext>
            </p:extLst>
          </p:nvPr>
        </p:nvGraphicFramePr>
        <p:xfrm>
          <a:off x="2791373" y="1202194"/>
          <a:ext cx="36000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418347684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60678666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25615521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67036709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347735126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77489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5758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30529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28942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751031"/>
                  </a:ext>
                </a:extLst>
              </a:tr>
            </a:tbl>
          </a:graphicData>
        </a:graphic>
      </p:graphicFrame>
      <p:grpSp>
        <p:nvGrpSpPr>
          <p:cNvPr id="74" name="Csoportba foglalás 73">
            <a:extLst>
              <a:ext uri="{FF2B5EF4-FFF2-40B4-BE49-F238E27FC236}">
                <a16:creationId xmlns:a16="http://schemas.microsoft.com/office/drawing/2014/main" id="{9C8C87BF-E9AE-4E29-6DE7-98DC43566CB3}"/>
              </a:ext>
            </a:extLst>
          </p:cNvPr>
          <p:cNvGrpSpPr/>
          <p:nvPr/>
        </p:nvGrpSpPr>
        <p:grpSpPr>
          <a:xfrm>
            <a:off x="663928" y="1679125"/>
            <a:ext cx="1690560" cy="2646138"/>
            <a:chOff x="724218" y="1252875"/>
            <a:chExt cx="1690560" cy="2646138"/>
          </a:xfrm>
        </p:grpSpPr>
        <p:sp>
          <p:nvSpPr>
            <p:cNvPr id="9" name="Szövegdoboz 8">
              <a:extLst>
                <a:ext uri="{FF2B5EF4-FFF2-40B4-BE49-F238E27FC236}">
                  <a16:creationId xmlns:a16="http://schemas.microsoft.com/office/drawing/2014/main" id="{D369EF2F-E2D1-F89C-D18F-2555A4E7BB93}"/>
                </a:ext>
              </a:extLst>
            </p:cNvPr>
            <p:cNvSpPr txBox="1"/>
            <p:nvPr/>
          </p:nvSpPr>
          <p:spPr>
            <a:xfrm>
              <a:off x="1363536" y="1592798"/>
              <a:ext cx="1051242" cy="211853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hu-HU" sz="1100" b="1" dirty="0" err="1" smtClean="0">
                  <a:solidFill>
                    <a:schemeClr val="accent3"/>
                  </a:solidFill>
                </a:rPr>
                <a:t>Yellow</a:t>
              </a:r>
              <a:endParaRPr lang="hu-HU" sz="1100" b="1" dirty="0">
                <a:solidFill>
                  <a:schemeClr val="accent3"/>
                </a:solidFill>
              </a:endParaRPr>
            </a:p>
          </p:txBody>
        </p:sp>
        <p:grpSp>
          <p:nvGrpSpPr>
            <p:cNvPr id="67" name="Csoportba foglalás 66">
              <a:extLst>
                <a:ext uri="{FF2B5EF4-FFF2-40B4-BE49-F238E27FC236}">
                  <a16:creationId xmlns:a16="http://schemas.microsoft.com/office/drawing/2014/main" id="{0FCAE22C-12BE-1C8E-58F5-5AE45C89591E}"/>
                </a:ext>
              </a:extLst>
            </p:cNvPr>
            <p:cNvGrpSpPr/>
            <p:nvPr/>
          </p:nvGrpSpPr>
          <p:grpSpPr>
            <a:xfrm>
              <a:off x="724218" y="1328140"/>
              <a:ext cx="635190" cy="2465078"/>
              <a:chOff x="724218" y="1328140"/>
              <a:chExt cx="803910" cy="1464656"/>
            </a:xfrm>
          </p:grpSpPr>
          <p:cxnSp>
            <p:nvCxnSpPr>
              <p:cNvPr id="47" name="Egyenes összekötő 46">
                <a:extLst>
                  <a:ext uri="{FF2B5EF4-FFF2-40B4-BE49-F238E27FC236}">
                    <a16:creationId xmlns:a16="http://schemas.microsoft.com/office/drawing/2014/main" id="{1B517F46-0636-2FC0-399A-367DA195CA4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4218" y="1658588"/>
                <a:ext cx="106680" cy="422804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Csoportba foglalás 47">
                <a:extLst>
                  <a:ext uri="{FF2B5EF4-FFF2-40B4-BE49-F238E27FC236}">
                    <a16:creationId xmlns:a16="http://schemas.microsoft.com/office/drawing/2014/main" id="{E5C724C7-CD3F-3E88-D001-2C35CB01691D}"/>
                  </a:ext>
                </a:extLst>
              </p:cNvPr>
              <p:cNvGrpSpPr/>
              <p:nvPr/>
            </p:nvGrpSpPr>
            <p:grpSpPr>
              <a:xfrm>
                <a:off x="1291908" y="1328140"/>
                <a:ext cx="236220" cy="215447"/>
                <a:chOff x="1996440" y="2780665"/>
                <a:chExt cx="236220" cy="276860"/>
              </a:xfrm>
            </p:grpSpPr>
            <p:cxnSp>
              <p:nvCxnSpPr>
                <p:cNvPr id="63" name="Egyenes összekötő 62">
                  <a:extLst>
                    <a:ext uri="{FF2B5EF4-FFF2-40B4-BE49-F238E27FC236}">
                      <a16:creationId xmlns:a16="http://schemas.microsoft.com/office/drawing/2014/main" id="{9D01C744-6288-B4A7-884F-50951EFE24A7}"/>
                    </a:ext>
                  </a:extLst>
                </p:cNvPr>
                <p:cNvCxnSpPr/>
                <p:nvPr/>
              </p:nvCxnSpPr>
              <p:spPr>
                <a:xfrm flipV="1">
                  <a:off x="1996440" y="2780665"/>
                  <a:ext cx="236220" cy="13843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Egyenes összekötő 63">
                  <a:extLst>
                    <a:ext uri="{FF2B5EF4-FFF2-40B4-BE49-F238E27FC236}">
                      <a16:creationId xmlns:a16="http://schemas.microsoft.com/office/drawing/2014/main" id="{5EB2D18E-4DC0-F751-92F5-F5196F7B9D6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96440" y="2919095"/>
                  <a:ext cx="236220" cy="13843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9" name="Csoportba foglalás 48">
                <a:extLst>
                  <a:ext uri="{FF2B5EF4-FFF2-40B4-BE49-F238E27FC236}">
                    <a16:creationId xmlns:a16="http://schemas.microsoft.com/office/drawing/2014/main" id="{5864D023-2A1E-3EA8-98AD-092FD49859DD}"/>
                  </a:ext>
                </a:extLst>
              </p:cNvPr>
              <p:cNvGrpSpPr/>
              <p:nvPr/>
            </p:nvGrpSpPr>
            <p:grpSpPr>
              <a:xfrm>
                <a:off x="1291908" y="1743842"/>
                <a:ext cx="236220" cy="215447"/>
                <a:chOff x="1996440" y="2780665"/>
                <a:chExt cx="236220" cy="276860"/>
              </a:xfrm>
            </p:grpSpPr>
            <p:cxnSp>
              <p:nvCxnSpPr>
                <p:cNvPr id="61" name="Egyenes összekötő 60">
                  <a:extLst>
                    <a:ext uri="{FF2B5EF4-FFF2-40B4-BE49-F238E27FC236}">
                      <a16:creationId xmlns:a16="http://schemas.microsoft.com/office/drawing/2014/main" id="{41DA2CFA-9044-51C0-0E74-B4D1BE4E4DF8}"/>
                    </a:ext>
                  </a:extLst>
                </p:cNvPr>
                <p:cNvCxnSpPr/>
                <p:nvPr/>
              </p:nvCxnSpPr>
              <p:spPr>
                <a:xfrm flipV="1">
                  <a:off x="1996440" y="2780665"/>
                  <a:ext cx="236220" cy="13843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Egyenes összekötő 61">
                  <a:extLst>
                    <a:ext uri="{FF2B5EF4-FFF2-40B4-BE49-F238E27FC236}">
                      <a16:creationId xmlns:a16="http://schemas.microsoft.com/office/drawing/2014/main" id="{EAF9BC34-E6E0-FAC7-BF81-57669DB3D63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96440" y="2919095"/>
                  <a:ext cx="236220" cy="13843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" name="Csoportba foglalás 49">
                <a:extLst>
                  <a:ext uri="{FF2B5EF4-FFF2-40B4-BE49-F238E27FC236}">
                    <a16:creationId xmlns:a16="http://schemas.microsoft.com/office/drawing/2014/main" id="{E10BC367-4FC7-79B2-7295-8F0F14EE9632}"/>
                  </a:ext>
                </a:extLst>
              </p:cNvPr>
              <p:cNvGrpSpPr/>
              <p:nvPr/>
            </p:nvGrpSpPr>
            <p:grpSpPr>
              <a:xfrm>
                <a:off x="1291908" y="2159545"/>
                <a:ext cx="236220" cy="215447"/>
                <a:chOff x="1996440" y="2780665"/>
                <a:chExt cx="236220" cy="276860"/>
              </a:xfrm>
            </p:grpSpPr>
            <p:cxnSp>
              <p:nvCxnSpPr>
                <p:cNvPr id="59" name="Egyenes összekötő 58">
                  <a:extLst>
                    <a:ext uri="{FF2B5EF4-FFF2-40B4-BE49-F238E27FC236}">
                      <a16:creationId xmlns:a16="http://schemas.microsoft.com/office/drawing/2014/main" id="{795895F2-149D-EF16-CE4E-69F7D66FFF2D}"/>
                    </a:ext>
                  </a:extLst>
                </p:cNvPr>
                <p:cNvCxnSpPr/>
                <p:nvPr/>
              </p:nvCxnSpPr>
              <p:spPr>
                <a:xfrm flipV="1">
                  <a:off x="1996440" y="2780665"/>
                  <a:ext cx="236220" cy="13843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Egyenes összekötő 59">
                  <a:extLst>
                    <a:ext uri="{FF2B5EF4-FFF2-40B4-BE49-F238E27FC236}">
                      <a16:creationId xmlns:a16="http://schemas.microsoft.com/office/drawing/2014/main" id="{209FB677-2A12-28E1-A197-21A8D1ED021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96440" y="2919095"/>
                  <a:ext cx="236220" cy="13843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" name="Csoportba foglalás 50">
                <a:extLst>
                  <a:ext uri="{FF2B5EF4-FFF2-40B4-BE49-F238E27FC236}">
                    <a16:creationId xmlns:a16="http://schemas.microsoft.com/office/drawing/2014/main" id="{39236CBF-B786-C228-6346-FEADA05D1B2E}"/>
                  </a:ext>
                </a:extLst>
              </p:cNvPr>
              <p:cNvGrpSpPr/>
              <p:nvPr/>
            </p:nvGrpSpPr>
            <p:grpSpPr>
              <a:xfrm>
                <a:off x="1291908" y="2577349"/>
                <a:ext cx="236220" cy="215447"/>
                <a:chOff x="1996440" y="2780665"/>
                <a:chExt cx="236220" cy="276860"/>
              </a:xfrm>
            </p:grpSpPr>
            <p:cxnSp>
              <p:nvCxnSpPr>
                <p:cNvPr id="57" name="Egyenes összekötő 56">
                  <a:extLst>
                    <a:ext uri="{FF2B5EF4-FFF2-40B4-BE49-F238E27FC236}">
                      <a16:creationId xmlns:a16="http://schemas.microsoft.com/office/drawing/2014/main" id="{EAC030D6-75F8-6318-25F7-E54CB161CF5E}"/>
                    </a:ext>
                  </a:extLst>
                </p:cNvPr>
                <p:cNvCxnSpPr/>
                <p:nvPr/>
              </p:nvCxnSpPr>
              <p:spPr>
                <a:xfrm flipV="1">
                  <a:off x="1996440" y="2780665"/>
                  <a:ext cx="236220" cy="13843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Egyenes összekötő 57">
                  <a:extLst>
                    <a:ext uri="{FF2B5EF4-FFF2-40B4-BE49-F238E27FC236}">
                      <a16:creationId xmlns:a16="http://schemas.microsoft.com/office/drawing/2014/main" id="{65C1578C-B8CC-4179-D202-343BE270573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96440" y="2919095"/>
                  <a:ext cx="236220" cy="13843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2" name="Egyenes összekötő 51">
                <a:extLst>
                  <a:ext uri="{FF2B5EF4-FFF2-40B4-BE49-F238E27FC236}">
                    <a16:creationId xmlns:a16="http://schemas.microsoft.com/office/drawing/2014/main" id="{CF8CFA76-455F-99C7-DB24-572E3179F5B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0898" y="1438293"/>
                <a:ext cx="461010" cy="218216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Egyenes összekötő 52">
                <a:extLst>
                  <a:ext uri="{FF2B5EF4-FFF2-40B4-BE49-F238E27FC236}">
                    <a16:creationId xmlns:a16="http://schemas.microsoft.com/office/drawing/2014/main" id="{1A2F2960-358D-C23A-3E22-EFB78AC3EE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0898" y="1656510"/>
                <a:ext cx="461010" cy="199200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Egyenes összekötő 53">
                <a:extLst>
                  <a:ext uri="{FF2B5EF4-FFF2-40B4-BE49-F238E27FC236}">
                    <a16:creationId xmlns:a16="http://schemas.microsoft.com/office/drawing/2014/main" id="{803CD348-47A1-AEF9-DF0A-E0720909075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0898" y="2270087"/>
                <a:ext cx="461010" cy="218216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Egyenes összekötő 54">
                <a:extLst>
                  <a:ext uri="{FF2B5EF4-FFF2-40B4-BE49-F238E27FC236}">
                    <a16:creationId xmlns:a16="http://schemas.microsoft.com/office/drawing/2014/main" id="{AD77D2E8-5AA2-F251-4F63-6249D80E64E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0898" y="2490382"/>
                <a:ext cx="461010" cy="199200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Egyenes összekötő 55">
                <a:extLst>
                  <a:ext uri="{FF2B5EF4-FFF2-40B4-BE49-F238E27FC236}">
                    <a16:creationId xmlns:a16="http://schemas.microsoft.com/office/drawing/2014/main" id="{6C3241D0-972A-2C46-18F6-06B451D26DB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24218" y="2070888"/>
                <a:ext cx="106680" cy="411317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Szövegdoboz 17">
              <a:extLst>
                <a:ext uri="{FF2B5EF4-FFF2-40B4-BE49-F238E27FC236}">
                  <a16:creationId xmlns:a16="http://schemas.microsoft.com/office/drawing/2014/main" id="{EAF5CD63-C58B-FB74-210D-BDC055AAB94D}"/>
                </a:ext>
              </a:extLst>
            </p:cNvPr>
            <p:cNvSpPr txBox="1"/>
            <p:nvPr/>
          </p:nvSpPr>
          <p:spPr>
            <a:xfrm>
              <a:off x="1363536" y="1252875"/>
              <a:ext cx="1051242" cy="211853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hu-HU" sz="1100" b="1" dirty="0" err="1" smtClean="0">
                  <a:solidFill>
                    <a:schemeClr val="accent3"/>
                  </a:solidFill>
                </a:rPr>
                <a:t>Dark</a:t>
              </a:r>
              <a:r>
                <a:rPr lang="hu-HU" sz="1100" b="1" dirty="0" smtClean="0">
                  <a:solidFill>
                    <a:schemeClr val="accent3"/>
                  </a:solidFill>
                </a:rPr>
                <a:t> </a:t>
              </a:r>
              <a:r>
                <a:rPr lang="hu-HU" sz="1100" b="1" dirty="0" err="1" smtClean="0">
                  <a:solidFill>
                    <a:schemeClr val="accent3"/>
                  </a:solidFill>
                </a:rPr>
                <a:t>blue</a:t>
              </a:r>
              <a:endParaRPr lang="hu-HU" sz="1100" b="1" dirty="0">
                <a:solidFill>
                  <a:schemeClr val="accent3"/>
                </a:solidFill>
              </a:endParaRPr>
            </a:p>
          </p:txBody>
        </p:sp>
        <p:sp>
          <p:nvSpPr>
            <p:cNvPr id="68" name="Szövegdoboz 67">
              <a:extLst>
                <a:ext uri="{FF2B5EF4-FFF2-40B4-BE49-F238E27FC236}">
                  <a16:creationId xmlns:a16="http://schemas.microsoft.com/office/drawing/2014/main" id="{32A68126-EA9C-F15D-05DD-3F3B9A3191FC}"/>
                </a:ext>
              </a:extLst>
            </p:cNvPr>
            <p:cNvSpPr txBox="1"/>
            <p:nvPr/>
          </p:nvSpPr>
          <p:spPr>
            <a:xfrm>
              <a:off x="1363536" y="2299317"/>
              <a:ext cx="1051242" cy="211853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hu-HU" sz="1100" b="1" dirty="0" smtClean="0">
                  <a:solidFill>
                    <a:schemeClr val="accent3"/>
                  </a:solidFill>
                </a:rPr>
                <a:t>Red</a:t>
              </a:r>
              <a:endParaRPr lang="hu-HU" sz="1100" b="1" dirty="0">
                <a:solidFill>
                  <a:schemeClr val="accent3"/>
                </a:solidFill>
              </a:endParaRPr>
            </a:p>
          </p:txBody>
        </p:sp>
        <p:sp>
          <p:nvSpPr>
            <p:cNvPr id="69" name="Szövegdoboz 68">
              <a:extLst>
                <a:ext uri="{FF2B5EF4-FFF2-40B4-BE49-F238E27FC236}">
                  <a16:creationId xmlns:a16="http://schemas.microsoft.com/office/drawing/2014/main" id="{0741A165-CB3F-69CF-6621-A0EB2775C890}"/>
                </a:ext>
              </a:extLst>
            </p:cNvPr>
            <p:cNvSpPr txBox="1"/>
            <p:nvPr/>
          </p:nvSpPr>
          <p:spPr>
            <a:xfrm>
              <a:off x="1363536" y="1959394"/>
              <a:ext cx="1051242" cy="211853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hu-HU" sz="1100" b="1" dirty="0" smtClean="0">
                  <a:solidFill>
                    <a:schemeClr val="accent3"/>
                  </a:solidFill>
                </a:rPr>
                <a:t>Brown</a:t>
              </a:r>
              <a:endParaRPr lang="hu-HU" sz="1100" b="1" dirty="0">
                <a:solidFill>
                  <a:schemeClr val="accent3"/>
                </a:solidFill>
              </a:endParaRPr>
            </a:p>
          </p:txBody>
        </p:sp>
        <p:sp>
          <p:nvSpPr>
            <p:cNvPr id="70" name="Szövegdoboz 69">
              <a:extLst>
                <a:ext uri="{FF2B5EF4-FFF2-40B4-BE49-F238E27FC236}">
                  <a16:creationId xmlns:a16="http://schemas.microsoft.com/office/drawing/2014/main" id="{F785B3B0-13B9-0175-25A3-E18ED6036796}"/>
                </a:ext>
              </a:extLst>
            </p:cNvPr>
            <p:cNvSpPr txBox="1"/>
            <p:nvPr/>
          </p:nvSpPr>
          <p:spPr>
            <a:xfrm>
              <a:off x="1363536" y="3004050"/>
              <a:ext cx="1051242" cy="211853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hu-HU" sz="1100" b="1" dirty="0" smtClean="0">
                  <a:solidFill>
                    <a:schemeClr val="accent3"/>
                  </a:solidFill>
                </a:rPr>
                <a:t>White</a:t>
              </a:r>
              <a:endParaRPr lang="hu-HU" sz="1100" b="1" dirty="0">
                <a:solidFill>
                  <a:schemeClr val="accent3"/>
                </a:solidFill>
              </a:endParaRPr>
            </a:p>
          </p:txBody>
        </p:sp>
        <p:sp>
          <p:nvSpPr>
            <p:cNvPr id="71" name="Szövegdoboz 70">
              <a:extLst>
                <a:ext uri="{FF2B5EF4-FFF2-40B4-BE49-F238E27FC236}">
                  <a16:creationId xmlns:a16="http://schemas.microsoft.com/office/drawing/2014/main" id="{9DB649C1-D1BA-FEAE-DA19-47C9092D4C5B}"/>
                </a:ext>
              </a:extLst>
            </p:cNvPr>
            <p:cNvSpPr txBox="1"/>
            <p:nvPr/>
          </p:nvSpPr>
          <p:spPr>
            <a:xfrm>
              <a:off x="1363536" y="2664127"/>
              <a:ext cx="1051242" cy="211853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hu-HU" sz="1100" b="1" dirty="0" err="1" smtClean="0">
                  <a:solidFill>
                    <a:schemeClr val="accent3"/>
                  </a:solidFill>
                </a:rPr>
                <a:t>Dark</a:t>
              </a:r>
              <a:r>
                <a:rPr lang="hu-HU" sz="1100" b="1" dirty="0" smtClean="0">
                  <a:solidFill>
                    <a:schemeClr val="accent3"/>
                  </a:solidFill>
                </a:rPr>
                <a:t> </a:t>
              </a:r>
              <a:r>
                <a:rPr lang="hu-HU" sz="1100" b="1" dirty="0" err="1" smtClean="0">
                  <a:solidFill>
                    <a:schemeClr val="accent3"/>
                  </a:solidFill>
                </a:rPr>
                <a:t>grey</a:t>
              </a:r>
              <a:endParaRPr lang="hu-HU" sz="1100" b="1" dirty="0">
                <a:solidFill>
                  <a:schemeClr val="accent3"/>
                </a:solidFill>
              </a:endParaRPr>
            </a:p>
          </p:txBody>
        </p:sp>
        <p:sp>
          <p:nvSpPr>
            <p:cNvPr id="72" name="Szövegdoboz 71">
              <a:extLst>
                <a:ext uri="{FF2B5EF4-FFF2-40B4-BE49-F238E27FC236}">
                  <a16:creationId xmlns:a16="http://schemas.microsoft.com/office/drawing/2014/main" id="{91AC9836-C009-607D-8DE4-607A88F7CB14}"/>
                </a:ext>
              </a:extLst>
            </p:cNvPr>
            <p:cNvSpPr txBox="1"/>
            <p:nvPr/>
          </p:nvSpPr>
          <p:spPr>
            <a:xfrm>
              <a:off x="1363536" y="3687160"/>
              <a:ext cx="1051242" cy="211853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hu-HU" sz="1100" b="1" dirty="0" smtClean="0">
                  <a:solidFill>
                    <a:schemeClr val="accent3"/>
                  </a:solidFill>
                </a:rPr>
                <a:t>Black</a:t>
              </a:r>
              <a:endParaRPr lang="hu-HU" sz="1100" b="1" dirty="0">
                <a:solidFill>
                  <a:schemeClr val="accent3"/>
                </a:solidFill>
              </a:endParaRPr>
            </a:p>
          </p:txBody>
        </p:sp>
        <p:sp>
          <p:nvSpPr>
            <p:cNvPr id="73" name="Szövegdoboz 72">
              <a:extLst>
                <a:ext uri="{FF2B5EF4-FFF2-40B4-BE49-F238E27FC236}">
                  <a16:creationId xmlns:a16="http://schemas.microsoft.com/office/drawing/2014/main" id="{55610202-7544-182F-5699-29F7B21A0458}"/>
                </a:ext>
              </a:extLst>
            </p:cNvPr>
            <p:cNvSpPr txBox="1"/>
            <p:nvPr/>
          </p:nvSpPr>
          <p:spPr>
            <a:xfrm>
              <a:off x="1363536" y="3347237"/>
              <a:ext cx="1051242" cy="211853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hu-HU" sz="1100" b="1" dirty="0" err="1" smtClean="0">
                  <a:solidFill>
                    <a:schemeClr val="accent3"/>
                  </a:solidFill>
                </a:rPr>
                <a:t>Dark</a:t>
              </a:r>
              <a:r>
                <a:rPr lang="hu-HU" sz="1100" b="1" dirty="0" smtClean="0">
                  <a:solidFill>
                    <a:schemeClr val="accent3"/>
                  </a:solidFill>
                </a:rPr>
                <a:t> </a:t>
              </a:r>
              <a:r>
                <a:rPr lang="hu-HU" sz="1100" b="1" dirty="0" err="1" smtClean="0">
                  <a:solidFill>
                    <a:schemeClr val="accent3"/>
                  </a:solidFill>
                </a:rPr>
                <a:t>green</a:t>
              </a:r>
              <a:endParaRPr lang="hu-HU" sz="1100" b="1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37" name="Szöveg helye 2">
            <a:extLst>
              <a:ext uri="{FF2B5EF4-FFF2-40B4-BE49-F238E27FC236}">
                <a16:creationId xmlns:a16="http://schemas.microsoft.com/office/drawing/2014/main" id="{BBE2C393-99D9-02E8-DC42-5AA6DAE1D51B}"/>
              </a:ext>
            </a:extLst>
          </p:cNvPr>
          <p:cNvSpPr txBox="1">
            <a:spLocks/>
          </p:cNvSpPr>
          <p:nvPr/>
        </p:nvSpPr>
        <p:spPr>
          <a:xfrm>
            <a:off x="476958" y="5490198"/>
            <a:ext cx="2859541" cy="26087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Binary </a:t>
            </a:r>
            <a:r>
              <a:rPr lang="en-US" sz="2000" b="1" dirty="0" err="1"/>
              <a:t>colouring</a:t>
            </a:r>
            <a:endParaRPr lang="en-US" sz="2000" b="1" dirty="0"/>
          </a:p>
          <a:p>
            <a:pPr algn="ctr"/>
            <a:r>
              <a:rPr lang="en-US" sz="2000" b="1" dirty="0"/>
              <a:t>(binary)</a:t>
            </a:r>
          </a:p>
          <a:p>
            <a:pPr algn="ctr"/>
            <a:endParaRPr lang="en-US" sz="2000" b="1" dirty="0"/>
          </a:p>
          <a:p>
            <a:r>
              <a:rPr lang="en-US" sz="2000" b="1" dirty="0"/>
              <a:t>At the ends of a tree-like diagram you see </a:t>
            </a:r>
            <a:r>
              <a:rPr lang="en-US" sz="2000" b="1" dirty="0" err="1"/>
              <a:t>colours</a:t>
            </a:r>
            <a:r>
              <a:rPr lang="en-US" sz="2000" b="1" dirty="0"/>
              <a:t>, which you can access through an "up-down" decision process. The value of „up” is 1 and the value of „down” is 0 . To select the </a:t>
            </a:r>
            <a:r>
              <a:rPr lang="en-US" sz="2000" b="1" dirty="0" err="1"/>
              <a:t>colour</a:t>
            </a:r>
            <a:r>
              <a:rPr lang="en-US" sz="2000" b="1" dirty="0"/>
              <a:t> of each field, start from the </a:t>
            </a:r>
            <a:r>
              <a:rPr lang="en-US" sz="2000" b="1" dirty="0" err="1"/>
              <a:t>centre</a:t>
            </a:r>
            <a:r>
              <a:rPr lang="en-US" sz="2000" b="1" dirty="0"/>
              <a:t> and work your way up or down the branches of the diagram, based on the elements of the numerical sequence associated with that field, to the </a:t>
            </a:r>
            <a:r>
              <a:rPr lang="en-US" sz="2000" b="1" dirty="0" err="1"/>
              <a:t>colour</a:t>
            </a:r>
            <a:r>
              <a:rPr lang="en-US" sz="2000" b="1" dirty="0"/>
              <a:t> you want to select.</a:t>
            </a:r>
          </a:p>
          <a:p>
            <a:r>
              <a:rPr lang="en-US" sz="2000" b="1" dirty="0"/>
              <a:t>e.g.: 101 -&gt; up - down - up</a:t>
            </a:r>
          </a:p>
          <a:p>
            <a:r>
              <a:rPr lang="en-US" sz="2000" b="1" dirty="0"/>
              <a:t>       0100 -&gt; down - up - down - down</a:t>
            </a:r>
          </a:p>
        </p:txBody>
      </p:sp>
    </p:spTree>
    <p:extLst>
      <p:ext uri="{BB962C8B-B14F-4D97-AF65-F5344CB8AC3E}">
        <p14:creationId xmlns:p14="http://schemas.microsoft.com/office/powerpoint/2010/main" val="1395714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D0CD2950-0FD4-0D24-7400-90A219D1A655}"/>
              </a:ext>
            </a:extLst>
          </p:cNvPr>
          <p:cNvSpPr txBox="1">
            <a:spLocks/>
          </p:cNvSpPr>
          <p:nvPr/>
        </p:nvSpPr>
        <p:spPr>
          <a:xfrm>
            <a:off x="471488" y="360000"/>
            <a:ext cx="5915025" cy="6173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40000"/>
              </a:lnSpc>
            </a:pPr>
            <a:r>
              <a:rPr lang="en-US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Colour</a:t>
            </a: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 according to the </a:t>
            </a:r>
            <a:r>
              <a:rPr lang="en-US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colour</a:t>
            </a: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 codes!</a:t>
            </a:r>
            <a:r>
              <a:rPr lang="hu-HU" sz="2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40000"/>
              </a:lnSpc>
            </a:pPr>
            <a:r>
              <a:rPr lang="hu-HU" sz="2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Heart</a:t>
            </a:r>
            <a:endParaRPr lang="hu-HU" sz="2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Kép 4" descr="A képen Acélkék, Betűtípus, Majorelle kék, képernyőkép látható&#10;&#10;Automatikusan generált leírás">
            <a:extLst>
              <a:ext uri="{FF2B5EF4-FFF2-40B4-BE49-F238E27FC236}">
                <a16:creationId xmlns:a16="http://schemas.microsoft.com/office/drawing/2014/main" id="{CF6574BF-0DD4-2676-D95B-E69ECAD41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373" y="9158363"/>
            <a:ext cx="1275254" cy="426438"/>
          </a:xfrm>
          <a:prstGeom prst="rect">
            <a:avLst/>
          </a:prstGeom>
        </p:spPr>
      </p:pic>
      <p:pic>
        <p:nvPicPr>
          <p:cNvPr id="6" name="Kép 5" descr="A képen Grafika, Betűtípus, Grafikus tervezés, embléma látható&#10;&#10;Automatikusan generált leírás">
            <a:extLst>
              <a:ext uri="{FF2B5EF4-FFF2-40B4-BE49-F238E27FC236}">
                <a16:creationId xmlns:a16="http://schemas.microsoft.com/office/drawing/2014/main" id="{318DFCA8-EE35-4266-5A57-E412476D3F0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8" y="9215499"/>
            <a:ext cx="1435241" cy="326192"/>
          </a:xfrm>
          <a:prstGeom prst="rect">
            <a:avLst/>
          </a:prstGeom>
        </p:spPr>
      </p:pic>
      <p:pic>
        <p:nvPicPr>
          <p:cNvPr id="7" name="Kép 6" descr="A képen Betűtípus, képernyőkép, szöveg, Acélkék látható&#10;&#10;Automatikusan generált leírás">
            <a:extLst>
              <a:ext uri="{FF2B5EF4-FFF2-40B4-BE49-F238E27FC236}">
                <a16:creationId xmlns:a16="http://schemas.microsoft.com/office/drawing/2014/main" id="{97F6733F-F619-A960-8EB0-7CDFF315CFA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052" y="9184600"/>
            <a:ext cx="1860460" cy="400201"/>
          </a:xfrm>
          <a:prstGeom prst="rect">
            <a:avLst/>
          </a:prstGeom>
        </p:spPr>
      </p:pic>
      <p:graphicFrame>
        <p:nvGraphicFramePr>
          <p:cNvPr id="65" name="Táblázat 140">
            <a:extLst>
              <a:ext uri="{FF2B5EF4-FFF2-40B4-BE49-F238E27FC236}">
                <a16:creationId xmlns:a16="http://schemas.microsoft.com/office/drawing/2014/main" id="{5DA1B995-1887-3E5A-E071-A084DA45AD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129938"/>
              </p:ext>
            </p:extLst>
          </p:nvPr>
        </p:nvGraphicFramePr>
        <p:xfrm>
          <a:off x="2362200" y="1214697"/>
          <a:ext cx="36000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418347684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60678666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25615521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67036709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347735126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77489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5758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30529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28942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751031"/>
                  </a:ext>
                </a:extLst>
              </a:tr>
            </a:tbl>
          </a:graphicData>
        </a:graphic>
      </p:graphicFrame>
      <p:pic>
        <p:nvPicPr>
          <p:cNvPr id="9" name="Kép 8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1214697"/>
            <a:ext cx="608364" cy="720000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1993858"/>
            <a:ext cx="604470" cy="720000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86" y="2774295"/>
            <a:ext cx="567104" cy="720000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33" y="3541792"/>
            <a:ext cx="598729" cy="720000"/>
          </a:xfrm>
          <a:prstGeom prst="rect">
            <a:avLst/>
          </a:prstGeom>
        </p:spPr>
      </p:pic>
      <p:sp>
        <p:nvSpPr>
          <p:cNvPr id="20" name="Szövegdoboz 19"/>
          <p:cNvSpPr txBox="1"/>
          <p:nvPr/>
        </p:nvSpPr>
        <p:spPr>
          <a:xfrm>
            <a:off x="1261354" y="1409256"/>
            <a:ext cx="33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22" name="Szövegdoboz 21"/>
          <p:cNvSpPr txBox="1"/>
          <p:nvPr/>
        </p:nvSpPr>
        <p:spPr>
          <a:xfrm>
            <a:off x="1273618" y="2188417"/>
            <a:ext cx="33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2</a:t>
            </a:r>
            <a:endParaRPr lang="hu-HU" dirty="0"/>
          </a:p>
        </p:txBody>
      </p:sp>
      <p:sp>
        <p:nvSpPr>
          <p:cNvPr id="23" name="Szövegdoboz 22"/>
          <p:cNvSpPr txBox="1"/>
          <p:nvPr/>
        </p:nvSpPr>
        <p:spPr>
          <a:xfrm>
            <a:off x="1273617" y="2977402"/>
            <a:ext cx="33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3</a:t>
            </a:r>
            <a:endParaRPr lang="hu-HU" dirty="0"/>
          </a:p>
        </p:txBody>
      </p:sp>
      <p:sp>
        <p:nvSpPr>
          <p:cNvPr id="24" name="Szövegdoboz 23"/>
          <p:cNvSpPr txBox="1"/>
          <p:nvPr/>
        </p:nvSpPr>
        <p:spPr>
          <a:xfrm>
            <a:off x="1261353" y="3718465"/>
            <a:ext cx="33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4</a:t>
            </a:r>
            <a:endParaRPr lang="hu-HU" dirty="0"/>
          </a:p>
        </p:txBody>
      </p:sp>
      <p:sp>
        <p:nvSpPr>
          <p:cNvPr id="25" name="Szövegdoboz 24"/>
          <p:cNvSpPr txBox="1"/>
          <p:nvPr/>
        </p:nvSpPr>
        <p:spPr>
          <a:xfrm>
            <a:off x="2548344" y="1415664"/>
            <a:ext cx="33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26" name="Szövegdoboz 25"/>
          <p:cNvSpPr txBox="1"/>
          <p:nvPr/>
        </p:nvSpPr>
        <p:spPr>
          <a:xfrm>
            <a:off x="3990783" y="1415664"/>
            <a:ext cx="33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27" name="Szövegdoboz 26"/>
          <p:cNvSpPr txBox="1"/>
          <p:nvPr/>
        </p:nvSpPr>
        <p:spPr>
          <a:xfrm>
            <a:off x="5433222" y="1411517"/>
            <a:ext cx="33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28" name="Szövegdoboz 27"/>
          <p:cNvSpPr txBox="1"/>
          <p:nvPr/>
        </p:nvSpPr>
        <p:spPr>
          <a:xfrm>
            <a:off x="2548344" y="4276802"/>
            <a:ext cx="33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29" name="Szövegdoboz 28"/>
          <p:cNvSpPr txBox="1"/>
          <p:nvPr/>
        </p:nvSpPr>
        <p:spPr>
          <a:xfrm>
            <a:off x="2548344" y="3541792"/>
            <a:ext cx="33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30" name="Szövegdoboz 29"/>
          <p:cNvSpPr txBox="1"/>
          <p:nvPr/>
        </p:nvSpPr>
        <p:spPr>
          <a:xfrm>
            <a:off x="3259860" y="4276802"/>
            <a:ext cx="33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31" name="Szövegdoboz 30"/>
          <p:cNvSpPr txBox="1"/>
          <p:nvPr/>
        </p:nvSpPr>
        <p:spPr>
          <a:xfrm>
            <a:off x="4733924" y="4276802"/>
            <a:ext cx="33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32" name="Szövegdoboz 31"/>
          <p:cNvSpPr txBox="1"/>
          <p:nvPr/>
        </p:nvSpPr>
        <p:spPr>
          <a:xfrm>
            <a:off x="5438571" y="4276802"/>
            <a:ext cx="33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33" name="Szövegdoboz 32"/>
          <p:cNvSpPr txBox="1"/>
          <p:nvPr/>
        </p:nvSpPr>
        <p:spPr>
          <a:xfrm>
            <a:off x="5436819" y="3567809"/>
            <a:ext cx="33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34" name="Szövegdoboz 33"/>
          <p:cNvSpPr txBox="1"/>
          <p:nvPr/>
        </p:nvSpPr>
        <p:spPr>
          <a:xfrm>
            <a:off x="4733922" y="3536557"/>
            <a:ext cx="33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2</a:t>
            </a:r>
            <a:endParaRPr lang="hu-HU" dirty="0"/>
          </a:p>
        </p:txBody>
      </p:sp>
      <p:sp>
        <p:nvSpPr>
          <p:cNvPr id="35" name="Szövegdoboz 34"/>
          <p:cNvSpPr txBox="1"/>
          <p:nvPr/>
        </p:nvSpPr>
        <p:spPr>
          <a:xfrm>
            <a:off x="3271167" y="3541792"/>
            <a:ext cx="33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2</a:t>
            </a:r>
            <a:endParaRPr lang="hu-HU" dirty="0"/>
          </a:p>
        </p:txBody>
      </p:sp>
      <p:sp>
        <p:nvSpPr>
          <p:cNvPr id="36" name="Szövegdoboz 35"/>
          <p:cNvSpPr txBox="1"/>
          <p:nvPr/>
        </p:nvSpPr>
        <p:spPr>
          <a:xfrm>
            <a:off x="5433221" y="2837177"/>
            <a:ext cx="33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2</a:t>
            </a:r>
            <a:endParaRPr lang="hu-HU" dirty="0"/>
          </a:p>
        </p:txBody>
      </p:sp>
      <p:sp>
        <p:nvSpPr>
          <p:cNvPr id="37" name="Szövegdoboz 36"/>
          <p:cNvSpPr txBox="1"/>
          <p:nvPr/>
        </p:nvSpPr>
        <p:spPr>
          <a:xfrm>
            <a:off x="2545233" y="2837177"/>
            <a:ext cx="33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2</a:t>
            </a:r>
            <a:endParaRPr lang="hu-HU" dirty="0"/>
          </a:p>
        </p:txBody>
      </p:sp>
      <p:sp>
        <p:nvSpPr>
          <p:cNvPr id="38" name="Szövegdoboz 37"/>
          <p:cNvSpPr txBox="1"/>
          <p:nvPr/>
        </p:nvSpPr>
        <p:spPr>
          <a:xfrm>
            <a:off x="2548344" y="2152460"/>
            <a:ext cx="33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2</a:t>
            </a:r>
            <a:endParaRPr lang="hu-HU" dirty="0"/>
          </a:p>
        </p:txBody>
      </p:sp>
      <p:sp>
        <p:nvSpPr>
          <p:cNvPr id="39" name="Szövegdoboz 38"/>
          <p:cNvSpPr txBox="1"/>
          <p:nvPr/>
        </p:nvSpPr>
        <p:spPr>
          <a:xfrm>
            <a:off x="3996235" y="2152460"/>
            <a:ext cx="33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2</a:t>
            </a:r>
            <a:endParaRPr lang="hu-HU" dirty="0"/>
          </a:p>
        </p:txBody>
      </p:sp>
      <p:sp>
        <p:nvSpPr>
          <p:cNvPr id="40" name="Szövegdoboz 39"/>
          <p:cNvSpPr txBox="1"/>
          <p:nvPr/>
        </p:nvSpPr>
        <p:spPr>
          <a:xfrm>
            <a:off x="5433221" y="2152460"/>
            <a:ext cx="33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2</a:t>
            </a:r>
            <a:endParaRPr lang="hu-HU" dirty="0"/>
          </a:p>
        </p:txBody>
      </p:sp>
      <p:sp>
        <p:nvSpPr>
          <p:cNvPr id="41" name="Szövegdoboz 40"/>
          <p:cNvSpPr txBox="1"/>
          <p:nvPr/>
        </p:nvSpPr>
        <p:spPr>
          <a:xfrm>
            <a:off x="4733923" y="1415664"/>
            <a:ext cx="33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2</a:t>
            </a:r>
            <a:endParaRPr lang="hu-HU" dirty="0"/>
          </a:p>
        </p:txBody>
      </p:sp>
      <p:sp>
        <p:nvSpPr>
          <p:cNvPr id="42" name="Szövegdoboz 41"/>
          <p:cNvSpPr txBox="1"/>
          <p:nvPr/>
        </p:nvSpPr>
        <p:spPr>
          <a:xfrm>
            <a:off x="3271167" y="1405577"/>
            <a:ext cx="33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2</a:t>
            </a:r>
            <a:endParaRPr lang="hu-HU" dirty="0"/>
          </a:p>
        </p:txBody>
      </p:sp>
      <p:sp>
        <p:nvSpPr>
          <p:cNvPr id="43" name="Szövegdoboz 42"/>
          <p:cNvSpPr txBox="1"/>
          <p:nvPr/>
        </p:nvSpPr>
        <p:spPr>
          <a:xfrm>
            <a:off x="3986841" y="3531954"/>
            <a:ext cx="33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3</a:t>
            </a:r>
            <a:endParaRPr lang="hu-HU" dirty="0"/>
          </a:p>
        </p:txBody>
      </p:sp>
      <p:sp>
        <p:nvSpPr>
          <p:cNvPr id="44" name="Szövegdoboz 43"/>
          <p:cNvSpPr txBox="1"/>
          <p:nvPr/>
        </p:nvSpPr>
        <p:spPr>
          <a:xfrm>
            <a:off x="3986842" y="2830031"/>
            <a:ext cx="33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3</a:t>
            </a:r>
            <a:endParaRPr lang="hu-HU" dirty="0"/>
          </a:p>
        </p:txBody>
      </p:sp>
      <p:sp>
        <p:nvSpPr>
          <p:cNvPr id="45" name="Szövegdoboz 44"/>
          <p:cNvSpPr txBox="1"/>
          <p:nvPr/>
        </p:nvSpPr>
        <p:spPr>
          <a:xfrm>
            <a:off x="3259859" y="2830031"/>
            <a:ext cx="33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3</a:t>
            </a:r>
            <a:endParaRPr lang="hu-HU" dirty="0"/>
          </a:p>
        </p:txBody>
      </p:sp>
      <p:sp>
        <p:nvSpPr>
          <p:cNvPr id="46" name="Szövegdoboz 45"/>
          <p:cNvSpPr txBox="1"/>
          <p:nvPr/>
        </p:nvSpPr>
        <p:spPr>
          <a:xfrm>
            <a:off x="3259860" y="2148188"/>
            <a:ext cx="33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3</a:t>
            </a:r>
            <a:endParaRPr lang="hu-HU" dirty="0"/>
          </a:p>
        </p:txBody>
      </p:sp>
      <p:sp>
        <p:nvSpPr>
          <p:cNvPr id="47" name="Szövegdoboz 46"/>
          <p:cNvSpPr txBox="1"/>
          <p:nvPr/>
        </p:nvSpPr>
        <p:spPr>
          <a:xfrm>
            <a:off x="4733922" y="2117214"/>
            <a:ext cx="33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4</a:t>
            </a:r>
            <a:endParaRPr lang="hu-HU" dirty="0"/>
          </a:p>
        </p:txBody>
      </p:sp>
      <p:sp>
        <p:nvSpPr>
          <p:cNvPr id="48" name="Szövegdoboz 47"/>
          <p:cNvSpPr txBox="1"/>
          <p:nvPr/>
        </p:nvSpPr>
        <p:spPr>
          <a:xfrm>
            <a:off x="4733922" y="2843165"/>
            <a:ext cx="33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3</a:t>
            </a:r>
            <a:endParaRPr lang="hu-HU" dirty="0"/>
          </a:p>
        </p:txBody>
      </p:sp>
      <p:sp>
        <p:nvSpPr>
          <p:cNvPr id="49" name="Szövegdoboz 48"/>
          <p:cNvSpPr txBox="1"/>
          <p:nvPr/>
        </p:nvSpPr>
        <p:spPr>
          <a:xfrm>
            <a:off x="3996234" y="4276802"/>
            <a:ext cx="33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2</a:t>
            </a:r>
            <a:endParaRPr lang="hu-HU" dirty="0"/>
          </a:p>
        </p:txBody>
      </p:sp>
      <p:pic>
        <p:nvPicPr>
          <p:cNvPr id="50" name="Kép 49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187" y="1214697"/>
            <a:ext cx="608364" cy="720000"/>
          </a:xfrm>
          <a:prstGeom prst="rect">
            <a:avLst/>
          </a:prstGeom>
        </p:spPr>
      </p:pic>
      <p:pic>
        <p:nvPicPr>
          <p:cNvPr id="51" name="Kép 50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623" y="1238616"/>
            <a:ext cx="608364" cy="720000"/>
          </a:xfrm>
          <a:prstGeom prst="rect">
            <a:avLst/>
          </a:prstGeom>
        </p:spPr>
      </p:pic>
      <p:pic>
        <p:nvPicPr>
          <p:cNvPr id="52" name="Kép 51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053" y="1237932"/>
            <a:ext cx="608364" cy="720000"/>
          </a:xfrm>
          <a:prstGeom prst="rect">
            <a:avLst/>
          </a:prstGeom>
        </p:spPr>
      </p:pic>
      <p:pic>
        <p:nvPicPr>
          <p:cNvPr id="53" name="Kép 5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187" y="3381655"/>
            <a:ext cx="608364" cy="720000"/>
          </a:xfrm>
          <a:prstGeom prst="rect">
            <a:avLst/>
          </a:prstGeom>
        </p:spPr>
      </p:pic>
      <p:pic>
        <p:nvPicPr>
          <p:cNvPr id="54" name="Kép 5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015" y="4120091"/>
            <a:ext cx="608364" cy="720000"/>
          </a:xfrm>
          <a:prstGeom prst="rect">
            <a:avLst/>
          </a:prstGeom>
        </p:spPr>
      </p:pic>
      <p:pic>
        <p:nvPicPr>
          <p:cNvPr id="55" name="Kép 5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141" y="4110800"/>
            <a:ext cx="608364" cy="720000"/>
          </a:xfrm>
          <a:prstGeom prst="rect">
            <a:avLst/>
          </a:prstGeom>
        </p:spPr>
      </p:pic>
      <p:pic>
        <p:nvPicPr>
          <p:cNvPr id="56" name="Kép 55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935" y="3400091"/>
            <a:ext cx="608364" cy="720000"/>
          </a:xfrm>
          <a:prstGeom prst="rect">
            <a:avLst/>
          </a:prstGeom>
        </p:spPr>
      </p:pic>
      <p:pic>
        <p:nvPicPr>
          <p:cNvPr id="57" name="Kép 5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053" y="4120091"/>
            <a:ext cx="608364" cy="720000"/>
          </a:xfrm>
          <a:prstGeom prst="rect">
            <a:avLst/>
          </a:prstGeom>
        </p:spPr>
      </p:pic>
      <p:pic>
        <p:nvPicPr>
          <p:cNvPr id="58" name="Kép 57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981" y="4120091"/>
            <a:ext cx="608364" cy="720000"/>
          </a:xfrm>
          <a:prstGeom prst="rect">
            <a:avLst/>
          </a:prstGeom>
        </p:spPr>
      </p:pic>
      <p:pic>
        <p:nvPicPr>
          <p:cNvPr id="59" name="Kép 58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390" y="1228512"/>
            <a:ext cx="604470" cy="720000"/>
          </a:xfrm>
          <a:prstGeom prst="rect">
            <a:avLst/>
          </a:prstGeom>
        </p:spPr>
      </p:pic>
      <p:pic>
        <p:nvPicPr>
          <p:cNvPr id="60" name="Kép 59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875" y="1239983"/>
            <a:ext cx="604470" cy="720000"/>
          </a:xfrm>
          <a:prstGeom prst="rect">
            <a:avLst/>
          </a:prstGeom>
        </p:spPr>
      </p:pic>
      <p:pic>
        <p:nvPicPr>
          <p:cNvPr id="61" name="Kép 60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93" y="1928958"/>
            <a:ext cx="604470" cy="720000"/>
          </a:xfrm>
          <a:prstGeom prst="rect">
            <a:avLst/>
          </a:prstGeom>
        </p:spPr>
      </p:pic>
      <p:pic>
        <p:nvPicPr>
          <p:cNvPr id="62" name="Kép 61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241" y="1933457"/>
            <a:ext cx="604470" cy="720000"/>
          </a:xfrm>
          <a:prstGeom prst="rect">
            <a:avLst/>
          </a:prstGeom>
        </p:spPr>
      </p:pic>
      <p:pic>
        <p:nvPicPr>
          <p:cNvPr id="63" name="Kép 62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829" y="1939148"/>
            <a:ext cx="604470" cy="720000"/>
          </a:xfrm>
          <a:prstGeom prst="rect">
            <a:avLst/>
          </a:prstGeom>
        </p:spPr>
      </p:pic>
      <p:pic>
        <p:nvPicPr>
          <p:cNvPr id="64" name="Kép 63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711" y="2651176"/>
            <a:ext cx="604470" cy="720000"/>
          </a:xfrm>
          <a:prstGeom prst="rect">
            <a:avLst/>
          </a:prstGeom>
        </p:spPr>
      </p:pic>
      <p:pic>
        <p:nvPicPr>
          <p:cNvPr id="66" name="Kép 65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976" y="3362933"/>
            <a:ext cx="604470" cy="720000"/>
          </a:xfrm>
          <a:prstGeom prst="rect">
            <a:avLst/>
          </a:prstGeom>
        </p:spPr>
      </p:pic>
      <p:pic>
        <p:nvPicPr>
          <p:cNvPr id="67" name="Kép 66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921" y="4098903"/>
            <a:ext cx="604470" cy="720000"/>
          </a:xfrm>
          <a:prstGeom prst="rect">
            <a:avLst/>
          </a:prstGeom>
        </p:spPr>
      </p:pic>
      <p:pic>
        <p:nvPicPr>
          <p:cNvPr id="68" name="Kép 67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875" y="3388239"/>
            <a:ext cx="604470" cy="720000"/>
          </a:xfrm>
          <a:prstGeom prst="rect">
            <a:avLst/>
          </a:prstGeom>
        </p:spPr>
      </p:pic>
      <p:pic>
        <p:nvPicPr>
          <p:cNvPr id="69" name="Kép 68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947" y="2651176"/>
            <a:ext cx="604470" cy="720000"/>
          </a:xfrm>
          <a:prstGeom prst="rect">
            <a:avLst/>
          </a:prstGeom>
        </p:spPr>
      </p:pic>
      <p:pic>
        <p:nvPicPr>
          <p:cNvPr id="70" name="Kép 69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621" y="1939148"/>
            <a:ext cx="598729" cy="720000"/>
          </a:xfrm>
          <a:prstGeom prst="rect">
            <a:avLst/>
          </a:prstGeom>
        </p:spPr>
      </p:pic>
      <p:pic>
        <p:nvPicPr>
          <p:cNvPr id="71" name="Kép 70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402" y="2668419"/>
            <a:ext cx="567104" cy="720000"/>
          </a:xfrm>
          <a:prstGeom prst="rect">
            <a:avLst/>
          </a:prstGeom>
        </p:spPr>
      </p:pic>
      <p:pic>
        <p:nvPicPr>
          <p:cNvPr id="72" name="Kép 71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108" y="2657921"/>
            <a:ext cx="567104" cy="720000"/>
          </a:xfrm>
          <a:prstGeom prst="rect">
            <a:avLst/>
          </a:prstGeom>
        </p:spPr>
      </p:pic>
      <p:pic>
        <p:nvPicPr>
          <p:cNvPr id="73" name="Kép 72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862" y="3391129"/>
            <a:ext cx="567104" cy="720000"/>
          </a:xfrm>
          <a:prstGeom prst="rect">
            <a:avLst/>
          </a:prstGeom>
        </p:spPr>
      </p:pic>
      <p:pic>
        <p:nvPicPr>
          <p:cNvPr id="74" name="Kép 73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353" y="2656929"/>
            <a:ext cx="567104" cy="720000"/>
          </a:xfrm>
          <a:prstGeom prst="rect">
            <a:avLst/>
          </a:prstGeom>
        </p:spPr>
      </p:pic>
      <p:pic>
        <p:nvPicPr>
          <p:cNvPr id="75" name="Kép 74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771" y="1969913"/>
            <a:ext cx="567104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73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D0CD2950-0FD4-0D24-7400-90A219D1A655}"/>
              </a:ext>
            </a:extLst>
          </p:cNvPr>
          <p:cNvSpPr txBox="1">
            <a:spLocks/>
          </p:cNvSpPr>
          <p:nvPr/>
        </p:nvSpPr>
        <p:spPr>
          <a:xfrm>
            <a:off x="471488" y="360000"/>
            <a:ext cx="5915025" cy="4563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Colour</a:t>
            </a: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 according to the </a:t>
            </a:r>
            <a:r>
              <a:rPr lang="en-US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colour</a:t>
            </a: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 codes!</a:t>
            </a:r>
            <a:r>
              <a:rPr lang="hu-HU" sz="2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60000"/>
              </a:lnSpc>
            </a:pPr>
            <a:r>
              <a:rPr lang="hu-HU" sz="2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Cactus</a:t>
            </a:r>
            <a:endParaRPr lang="hu-HU" sz="2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Kép 4" descr="A képen Acélkék, Betűtípus, Majorelle kék, képernyőkép látható&#10;&#10;Automatikusan generált leírás">
            <a:extLst>
              <a:ext uri="{FF2B5EF4-FFF2-40B4-BE49-F238E27FC236}">
                <a16:creationId xmlns:a16="http://schemas.microsoft.com/office/drawing/2014/main" id="{CF6574BF-0DD4-2676-D95B-E69ECAD41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373" y="9158363"/>
            <a:ext cx="1275254" cy="426438"/>
          </a:xfrm>
          <a:prstGeom prst="rect">
            <a:avLst/>
          </a:prstGeom>
        </p:spPr>
      </p:pic>
      <p:pic>
        <p:nvPicPr>
          <p:cNvPr id="6" name="Kép 5" descr="A képen Grafika, Betűtípus, Grafikus tervezés, embléma látható&#10;&#10;Automatikusan generált leírás">
            <a:extLst>
              <a:ext uri="{FF2B5EF4-FFF2-40B4-BE49-F238E27FC236}">
                <a16:creationId xmlns:a16="http://schemas.microsoft.com/office/drawing/2014/main" id="{318DFCA8-EE35-4266-5A57-E412476D3F0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8" y="9215499"/>
            <a:ext cx="1435241" cy="326192"/>
          </a:xfrm>
          <a:prstGeom prst="rect">
            <a:avLst/>
          </a:prstGeom>
        </p:spPr>
      </p:pic>
      <p:pic>
        <p:nvPicPr>
          <p:cNvPr id="7" name="Kép 6" descr="A képen Betűtípus, képernyőkép, szöveg, Acélkék látható&#10;&#10;Automatikusan generált leírás">
            <a:extLst>
              <a:ext uri="{FF2B5EF4-FFF2-40B4-BE49-F238E27FC236}">
                <a16:creationId xmlns:a16="http://schemas.microsoft.com/office/drawing/2014/main" id="{97F6733F-F619-A960-8EB0-7CDFF315CFA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052" y="9184600"/>
            <a:ext cx="1860460" cy="400201"/>
          </a:xfrm>
          <a:prstGeom prst="rect">
            <a:avLst/>
          </a:prstGeom>
        </p:spPr>
      </p:pic>
      <p:graphicFrame>
        <p:nvGraphicFramePr>
          <p:cNvPr id="65" name="Táblázat 140">
            <a:extLst>
              <a:ext uri="{FF2B5EF4-FFF2-40B4-BE49-F238E27FC236}">
                <a16:creationId xmlns:a16="http://schemas.microsoft.com/office/drawing/2014/main" id="{5DA1B995-1887-3E5A-E071-A084DA45AD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129938"/>
              </p:ext>
            </p:extLst>
          </p:nvPr>
        </p:nvGraphicFramePr>
        <p:xfrm>
          <a:off x="2362200" y="1214697"/>
          <a:ext cx="36000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418347684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60678666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25615521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67036709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347735126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77489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5758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30529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28942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751031"/>
                  </a:ext>
                </a:extLst>
              </a:tr>
            </a:tbl>
          </a:graphicData>
        </a:graphic>
      </p:graphicFrame>
      <p:sp>
        <p:nvSpPr>
          <p:cNvPr id="8" name="Szövegdoboz 7"/>
          <p:cNvSpPr txBox="1"/>
          <p:nvPr/>
        </p:nvSpPr>
        <p:spPr>
          <a:xfrm>
            <a:off x="1059417" y="1425687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1066464" y="2246962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2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1073260" y="3010764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3</a:t>
            </a:r>
            <a:endParaRPr lang="hu-HU" dirty="0"/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69" b="11903"/>
          <a:stretch/>
        </p:blipFill>
        <p:spPr>
          <a:xfrm>
            <a:off x="424311" y="1209935"/>
            <a:ext cx="604146" cy="720000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98" b="12219"/>
          <a:stretch/>
        </p:blipFill>
        <p:spPr>
          <a:xfrm>
            <a:off x="429441" y="2059835"/>
            <a:ext cx="605866" cy="720000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0" b="1412"/>
          <a:stretch/>
        </p:blipFill>
        <p:spPr>
          <a:xfrm>
            <a:off x="420571" y="2863655"/>
            <a:ext cx="607886" cy="720000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69" b="11903"/>
          <a:stretch/>
        </p:blipFill>
        <p:spPr>
          <a:xfrm>
            <a:off x="4577959" y="2675934"/>
            <a:ext cx="604146" cy="720000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69" b="11903"/>
          <a:stretch/>
        </p:blipFill>
        <p:spPr>
          <a:xfrm>
            <a:off x="3869302" y="2650764"/>
            <a:ext cx="604146" cy="720000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69" b="11903"/>
          <a:stretch/>
        </p:blipFill>
        <p:spPr>
          <a:xfrm>
            <a:off x="3869302" y="1914065"/>
            <a:ext cx="604146" cy="720000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69" b="11903"/>
          <a:stretch/>
        </p:blipFill>
        <p:spPr>
          <a:xfrm>
            <a:off x="4577959" y="1927672"/>
            <a:ext cx="604146" cy="720000"/>
          </a:xfrm>
          <a:prstGeom prst="rect">
            <a:avLst/>
          </a:prstGeom>
        </p:spPr>
      </p:pic>
      <p:pic>
        <p:nvPicPr>
          <p:cNvPr id="20" name="Kép 19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69" b="11903"/>
          <a:stretch/>
        </p:blipFill>
        <p:spPr>
          <a:xfrm>
            <a:off x="5289535" y="1925497"/>
            <a:ext cx="604146" cy="720000"/>
          </a:xfrm>
          <a:prstGeom prst="rect">
            <a:avLst/>
          </a:prstGeom>
        </p:spPr>
      </p:pic>
      <p:pic>
        <p:nvPicPr>
          <p:cNvPr id="21" name="Kép 20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69" b="11903"/>
          <a:stretch/>
        </p:blipFill>
        <p:spPr>
          <a:xfrm>
            <a:off x="4577959" y="1214305"/>
            <a:ext cx="604146" cy="720000"/>
          </a:xfrm>
          <a:prstGeom prst="rect">
            <a:avLst/>
          </a:prstGeom>
        </p:spPr>
      </p:pic>
      <p:pic>
        <p:nvPicPr>
          <p:cNvPr id="22" name="Kép 21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98" b="12219"/>
          <a:stretch/>
        </p:blipFill>
        <p:spPr>
          <a:xfrm>
            <a:off x="3869046" y="4107463"/>
            <a:ext cx="605866" cy="720000"/>
          </a:xfrm>
          <a:prstGeom prst="rect">
            <a:avLst/>
          </a:prstGeom>
        </p:spPr>
      </p:pic>
      <p:pic>
        <p:nvPicPr>
          <p:cNvPr id="23" name="Kép 22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98" b="12219"/>
          <a:stretch/>
        </p:blipFill>
        <p:spPr>
          <a:xfrm>
            <a:off x="3133630" y="3380096"/>
            <a:ext cx="605866" cy="720000"/>
          </a:xfrm>
          <a:prstGeom prst="rect">
            <a:avLst/>
          </a:prstGeom>
        </p:spPr>
      </p:pic>
      <p:pic>
        <p:nvPicPr>
          <p:cNvPr id="24" name="Kép 23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98" b="12219"/>
          <a:stretch/>
        </p:blipFill>
        <p:spPr>
          <a:xfrm>
            <a:off x="3869046" y="3370764"/>
            <a:ext cx="605866" cy="720000"/>
          </a:xfrm>
          <a:prstGeom prst="rect">
            <a:avLst/>
          </a:prstGeom>
        </p:spPr>
      </p:pic>
      <p:pic>
        <p:nvPicPr>
          <p:cNvPr id="25" name="Kép 24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98" b="12219"/>
          <a:stretch/>
        </p:blipFill>
        <p:spPr>
          <a:xfrm>
            <a:off x="5288675" y="3392282"/>
            <a:ext cx="605866" cy="720000"/>
          </a:xfrm>
          <a:prstGeom prst="rect">
            <a:avLst/>
          </a:prstGeom>
        </p:spPr>
      </p:pic>
      <p:pic>
        <p:nvPicPr>
          <p:cNvPr id="26" name="Kép 25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98" b="12219"/>
          <a:stretch/>
        </p:blipFill>
        <p:spPr>
          <a:xfrm>
            <a:off x="4577959" y="3385315"/>
            <a:ext cx="605866" cy="720000"/>
          </a:xfrm>
          <a:prstGeom prst="rect">
            <a:avLst/>
          </a:prstGeom>
        </p:spPr>
      </p:pic>
      <p:pic>
        <p:nvPicPr>
          <p:cNvPr id="27" name="Kép 26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0" b="1412"/>
          <a:stretch/>
        </p:blipFill>
        <p:spPr>
          <a:xfrm>
            <a:off x="2415722" y="1943249"/>
            <a:ext cx="607886" cy="720000"/>
          </a:xfrm>
          <a:prstGeom prst="rect">
            <a:avLst/>
          </a:prstGeom>
        </p:spPr>
      </p:pic>
      <p:pic>
        <p:nvPicPr>
          <p:cNvPr id="28" name="Kép 27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0" b="1412"/>
          <a:stretch/>
        </p:blipFill>
        <p:spPr>
          <a:xfrm>
            <a:off x="2415722" y="1216592"/>
            <a:ext cx="607886" cy="720000"/>
          </a:xfrm>
          <a:prstGeom prst="rect">
            <a:avLst/>
          </a:prstGeom>
        </p:spPr>
      </p:pic>
      <p:pic>
        <p:nvPicPr>
          <p:cNvPr id="29" name="Kép 28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0" b="1412"/>
          <a:stretch/>
        </p:blipFill>
        <p:spPr>
          <a:xfrm>
            <a:off x="3131610" y="1226017"/>
            <a:ext cx="607886" cy="720000"/>
          </a:xfrm>
          <a:prstGeom prst="rect">
            <a:avLst/>
          </a:prstGeom>
        </p:spPr>
      </p:pic>
      <p:pic>
        <p:nvPicPr>
          <p:cNvPr id="30" name="Kép 29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69" b="11903"/>
          <a:stretch/>
        </p:blipFill>
        <p:spPr>
          <a:xfrm>
            <a:off x="5289535" y="2663249"/>
            <a:ext cx="604146" cy="720000"/>
          </a:xfrm>
          <a:prstGeom prst="rect">
            <a:avLst/>
          </a:prstGeom>
        </p:spPr>
      </p:pic>
      <p:pic>
        <p:nvPicPr>
          <p:cNvPr id="31" name="Kép 30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98" b="12219"/>
          <a:stretch/>
        </p:blipFill>
        <p:spPr>
          <a:xfrm>
            <a:off x="4583683" y="4098682"/>
            <a:ext cx="605866" cy="720000"/>
          </a:xfrm>
          <a:prstGeom prst="rect">
            <a:avLst/>
          </a:prstGeom>
        </p:spPr>
      </p:pic>
      <p:sp>
        <p:nvSpPr>
          <p:cNvPr id="32" name="Szövegdoboz 31"/>
          <p:cNvSpPr txBox="1"/>
          <p:nvPr/>
        </p:nvSpPr>
        <p:spPr>
          <a:xfrm>
            <a:off x="1073260" y="3877166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4</a:t>
            </a:r>
          </a:p>
        </p:txBody>
      </p:sp>
      <p:pic>
        <p:nvPicPr>
          <p:cNvPr id="33" name="Kép 32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42" y="3697173"/>
            <a:ext cx="619565" cy="720000"/>
          </a:xfrm>
          <a:prstGeom prst="rect">
            <a:avLst/>
          </a:prstGeom>
        </p:spPr>
      </p:pic>
      <p:pic>
        <p:nvPicPr>
          <p:cNvPr id="34" name="Kép 33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972" y="4102234"/>
            <a:ext cx="619565" cy="720000"/>
          </a:xfrm>
          <a:prstGeom prst="rect">
            <a:avLst/>
          </a:prstGeom>
        </p:spPr>
      </p:pic>
      <p:pic>
        <p:nvPicPr>
          <p:cNvPr id="35" name="Kép 34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636" y="4086422"/>
            <a:ext cx="619565" cy="720000"/>
          </a:xfrm>
          <a:prstGeom prst="rect">
            <a:avLst/>
          </a:prstGeom>
        </p:spPr>
      </p:pic>
      <p:pic>
        <p:nvPicPr>
          <p:cNvPr id="36" name="Kép 35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590" y="3380096"/>
            <a:ext cx="619565" cy="720000"/>
          </a:xfrm>
          <a:prstGeom prst="rect">
            <a:avLst/>
          </a:prstGeom>
        </p:spPr>
      </p:pic>
      <p:pic>
        <p:nvPicPr>
          <p:cNvPr id="37" name="Kép 36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578" y="2669906"/>
            <a:ext cx="619565" cy="720000"/>
          </a:xfrm>
          <a:prstGeom prst="rect">
            <a:avLst/>
          </a:prstGeom>
        </p:spPr>
      </p:pic>
      <p:pic>
        <p:nvPicPr>
          <p:cNvPr id="40" name="Kép 39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616" y="1219098"/>
            <a:ext cx="619565" cy="720000"/>
          </a:xfrm>
          <a:prstGeom prst="rect">
            <a:avLst/>
          </a:prstGeom>
        </p:spPr>
      </p:pic>
      <p:pic>
        <p:nvPicPr>
          <p:cNvPr id="42" name="Kép 41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334" y="4087897"/>
            <a:ext cx="619565" cy="720000"/>
          </a:xfrm>
          <a:prstGeom prst="rect">
            <a:avLst/>
          </a:prstGeom>
        </p:spPr>
      </p:pic>
      <p:pic>
        <p:nvPicPr>
          <p:cNvPr id="44" name="Kép 43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69" b="11903"/>
          <a:stretch/>
        </p:blipFill>
        <p:spPr>
          <a:xfrm>
            <a:off x="3853322" y="1212111"/>
            <a:ext cx="604146" cy="720000"/>
          </a:xfrm>
          <a:prstGeom prst="rect">
            <a:avLst/>
          </a:prstGeom>
        </p:spPr>
      </p:pic>
      <p:pic>
        <p:nvPicPr>
          <p:cNvPr id="45" name="Kép 44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69" b="11903"/>
          <a:stretch/>
        </p:blipFill>
        <p:spPr>
          <a:xfrm>
            <a:off x="3142992" y="2647330"/>
            <a:ext cx="604146" cy="720000"/>
          </a:xfrm>
          <a:prstGeom prst="rect">
            <a:avLst/>
          </a:prstGeom>
        </p:spPr>
      </p:pic>
      <p:pic>
        <p:nvPicPr>
          <p:cNvPr id="46" name="Kép 45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69" b="11903"/>
          <a:stretch/>
        </p:blipFill>
        <p:spPr>
          <a:xfrm>
            <a:off x="3140073" y="1950893"/>
            <a:ext cx="604146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727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D0CD2950-0FD4-0D24-7400-90A219D1A655}"/>
              </a:ext>
            </a:extLst>
          </p:cNvPr>
          <p:cNvSpPr txBox="1">
            <a:spLocks/>
          </p:cNvSpPr>
          <p:nvPr/>
        </p:nvSpPr>
        <p:spPr>
          <a:xfrm>
            <a:off x="471488" y="360000"/>
            <a:ext cx="5846185" cy="4563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Colour</a:t>
            </a: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 according to the </a:t>
            </a:r>
            <a:r>
              <a:rPr lang="en-US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colour</a:t>
            </a: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 codes! </a:t>
            </a:r>
          </a:p>
          <a:p>
            <a:r>
              <a:rPr lang="hu-HU" sz="22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2. a.)</a:t>
            </a:r>
            <a:endParaRPr lang="hu-HU" sz="2200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BE2C393-99D9-02E8-DC42-5AA6DAE1D5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 err="1"/>
              <a:t>Colour</a:t>
            </a:r>
            <a:r>
              <a:rPr lang="en-US" dirty="0"/>
              <a:t> the puzzle according to the </a:t>
            </a:r>
            <a:r>
              <a:rPr lang="en-US" dirty="0" err="1"/>
              <a:t>colours</a:t>
            </a:r>
            <a:r>
              <a:rPr lang="en-US" dirty="0"/>
              <a:t> of the cubes marked with numbers. </a:t>
            </a:r>
          </a:p>
          <a:p>
            <a:r>
              <a:rPr lang="en-US" dirty="0"/>
              <a:t>If you have an </a:t>
            </a:r>
            <a:r>
              <a:rPr lang="en-US" dirty="0" err="1"/>
              <a:t>ArTeC</a:t>
            </a:r>
            <a:r>
              <a:rPr lang="en-US" dirty="0"/>
              <a:t> Blocks construction set, you can build the </a:t>
            </a:r>
            <a:r>
              <a:rPr lang="en-US" dirty="0" err="1"/>
              <a:t>coloured</a:t>
            </a:r>
            <a:r>
              <a:rPr lang="en-US" dirty="0"/>
              <a:t> shape.</a:t>
            </a:r>
          </a:p>
          <a:p>
            <a:endParaRPr lang="hu-HU" dirty="0"/>
          </a:p>
        </p:txBody>
      </p:sp>
      <p:pic>
        <p:nvPicPr>
          <p:cNvPr id="5" name="Kép 4" descr="A képen Acélkék, Betűtípus, Majorelle kék, képernyőkép látható&#10;&#10;Automatikusan generált leírás">
            <a:extLst>
              <a:ext uri="{FF2B5EF4-FFF2-40B4-BE49-F238E27FC236}">
                <a16:creationId xmlns:a16="http://schemas.microsoft.com/office/drawing/2014/main" id="{CF6574BF-0DD4-2676-D95B-E69ECAD41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373" y="9158363"/>
            <a:ext cx="1275254" cy="426438"/>
          </a:xfrm>
          <a:prstGeom prst="rect">
            <a:avLst/>
          </a:prstGeom>
        </p:spPr>
      </p:pic>
      <p:pic>
        <p:nvPicPr>
          <p:cNvPr id="6" name="Kép 5" descr="A képen Grafika, Betűtípus, Grafikus tervezés, embléma látható&#10;&#10;Automatikusan generált leírás">
            <a:extLst>
              <a:ext uri="{FF2B5EF4-FFF2-40B4-BE49-F238E27FC236}">
                <a16:creationId xmlns:a16="http://schemas.microsoft.com/office/drawing/2014/main" id="{318DFCA8-EE35-4266-5A57-E412476D3F0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8" y="9215499"/>
            <a:ext cx="1435241" cy="326192"/>
          </a:xfrm>
          <a:prstGeom prst="rect">
            <a:avLst/>
          </a:prstGeom>
        </p:spPr>
      </p:pic>
      <p:pic>
        <p:nvPicPr>
          <p:cNvPr id="7" name="Kép 6" descr="A képen Betűtípus, képernyőkép, szöveg, Acélkék látható&#10;&#10;Automatikusan generált leírás">
            <a:extLst>
              <a:ext uri="{FF2B5EF4-FFF2-40B4-BE49-F238E27FC236}">
                <a16:creationId xmlns:a16="http://schemas.microsoft.com/office/drawing/2014/main" id="{97F6733F-F619-A960-8EB0-7CDFF315CFA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052" y="9184600"/>
            <a:ext cx="1860460" cy="400201"/>
          </a:xfrm>
          <a:prstGeom prst="rect">
            <a:avLst/>
          </a:prstGeom>
        </p:spPr>
      </p:pic>
      <p:graphicFrame>
        <p:nvGraphicFramePr>
          <p:cNvPr id="65" name="Táblázat 140">
            <a:extLst>
              <a:ext uri="{FF2B5EF4-FFF2-40B4-BE49-F238E27FC236}">
                <a16:creationId xmlns:a16="http://schemas.microsoft.com/office/drawing/2014/main" id="{5DA1B995-1887-3E5A-E071-A084DA45AD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129938"/>
              </p:ext>
            </p:extLst>
          </p:nvPr>
        </p:nvGraphicFramePr>
        <p:xfrm>
          <a:off x="2362200" y="1214697"/>
          <a:ext cx="36000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418347684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60678666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25615521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67036709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347735126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77489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5758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30529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28942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751031"/>
                  </a:ext>
                </a:extLst>
              </a:tr>
            </a:tbl>
          </a:graphicData>
        </a:graphic>
      </p:graphicFrame>
      <p:pic>
        <p:nvPicPr>
          <p:cNvPr id="8" name="Kép 7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78" b="11746"/>
          <a:stretch/>
        </p:blipFill>
        <p:spPr>
          <a:xfrm>
            <a:off x="454709" y="1209935"/>
            <a:ext cx="599854" cy="720000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848" b="1456"/>
          <a:stretch/>
        </p:blipFill>
        <p:spPr>
          <a:xfrm>
            <a:off x="468313" y="1989096"/>
            <a:ext cx="595997" cy="720000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92" b="11620"/>
          <a:stretch/>
        </p:blipFill>
        <p:spPr>
          <a:xfrm>
            <a:off x="468313" y="2768257"/>
            <a:ext cx="599727" cy="720000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40" y="3547418"/>
            <a:ext cx="604470" cy="720000"/>
          </a:xfrm>
          <a:prstGeom prst="rect">
            <a:avLst/>
          </a:prstGeom>
        </p:spPr>
      </p:pic>
      <p:sp>
        <p:nvSpPr>
          <p:cNvPr id="12" name="Szövegdoboz 11"/>
          <p:cNvSpPr txBox="1"/>
          <p:nvPr/>
        </p:nvSpPr>
        <p:spPr>
          <a:xfrm>
            <a:off x="1218759" y="1371348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1214902" y="2113446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2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1214125" y="2901939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3</a:t>
            </a:r>
            <a:endParaRPr lang="hu-HU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1214125" y="3722752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4</a:t>
            </a:r>
          </a:p>
        </p:txBody>
      </p:sp>
      <p:sp>
        <p:nvSpPr>
          <p:cNvPr id="16" name="Szövegdoboz 15"/>
          <p:cNvSpPr txBox="1"/>
          <p:nvPr/>
        </p:nvSpPr>
        <p:spPr>
          <a:xfrm>
            <a:off x="5404767" y="1371348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3984400" y="1385269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3248025" y="1371348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2564033" y="2072488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2564033" y="1385269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4720775" y="1385269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22" name="Szövegdoboz 21"/>
          <p:cNvSpPr txBox="1"/>
          <p:nvPr/>
        </p:nvSpPr>
        <p:spPr>
          <a:xfrm>
            <a:off x="5404767" y="2072488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23" name="Szövegdoboz 22"/>
          <p:cNvSpPr txBox="1"/>
          <p:nvPr/>
        </p:nvSpPr>
        <p:spPr>
          <a:xfrm>
            <a:off x="4726138" y="4238091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2</a:t>
            </a:r>
          </a:p>
        </p:txBody>
      </p:sp>
      <p:sp>
        <p:nvSpPr>
          <p:cNvPr id="24" name="Szövegdoboz 23"/>
          <p:cNvSpPr txBox="1"/>
          <p:nvPr/>
        </p:nvSpPr>
        <p:spPr>
          <a:xfrm>
            <a:off x="3984400" y="4238091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4</a:t>
            </a:r>
            <a:endParaRPr lang="hu-HU" dirty="0"/>
          </a:p>
        </p:txBody>
      </p:sp>
      <p:sp>
        <p:nvSpPr>
          <p:cNvPr id="25" name="Szövegdoboz 24"/>
          <p:cNvSpPr txBox="1"/>
          <p:nvPr/>
        </p:nvSpPr>
        <p:spPr>
          <a:xfrm>
            <a:off x="3231775" y="4244351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2</a:t>
            </a:r>
          </a:p>
        </p:txBody>
      </p:sp>
      <p:sp>
        <p:nvSpPr>
          <p:cNvPr id="26" name="Szövegdoboz 25"/>
          <p:cNvSpPr txBox="1"/>
          <p:nvPr/>
        </p:nvSpPr>
        <p:spPr>
          <a:xfrm>
            <a:off x="5404767" y="3512994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2</a:t>
            </a:r>
          </a:p>
        </p:txBody>
      </p:sp>
      <p:sp>
        <p:nvSpPr>
          <p:cNvPr id="27" name="Szövegdoboz 26"/>
          <p:cNvSpPr txBox="1"/>
          <p:nvPr/>
        </p:nvSpPr>
        <p:spPr>
          <a:xfrm>
            <a:off x="3984400" y="3512994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2</a:t>
            </a:r>
          </a:p>
        </p:txBody>
      </p:sp>
      <p:sp>
        <p:nvSpPr>
          <p:cNvPr id="28" name="Szövegdoboz 27"/>
          <p:cNvSpPr txBox="1"/>
          <p:nvPr/>
        </p:nvSpPr>
        <p:spPr>
          <a:xfrm>
            <a:off x="2558600" y="4244351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2</a:t>
            </a:r>
          </a:p>
        </p:txBody>
      </p:sp>
      <p:sp>
        <p:nvSpPr>
          <p:cNvPr id="29" name="Szövegdoboz 28"/>
          <p:cNvSpPr txBox="1"/>
          <p:nvPr/>
        </p:nvSpPr>
        <p:spPr>
          <a:xfrm>
            <a:off x="2558600" y="3512994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2</a:t>
            </a:r>
          </a:p>
        </p:txBody>
      </p:sp>
      <p:sp>
        <p:nvSpPr>
          <p:cNvPr id="30" name="Szövegdoboz 29"/>
          <p:cNvSpPr txBox="1"/>
          <p:nvPr/>
        </p:nvSpPr>
        <p:spPr>
          <a:xfrm>
            <a:off x="5404767" y="2828330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2</a:t>
            </a:r>
          </a:p>
        </p:txBody>
      </p:sp>
      <p:sp>
        <p:nvSpPr>
          <p:cNvPr id="31" name="Szövegdoboz 30"/>
          <p:cNvSpPr txBox="1"/>
          <p:nvPr/>
        </p:nvSpPr>
        <p:spPr>
          <a:xfrm>
            <a:off x="4720775" y="3516752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2</a:t>
            </a:r>
          </a:p>
        </p:txBody>
      </p:sp>
      <p:sp>
        <p:nvSpPr>
          <p:cNvPr id="32" name="Szövegdoboz 31"/>
          <p:cNvSpPr txBox="1"/>
          <p:nvPr/>
        </p:nvSpPr>
        <p:spPr>
          <a:xfrm>
            <a:off x="3984400" y="2829169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2</a:t>
            </a:r>
          </a:p>
        </p:txBody>
      </p:sp>
      <p:sp>
        <p:nvSpPr>
          <p:cNvPr id="33" name="Szövegdoboz 32"/>
          <p:cNvSpPr txBox="1"/>
          <p:nvPr/>
        </p:nvSpPr>
        <p:spPr>
          <a:xfrm>
            <a:off x="3231700" y="3521056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2</a:t>
            </a:r>
          </a:p>
        </p:txBody>
      </p:sp>
      <p:sp>
        <p:nvSpPr>
          <p:cNvPr id="34" name="Szövegdoboz 33"/>
          <p:cNvSpPr txBox="1"/>
          <p:nvPr/>
        </p:nvSpPr>
        <p:spPr>
          <a:xfrm>
            <a:off x="2564033" y="2829169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2</a:t>
            </a:r>
          </a:p>
        </p:txBody>
      </p:sp>
      <p:sp>
        <p:nvSpPr>
          <p:cNvPr id="35" name="Szövegdoboz 34"/>
          <p:cNvSpPr txBox="1"/>
          <p:nvPr/>
        </p:nvSpPr>
        <p:spPr>
          <a:xfrm>
            <a:off x="4720775" y="2064592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2</a:t>
            </a:r>
          </a:p>
        </p:txBody>
      </p:sp>
      <p:sp>
        <p:nvSpPr>
          <p:cNvPr id="36" name="Szövegdoboz 35"/>
          <p:cNvSpPr txBox="1"/>
          <p:nvPr/>
        </p:nvSpPr>
        <p:spPr>
          <a:xfrm>
            <a:off x="3235100" y="2067796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2</a:t>
            </a:r>
          </a:p>
        </p:txBody>
      </p:sp>
      <p:sp>
        <p:nvSpPr>
          <p:cNvPr id="37" name="Szövegdoboz 36"/>
          <p:cNvSpPr txBox="1"/>
          <p:nvPr/>
        </p:nvSpPr>
        <p:spPr>
          <a:xfrm>
            <a:off x="3984400" y="2075071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2</a:t>
            </a:r>
          </a:p>
        </p:txBody>
      </p:sp>
      <p:sp>
        <p:nvSpPr>
          <p:cNvPr id="38" name="Szövegdoboz 37"/>
          <p:cNvSpPr txBox="1"/>
          <p:nvPr/>
        </p:nvSpPr>
        <p:spPr>
          <a:xfrm>
            <a:off x="5404767" y="4239104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2</a:t>
            </a:r>
          </a:p>
        </p:txBody>
      </p:sp>
      <p:sp>
        <p:nvSpPr>
          <p:cNvPr id="39" name="Szövegdoboz 38"/>
          <p:cNvSpPr txBox="1"/>
          <p:nvPr/>
        </p:nvSpPr>
        <p:spPr>
          <a:xfrm>
            <a:off x="4721332" y="2829169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3</a:t>
            </a:r>
            <a:endParaRPr lang="hu-HU" dirty="0"/>
          </a:p>
        </p:txBody>
      </p:sp>
      <p:sp>
        <p:nvSpPr>
          <p:cNvPr id="40" name="Szövegdoboz 39"/>
          <p:cNvSpPr txBox="1"/>
          <p:nvPr/>
        </p:nvSpPr>
        <p:spPr>
          <a:xfrm>
            <a:off x="3248025" y="2828330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3</a:t>
            </a:r>
            <a:endParaRPr lang="hu-HU" dirty="0"/>
          </a:p>
        </p:txBody>
      </p:sp>
      <p:pic>
        <p:nvPicPr>
          <p:cNvPr id="41" name="Kép 40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78" b="11746"/>
          <a:stretch/>
        </p:blipFill>
        <p:spPr>
          <a:xfrm>
            <a:off x="454709" y="1209935"/>
            <a:ext cx="599854" cy="720000"/>
          </a:xfrm>
          <a:prstGeom prst="rect">
            <a:avLst/>
          </a:prstGeom>
        </p:spPr>
      </p:pic>
      <p:pic>
        <p:nvPicPr>
          <p:cNvPr id="42" name="Kép 41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78" b="11746"/>
          <a:stretch/>
        </p:blipFill>
        <p:spPr>
          <a:xfrm>
            <a:off x="454709" y="1224264"/>
            <a:ext cx="599854" cy="720000"/>
          </a:xfrm>
          <a:prstGeom prst="rect">
            <a:avLst/>
          </a:prstGeom>
        </p:spPr>
      </p:pic>
      <p:pic>
        <p:nvPicPr>
          <p:cNvPr id="43" name="Kép 42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78" b="11746"/>
          <a:stretch/>
        </p:blipFill>
        <p:spPr>
          <a:xfrm>
            <a:off x="454709" y="1207140"/>
            <a:ext cx="599854" cy="720000"/>
          </a:xfrm>
          <a:prstGeom prst="rect">
            <a:avLst/>
          </a:prstGeom>
        </p:spPr>
      </p:pic>
      <p:pic>
        <p:nvPicPr>
          <p:cNvPr id="44" name="Kép 43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78" b="11746"/>
          <a:stretch/>
        </p:blipFill>
        <p:spPr>
          <a:xfrm>
            <a:off x="454709" y="1207140"/>
            <a:ext cx="599854" cy="720000"/>
          </a:xfrm>
          <a:prstGeom prst="rect">
            <a:avLst/>
          </a:prstGeom>
        </p:spPr>
      </p:pic>
      <p:pic>
        <p:nvPicPr>
          <p:cNvPr id="45" name="Kép 44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78" b="11746"/>
          <a:stretch/>
        </p:blipFill>
        <p:spPr>
          <a:xfrm>
            <a:off x="454196" y="1202616"/>
            <a:ext cx="599854" cy="720000"/>
          </a:xfrm>
          <a:prstGeom prst="rect">
            <a:avLst/>
          </a:prstGeom>
        </p:spPr>
      </p:pic>
      <p:pic>
        <p:nvPicPr>
          <p:cNvPr id="46" name="Kép 45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78" b="11746"/>
          <a:stretch/>
        </p:blipFill>
        <p:spPr>
          <a:xfrm>
            <a:off x="449590" y="1202616"/>
            <a:ext cx="599854" cy="720000"/>
          </a:xfrm>
          <a:prstGeom prst="rect">
            <a:avLst/>
          </a:prstGeom>
        </p:spPr>
      </p:pic>
      <p:pic>
        <p:nvPicPr>
          <p:cNvPr id="48" name="Kép 47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848" b="1456"/>
          <a:stretch/>
        </p:blipFill>
        <p:spPr>
          <a:xfrm>
            <a:off x="464076" y="1992053"/>
            <a:ext cx="595997" cy="720000"/>
          </a:xfrm>
          <a:prstGeom prst="rect">
            <a:avLst/>
          </a:prstGeom>
        </p:spPr>
      </p:pic>
      <p:pic>
        <p:nvPicPr>
          <p:cNvPr id="49" name="Kép 48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848" b="1456"/>
          <a:stretch/>
        </p:blipFill>
        <p:spPr>
          <a:xfrm>
            <a:off x="464076" y="2003233"/>
            <a:ext cx="595997" cy="720000"/>
          </a:xfrm>
          <a:prstGeom prst="rect">
            <a:avLst/>
          </a:prstGeom>
        </p:spPr>
      </p:pic>
      <p:pic>
        <p:nvPicPr>
          <p:cNvPr id="50" name="Kép 49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848" b="1456"/>
          <a:stretch/>
        </p:blipFill>
        <p:spPr>
          <a:xfrm>
            <a:off x="470877" y="1996260"/>
            <a:ext cx="595997" cy="720000"/>
          </a:xfrm>
          <a:prstGeom prst="rect">
            <a:avLst/>
          </a:prstGeom>
        </p:spPr>
      </p:pic>
      <p:pic>
        <p:nvPicPr>
          <p:cNvPr id="51" name="Kép 50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848" b="1456"/>
          <a:stretch/>
        </p:blipFill>
        <p:spPr>
          <a:xfrm>
            <a:off x="469936" y="2000302"/>
            <a:ext cx="595997" cy="720000"/>
          </a:xfrm>
          <a:prstGeom prst="rect">
            <a:avLst/>
          </a:prstGeom>
        </p:spPr>
      </p:pic>
      <p:pic>
        <p:nvPicPr>
          <p:cNvPr id="52" name="Kép 51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848" b="1456"/>
          <a:stretch/>
        </p:blipFill>
        <p:spPr>
          <a:xfrm>
            <a:off x="468312" y="2003233"/>
            <a:ext cx="595997" cy="720000"/>
          </a:xfrm>
          <a:prstGeom prst="rect">
            <a:avLst/>
          </a:prstGeom>
        </p:spPr>
      </p:pic>
      <p:pic>
        <p:nvPicPr>
          <p:cNvPr id="53" name="Kép 52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848" b="1456"/>
          <a:stretch/>
        </p:blipFill>
        <p:spPr>
          <a:xfrm>
            <a:off x="464076" y="2015095"/>
            <a:ext cx="595997" cy="720000"/>
          </a:xfrm>
          <a:prstGeom prst="rect">
            <a:avLst/>
          </a:prstGeom>
        </p:spPr>
      </p:pic>
      <p:pic>
        <p:nvPicPr>
          <p:cNvPr id="54" name="Kép 53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848" b="1456"/>
          <a:stretch/>
        </p:blipFill>
        <p:spPr>
          <a:xfrm>
            <a:off x="461170" y="2016495"/>
            <a:ext cx="595997" cy="720000"/>
          </a:xfrm>
          <a:prstGeom prst="rect">
            <a:avLst/>
          </a:prstGeom>
        </p:spPr>
      </p:pic>
      <p:pic>
        <p:nvPicPr>
          <p:cNvPr id="55" name="Kép 54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848" b="1456"/>
          <a:stretch/>
        </p:blipFill>
        <p:spPr>
          <a:xfrm>
            <a:off x="461171" y="2023815"/>
            <a:ext cx="595997" cy="720000"/>
          </a:xfrm>
          <a:prstGeom prst="rect">
            <a:avLst/>
          </a:prstGeom>
        </p:spPr>
      </p:pic>
      <p:pic>
        <p:nvPicPr>
          <p:cNvPr id="56" name="Kép 55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848" b="1456"/>
          <a:stretch/>
        </p:blipFill>
        <p:spPr>
          <a:xfrm>
            <a:off x="464075" y="2010206"/>
            <a:ext cx="595997" cy="720000"/>
          </a:xfrm>
          <a:prstGeom prst="rect">
            <a:avLst/>
          </a:prstGeom>
        </p:spPr>
      </p:pic>
      <p:pic>
        <p:nvPicPr>
          <p:cNvPr id="57" name="Kép 5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848" b="1456"/>
          <a:stretch/>
        </p:blipFill>
        <p:spPr>
          <a:xfrm>
            <a:off x="464167" y="2021634"/>
            <a:ext cx="595997" cy="720000"/>
          </a:xfrm>
          <a:prstGeom prst="rect">
            <a:avLst/>
          </a:prstGeom>
        </p:spPr>
      </p:pic>
      <p:pic>
        <p:nvPicPr>
          <p:cNvPr id="58" name="Kép 57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848" b="1456"/>
          <a:stretch/>
        </p:blipFill>
        <p:spPr>
          <a:xfrm>
            <a:off x="449590" y="2034563"/>
            <a:ext cx="595997" cy="720000"/>
          </a:xfrm>
          <a:prstGeom prst="rect">
            <a:avLst/>
          </a:prstGeom>
        </p:spPr>
      </p:pic>
      <p:pic>
        <p:nvPicPr>
          <p:cNvPr id="59" name="Kép 58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848" b="1456"/>
          <a:stretch/>
        </p:blipFill>
        <p:spPr>
          <a:xfrm>
            <a:off x="457147" y="2029424"/>
            <a:ext cx="595997" cy="720000"/>
          </a:xfrm>
          <a:prstGeom prst="rect">
            <a:avLst/>
          </a:prstGeom>
        </p:spPr>
      </p:pic>
      <p:pic>
        <p:nvPicPr>
          <p:cNvPr id="60" name="Kép 59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848" b="1456"/>
          <a:stretch/>
        </p:blipFill>
        <p:spPr>
          <a:xfrm>
            <a:off x="470876" y="2036945"/>
            <a:ext cx="595997" cy="720000"/>
          </a:xfrm>
          <a:prstGeom prst="rect">
            <a:avLst/>
          </a:prstGeom>
        </p:spPr>
      </p:pic>
      <p:pic>
        <p:nvPicPr>
          <p:cNvPr id="61" name="Kép 60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848" b="1456"/>
          <a:stretch/>
        </p:blipFill>
        <p:spPr>
          <a:xfrm>
            <a:off x="465307" y="2034014"/>
            <a:ext cx="595997" cy="720000"/>
          </a:xfrm>
          <a:prstGeom prst="rect">
            <a:avLst/>
          </a:prstGeom>
        </p:spPr>
      </p:pic>
      <p:pic>
        <p:nvPicPr>
          <p:cNvPr id="62" name="Kép 61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92" b="11620"/>
          <a:stretch/>
        </p:blipFill>
        <p:spPr>
          <a:xfrm>
            <a:off x="470876" y="2775421"/>
            <a:ext cx="599727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9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D0CD2950-0FD4-0D24-7400-90A219D1A655}"/>
              </a:ext>
            </a:extLst>
          </p:cNvPr>
          <p:cNvSpPr txBox="1">
            <a:spLocks/>
          </p:cNvSpPr>
          <p:nvPr/>
        </p:nvSpPr>
        <p:spPr>
          <a:xfrm>
            <a:off x="471488" y="360000"/>
            <a:ext cx="5915025" cy="4563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Colour</a:t>
            </a: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 according to the </a:t>
            </a:r>
            <a:r>
              <a:rPr lang="en-US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colour</a:t>
            </a: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 codes! </a:t>
            </a:r>
          </a:p>
          <a:p>
            <a:r>
              <a:rPr lang="hu-HU" sz="2200" dirty="0">
                <a:ea typeface="Calibri" panose="020F0502020204030204" pitchFamily="34" charset="0"/>
                <a:cs typeface="Times New Roman" panose="02020603050405020304" pitchFamily="18" charset="0"/>
              </a:rPr>
              <a:t>2. b.)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BE2C393-99D9-02E8-DC42-5AA6DAE1D5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16440" y="5494020"/>
            <a:ext cx="2966898" cy="2604951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r"/>
            <a:r>
              <a:rPr lang="hu-HU" sz="2000" dirty="0" smtClean="0"/>
              <a:t>111  111  111  111  111</a:t>
            </a:r>
          </a:p>
          <a:p>
            <a:pPr algn="r"/>
            <a:r>
              <a:rPr lang="hu-HU" sz="2000" dirty="0" smtClean="0"/>
              <a:t> 111  101  101  101  111</a:t>
            </a:r>
          </a:p>
          <a:p>
            <a:pPr algn="r"/>
            <a:r>
              <a:rPr lang="hu-HU" sz="2000" dirty="0" smtClean="0"/>
              <a:t> 101  011  101  011  101</a:t>
            </a:r>
          </a:p>
          <a:p>
            <a:pPr algn="r"/>
            <a:r>
              <a:rPr lang="hu-HU" sz="2000" dirty="0" smtClean="0"/>
              <a:t> 101 101  101  101  101 </a:t>
            </a:r>
          </a:p>
          <a:p>
            <a:pPr algn="r"/>
            <a:r>
              <a:rPr lang="hu-HU" sz="2000" dirty="0" smtClean="0"/>
              <a:t> 101  101  100  101  101</a:t>
            </a:r>
            <a:endParaRPr lang="hu-HU" sz="2000" dirty="0"/>
          </a:p>
        </p:txBody>
      </p:sp>
      <p:pic>
        <p:nvPicPr>
          <p:cNvPr id="5" name="Kép 4" descr="A képen Acélkék, Betűtípus, Majorelle kék, képernyőkép látható&#10;&#10;Automatikusan generált leírás">
            <a:extLst>
              <a:ext uri="{FF2B5EF4-FFF2-40B4-BE49-F238E27FC236}">
                <a16:creationId xmlns:a16="http://schemas.microsoft.com/office/drawing/2014/main" id="{CF6574BF-0DD4-2676-D95B-E69ECAD41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373" y="9158363"/>
            <a:ext cx="1275254" cy="426438"/>
          </a:xfrm>
          <a:prstGeom prst="rect">
            <a:avLst/>
          </a:prstGeom>
        </p:spPr>
      </p:pic>
      <p:pic>
        <p:nvPicPr>
          <p:cNvPr id="6" name="Kép 5" descr="A képen Grafika, Betűtípus, Grafikus tervezés, embléma látható&#10;&#10;Automatikusan generált leírás">
            <a:extLst>
              <a:ext uri="{FF2B5EF4-FFF2-40B4-BE49-F238E27FC236}">
                <a16:creationId xmlns:a16="http://schemas.microsoft.com/office/drawing/2014/main" id="{318DFCA8-EE35-4266-5A57-E412476D3F0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8" y="9215499"/>
            <a:ext cx="1435241" cy="326192"/>
          </a:xfrm>
          <a:prstGeom prst="rect">
            <a:avLst/>
          </a:prstGeom>
        </p:spPr>
      </p:pic>
      <p:pic>
        <p:nvPicPr>
          <p:cNvPr id="7" name="Kép 6" descr="A képen Betűtípus, képernyőkép, szöveg, Acélkék látható&#10;&#10;Automatikusan generált leírás">
            <a:extLst>
              <a:ext uri="{FF2B5EF4-FFF2-40B4-BE49-F238E27FC236}">
                <a16:creationId xmlns:a16="http://schemas.microsoft.com/office/drawing/2014/main" id="{97F6733F-F619-A960-8EB0-7CDFF315CFA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052" y="9184600"/>
            <a:ext cx="1860460" cy="400201"/>
          </a:xfrm>
          <a:prstGeom prst="rect">
            <a:avLst/>
          </a:prstGeom>
        </p:spPr>
      </p:pic>
      <p:graphicFrame>
        <p:nvGraphicFramePr>
          <p:cNvPr id="65" name="Táblázat 140">
            <a:extLst>
              <a:ext uri="{FF2B5EF4-FFF2-40B4-BE49-F238E27FC236}">
                <a16:creationId xmlns:a16="http://schemas.microsoft.com/office/drawing/2014/main" id="{5DA1B995-1887-3E5A-E071-A084DA45AD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676004"/>
              </p:ext>
            </p:extLst>
          </p:nvPr>
        </p:nvGraphicFramePr>
        <p:xfrm>
          <a:off x="2791373" y="1202194"/>
          <a:ext cx="36000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418347684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60678666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25615521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67036709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347735126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77489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5758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30529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28942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751031"/>
                  </a:ext>
                </a:extLst>
              </a:tr>
            </a:tbl>
          </a:graphicData>
        </a:graphic>
      </p:graphicFrame>
      <p:grpSp>
        <p:nvGrpSpPr>
          <p:cNvPr id="74" name="Csoportba foglalás 73">
            <a:extLst>
              <a:ext uri="{FF2B5EF4-FFF2-40B4-BE49-F238E27FC236}">
                <a16:creationId xmlns:a16="http://schemas.microsoft.com/office/drawing/2014/main" id="{9C8C87BF-E9AE-4E29-6DE7-98DC43566CB3}"/>
              </a:ext>
            </a:extLst>
          </p:cNvPr>
          <p:cNvGrpSpPr/>
          <p:nvPr/>
        </p:nvGrpSpPr>
        <p:grpSpPr>
          <a:xfrm>
            <a:off x="724218" y="1570024"/>
            <a:ext cx="1798644" cy="2646138"/>
            <a:chOff x="724218" y="1252875"/>
            <a:chExt cx="1798644" cy="2646138"/>
          </a:xfrm>
        </p:grpSpPr>
        <p:sp>
          <p:nvSpPr>
            <p:cNvPr id="9" name="Szövegdoboz 8">
              <a:extLst>
                <a:ext uri="{FF2B5EF4-FFF2-40B4-BE49-F238E27FC236}">
                  <a16:creationId xmlns:a16="http://schemas.microsoft.com/office/drawing/2014/main" id="{D369EF2F-E2D1-F89C-D18F-2555A4E7BB93}"/>
                </a:ext>
              </a:extLst>
            </p:cNvPr>
            <p:cNvSpPr txBox="1"/>
            <p:nvPr/>
          </p:nvSpPr>
          <p:spPr>
            <a:xfrm>
              <a:off x="1363536" y="1592798"/>
              <a:ext cx="1051242" cy="211853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hu-HU" sz="1100" b="1" dirty="0" err="1" smtClean="0">
                  <a:solidFill>
                    <a:schemeClr val="accent3"/>
                  </a:solidFill>
                </a:rPr>
                <a:t>Yellow</a:t>
              </a:r>
              <a:endParaRPr lang="hu-HU" sz="1100" b="1" dirty="0">
                <a:solidFill>
                  <a:schemeClr val="accent3"/>
                </a:solidFill>
              </a:endParaRPr>
            </a:p>
          </p:txBody>
        </p:sp>
        <p:grpSp>
          <p:nvGrpSpPr>
            <p:cNvPr id="67" name="Csoportba foglalás 66">
              <a:extLst>
                <a:ext uri="{FF2B5EF4-FFF2-40B4-BE49-F238E27FC236}">
                  <a16:creationId xmlns:a16="http://schemas.microsoft.com/office/drawing/2014/main" id="{0FCAE22C-12BE-1C8E-58F5-5AE45C89591E}"/>
                </a:ext>
              </a:extLst>
            </p:cNvPr>
            <p:cNvGrpSpPr/>
            <p:nvPr/>
          </p:nvGrpSpPr>
          <p:grpSpPr>
            <a:xfrm>
              <a:off x="724218" y="1328140"/>
              <a:ext cx="635190" cy="2465078"/>
              <a:chOff x="724218" y="1328140"/>
              <a:chExt cx="803910" cy="1464656"/>
            </a:xfrm>
          </p:grpSpPr>
          <p:cxnSp>
            <p:nvCxnSpPr>
              <p:cNvPr id="47" name="Egyenes összekötő 46">
                <a:extLst>
                  <a:ext uri="{FF2B5EF4-FFF2-40B4-BE49-F238E27FC236}">
                    <a16:creationId xmlns:a16="http://schemas.microsoft.com/office/drawing/2014/main" id="{1B517F46-0636-2FC0-399A-367DA195CA4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4218" y="1658588"/>
                <a:ext cx="106680" cy="422804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Csoportba foglalás 47">
                <a:extLst>
                  <a:ext uri="{FF2B5EF4-FFF2-40B4-BE49-F238E27FC236}">
                    <a16:creationId xmlns:a16="http://schemas.microsoft.com/office/drawing/2014/main" id="{E5C724C7-CD3F-3E88-D001-2C35CB01691D}"/>
                  </a:ext>
                </a:extLst>
              </p:cNvPr>
              <p:cNvGrpSpPr/>
              <p:nvPr/>
            </p:nvGrpSpPr>
            <p:grpSpPr>
              <a:xfrm>
                <a:off x="1291908" y="1328140"/>
                <a:ext cx="236220" cy="215447"/>
                <a:chOff x="1996440" y="2780665"/>
                <a:chExt cx="236220" cy="276860"/>
              </a:xfrm>
            </p:grpSpPr>
            <p:cxnSp>
              <p:nvCxnSpPr>
                <p:cNvPr id="63" name="Egyenes összekötő 62">
                  <a:extLst>
                    <a:ext uri="{FF2B5EF4-FFF2-40B4-BE49-F238E27FC236}">
                      <a16:creationId xmlns:a16="http://schemas.microsoft.com/office/drawing/2014/main" id="{9D01C744-6288-B4A7-884F-50951EFE24A7}"/>
                    </a:ext>
                  </a:extLst>
                </p:cNvPr>
                <p:cNvCxnSpPr/>
                <p:nvPr/>
              </p:nvCxnSpPr>
              <p:spPr>
                <a:xfrm flipV="1">
                  <a:off x="1996440" y="2780665"/>
                  <a:ext cx="236220" cy="13843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Egyenes összekötő 63">
                  <a:extLst>
                    <a:ext uri="{FF2B5EF4-FFF2-40B4-BE49-F238E27FC236}">
                      <a16:creationId xmlns:a16="http://schemas.microsoft.com/office/drawing/2014/main" id="{5EB2D18E-4DC0-F751-92F5-F5196F7B9D6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96440" y="2919095"/>
                  <a:ext cx="236220" cy="13843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9" name="Csoportba foglalás 48">
                <a:extLst>
                  <a:ext uri="{FF2B5EF4-FFF2-40B4-BE49-F238E27FC236}">
                    <a16:creationId xmlns:a16="http://schemas.microsoft.com/office/drawing/2014/main" id="{5864D023-2A1E-3EA8-98AD-092FD49859DD}"/>
                  </a:ext>
                </a:extLst>
              </p:cNvPr>
              <p:cNvGrpSpPr/>
              <p:nvPr/>
            </p:nvGrpSpPr>
            <p:grpSpPr>
              <a:xfrm>
                <a:off x="1291908" y="1743842"/>
                <a:ext cx="236220" cy="215447"/>
                <a:chOff x="1996440" y="2780665"/>
                <a:chExt cx="236220" cy="276860"/>
              </a:xfrm>
            </p:grpSpPr>
            <p:cxnSp>
              <p:nvCxnSpPr>
                <p:cNvPr id="61" name="Egyenes összekötő 60">
                  <a:extLst>
                    <a:ext uri="{FF2B5EF4-FFF2-40B4-BE49-F238E27FC236}">
                      <a16:creationId xmlns:a16="http://schemas.microsoft.com/office/drawing/2014/main" id="{41DA2CFA-9044-51C0-0E74-B4D1BE4E4DF8}"/>
                    </a:ext>
                  </a:extLst>
                </p:cNvPr>
                <p:cNvCxnSpPr/>
                <p:nvPr/>
              </p:nvCxnSpPr>
              <p:spPr>
                <a:xfrm flipV="1">
                  <a:off x="1996440" y="2780665"/>
                  <a:ext cx="236220" cy="13843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Egyenes összekötő 61">
                  <a:extLst>
                    <a:ext uri="{FF2B5EF4-FFF2-40B4-BE49-F238E27FC236}">
                      <a16:creationId xmlns:a16="http://schemas.microsoft.com/office/drawing/2014/main" id="{EAF9BC34-E6E0-FAC7-BF81-57669DB3D63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96440" y="2919095"/>
                  <a:ext cx="236220" cy="13843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" name="Csoportba foglalás 49">
                <a:extLst>
                  <a:ext uri="{FF2B5EF4-FFF2-40B4-BE49-F238E27FC236}">
                    <a16:creationId xmlns:a16="http://schemas.microsoft.com/office/drawing/2014/main" id="{E10BC367-4FC7-79B2-7295-8F0F14EE9632}"/>
                  </a:ext>
                </a:extLst>
              </p:cNvPr>
              <p:cNvGrpSpPr/>
              <p:nvPr/>
            </p:nvGrpSpPr>
            <p:grpSpPr>
              <a:xfrm>
                <a:off x="1291908" y="2159545"/>
                <a:ext cx="236220" cy="215447"/>
                <a:chOff x="1996440" y="2780665"/>
                <a:chExt cx="236220" cy="276860"/>
              </a:xfrm>
            </p:grpSpPr>
            <p:cxnSp>
              <p:nvCxnSpPr>
                <p:cNvPr id="59" name="Egyenes összekötő 58">
                  <a:extLst>
                    <a:ext uri="{FF2B5EF4-FFF2-40B4-BE49-F238E27FC236}">
                      <a16:creationId xmlns:a16="http://schemas.microsoft.com/office/drawing/2014/main" id="{795895F2-149D-EF16-CE4E-69F7D66FFF2D}"/>
                    </a:ext>
                  </a:extLst>
                </p:cNvPr>
                <p:cNvCxnSpPr/>
                <p:nvPr/>
              </p:nvCxnSpPr>
              <p:spPr>
                <a:xfrm flipV="1">
                  <a:off x="1996440" y="2780665"/>
                  <a:ext cx="236220" cy="13843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Egyenes összekötő 59">
                  <a:extLst>
                    <a:ext uri="{FF2B5EF4-FFF2-40B4-BE49-F238E27FC236}">
                      <a16:creationId xmlns:a16="http://schemas.microsoft.com/office/drawing/2014/main" id="{209FB677-2A12-28E1-A197-21A8D1ED021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96440" y="2919095"/>
                  <a:ext cx="236220" cy="13843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" name="Csoportba foglalás 50">
                <a:extLst>
                  <a:ext uri="{FF2B5EF4-FFF2-40B4-BE49-F238E27FC236}">
                    <a16:creationId xmlns:a16="http://schemas.microsoft.com/office/drawing/2014/main" id="{39236CBF-B786-C228-6346-FEADA05D1B2E}"/>
                  </a:ext>
                </a:extLst>
              </p:cNvPr>
              <p:cNvGrpSpPr/>
              <p:nvPr/>
            </p:nvGrpSpPr>
            <p:grpSpPr>
              <a:xfrm>
                <a:off x="1291908" y="2577349"/>
                <a:ext cx="236220" cy="215447"/>
                <a:chOff x="1996440" y="2780665"/>
                <a:chExt cx="236220" cy="276860"/>
              </a:xfrm>
            </p:grpSpPr>
            <p:cxnSp>
              <p:nvCxnSpPr>
                <p:cNvPr id="57" name="Egyenes összekötő 56">
                  <a:extLst>
                    <a:ext uri="{FF2B5EF4-FFF2-40B4-BE49-F238E27FC236}">
                      <a16:creationId xmlns:a16="http://schemas.microsoft.com/office/drawing/2014/main" id="{EAC030D6-75F8-6318-25F7-E54CB161CF5E}"/>
                    </a:ext>
                  </a:extLst>
                </p:cNvPr>
                <p:cNvCxnSpPr/>
                <p:nvPr/>
              </p:nvCxnSpPr>
              <p:spPr>
                <a:xfrm flipV="1">
                  <a:off x="1996440" y="2780665"/>
                  <a:ext cx="236220" cy="13843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Egyenes összekötő 57">
                  <a:extLst>
                    <a:ext uri="{FF2B5EF4-FFF2-40B4-BE49-F238E27FC236}">
                      <a16:creationId xmlns:a16="http://schemas.microsoft.com/office/drawing/2014/main" id="{65C1578C-B8CC-4179-D202-343BE270573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96440" y="2919095"/>
                  <a:ext cx="236220" cy="13843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2" name="Egyenes összekötő 51">
                <a:extLst>
                  <a:ext uri="{FF2B5EF4-FFF2-40B4-BE49-F238E27FC236}">
                    <a16:creationId xmlns:a16="http://schemas.microsoft.com/office/drawing/2014/main" id="{CF8CFA76-455F-99C7-DB24-572E3179F5B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0898" y="1438293"/>
                <a:ext cx="461010" cy="218216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Egyenes összekötő 52">
                <a:extLst>
                  <a:ext uri="{FF2B5EF4-FFF2-40B4-BE49-F238E27FC236}">
                    <a16:creationId xmlns:a16="http://schemas.microsoft.com/office/drawing/2014/main" id="{1A2F2960-358D-C23A-3E22-EFB78AC3EE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0898" y="1656510"/>
                <a:ext cx="461010" cy="199200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Egyenes összekötő 53">
                <a:extLst>
                  <a:ext uri="{FF2B5EF4-FFF2-40B4-BE49-F238E27FC236}">
                    <a16:creationId xmlns:a16="http://schemas.microsoft.com/office/drawing/2014/main" id="{803CD348-47A1-AEF9-DF0A-E0720909075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0898" y="2270087"/>
                <a:ext cx="461010" cy="218216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Egyenes összekötő 54">
                <a:extLst>
                  <a:ext uri="{FF2B5EF4-FFF2-40B4-BE49-F238E27FC236}">
                    <a16:creationId xmlns:a16="http://schemas.microsoft.com/office/drawing/2014/main" id="{AD77D2E8-5AA2-F251-4F63-6249D80E64E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0898" y="2490382"/>
                <a:ext cx="461010" cy="199200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Egyenes összekötő 55">
                <a:extLst>
                  <a:ext uri="{FF2B5EF4-FFF2-40B4-BE49-F238E27FC236}">
                    <a16:creationId xmlns:a16="http://schemas.microsoft.com/office/drawing/2014/main" id="{6C3241D0-972A-2C46-18F6-06B451D26DB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24218" y="2070888"/>
                <a:ext cx="106680" cy="411317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Szövegdoboz 17">
              <a:extLst>
                <a:ext uri="{FF2B5EF4-FFF2-40B4-BE49-F238E27FC236}">
                  <a16:creationId xmlns:a16="http://schemas.microsoft.com/office/drawing/2014/main" id="{EAF5CD63-C58B-FB74-210D-BDC055AAB94D}"/>
                </a:ext>
              </a:extLst>
            </p:cNvPr>
            <p:cNvSpPr txBox="1"/>
            <p:nvPr/>
          </p:nvSpPr>
          <p:spPr>
            <a:xfrm>
              <a:off x="1363536" y="1252875"/>
              <a:ext cx="1051242" cy="211853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hu-HU" sz="1100" b="1" dirty="0" smtClean="0">
                  <a:solidFill>
                    <a:schemeClr val="accent3"/>
                  </a:solidFill>
                </a:rPr>
                <a:t>Brown</a:t>
              </a:r>
              <a:endParaRPr lang="hu-HU" sz="1100" b="1" dirty="0">
                <a:solidFill>
                  <a:schemeClr val="accent3"/>
                </a:solidFill>
              </a:endParaRPr>
            </a:p>
          </p:txBody>
        </p:sp>
        <p:sp>
          <p:nvSpPr>
            <p:cNvPr id="68" name="Szövegdoboz 67">
              <a:extLst>
                <a:ext uri="{FF2B5EF4-FFF2-40B4-BE49-F238E27FC236}">
                  <a16:creationId xmlns:a16="http://schemas.microsoft.com/office/drawing/2014/main" id="{32A68126-EA9C-F15D-05DD-3F3B9A3191FC}"/>
                </a:ext>
              </a:extLst>
            </p:cNvPr>
            <p:cNvSpPr txBox="1"/>
            <p:nvPr/>
          </p:nvSpPr>
          <p:spPr>
            <a:xfrm>
              <a:off x="1363536" y="2299317"/>
              <a:ext cx="1051242" cy="211853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hu-HU" sz="1100" b="1" dirty="0" smtClean="0">
                  <a:solidFill>
                    <a:schemeClr val="accent3"/>
                  </a:solidFill>
                </a:rPr>
                <a:t>Red</a:t>
              </a:r>
              <a:endParaRPr lang="hu-HU" sz="1100" b="1" dirty="0">
                <a:solidFill>
                  <a:schemeClr val="accent3"/>
                </a:solidFill>
              </a:endParaRPr>
            </a:p>
          </p:txBody>
        </p:sp>
        <p:sp>
          <p:nvSpPr>
            <p:cNvPr id="69" name="Szövegdoboz 68">
              <a:extLst>
                <a:ext uri="{FF2B5EF4-FFF2-40B4-BE49-F238E27FC236}">
                  <a16:creationId xmlns:a16="http://schemas.microsoft.com/office/drawing/2014/main" id="{0741A165-CB3F-69CF-6621-A0EB2775C890}"/>
                </a:ext>
              </a:extLst>
            </p:cNvPr>
            <p:cNvSpPr txBox="1"/>
            <p:nvPr/>
          </p:nvSpPr>
          <p:spPr>
            <a:xfrm>
              <a:off x="1363535" y="1986756"/>
              <a:ext cx="1159327" cy="261610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r>
                <a:rPr lang="hu-HU" sz="1100" b="1" dirty="0" err="1" smtClean="0">
                  <a:solidFill>
                    <a:schemeClr val="accent3"/>
                  </a:solidFill>
                </a:rPr>
                <a:t>Pastel</a:t>
              </a:r>
              <a:r>
                <a:rPr lang="hu-HU" sz="1100" b="1" dirty="0" smtClean="0">
                  <a:solidFill>
                    <a:schemeClr val="accent3"/>
                  </a:solidFill>
                </a:rPr>
                <a:t> </a:t>
              </a:r>
              <a:r>
                <a:rPr lang="hu-HU" sz="1100" b="1" dirty="0" err="1">
                  <a:solidFill>
                    <a:schemeClr val="accent3"/>
                  </a:solidFill>
                </a:rPr>
                <a:t>orange</a:t>
              </a:r>
              <a:endParaRPr lang="hu-HU" sz="1100" b="1" dirty="0">
                <a:solidFill>
                  <a:schemeClr val="accent3"/>
                </a:solidFill>
              </a:endParaRPr>
            </a:p>
          </p:txBody>
        </p:sp>
        <p:sp>
          <p:nvSpPr>
            <p:cNvPr id="70" name="Szövegdoboz 69">
              <a:extLst>
                <a:ext uri="{FF2B5EF4-FFF2-40B4-BE49-F238E27FC236}">
                  <a16:creationId xmlns:a16="http://schemas.microsoft.com/office/drawing/2014/main" id="{F785B3B0-13B9-0175-25A3-E18ED6036796}"/>
                </a:ext>
              </a:extLst>
            </p:cNvPr>
            <p:cNvSpPr txBox="1"/>
            <p:nvPr/>
          </p:nvSpPr>
          <p:spPr>
            <a:xfrm>
              <a:off x="1363536" y="3004050"/>
              <a:ext cx="1051242" cy="211853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hu-HU" sz="1100" b="1" dirty="0" err="1" smtClean="0">
                  <a:solidFill>
                    <a:schemeClr val="accent3"/>
                  </a:solidFill>
                </a:rPr>
                <a:t>Dark</a:t>
              </a:r>
              <a:r>
                <a:rPr lang="hu-HU" sz="1100" b="1" dirty="0" smtClean="0">
                  <a:solidFill>
                    <a:schemeClr val="accent3"/>
                  </a:solidFill>
                </a:rPr>
                <a:t> </a:t>
              </a:r>
              <a:r>
                <a:rPr lang="hu-HU" sz="1100" b="1" dirty="0" err="1">
                  <a:solidFill>
                    <a:schemeClr val="accent3"/>
                  </a:solidFill>
                </a:rPr>
                <a:t>green</a:t>
              </a:r>
              <a:endParaRPr lang="hu-HU" sz="1100" b="1" dirty="0">
                <a:solidFill>
                  <a:schemeClr val="accent3"/>
                </a:solidFill>
              </a:endParaRPr>
            </a:p>
          </p:txBody>
        </p:sp>
        <p:sp>
          <p:nvSpPr>
            <p:cNvPr id="71" name="Szövegdoboz 70">
              <a:extLst>
                <a:ext uri="{FF2B5EF4-FFF2-40B4-BE49-F238E27FC236}">
                  <a16:creationId xmlns:a16="http://schemas.microsoft.com/office/drawing/2014/main" id="{9DB649C1-D1BA-FEAE-DA19-47C9092D4C5B}"/>
                </a:ext>
              </a:extLst>
            </p:cNvPr>
            <p:cNvSpPr txBox="1"/>
            <p:nvPr/>
          </p:nvSpPr>
          <p:spPr>
            <a:xfrm>
              <a:off x="1363536" y="2664127"/>
              <a:ext cx="1051242" cy="211853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hu-HU" sz="1100" b="1" dirty="0" err="1" smtClean="0">
                  <a:solidFill>
                    <a:schemeClr val="accent3"/>
                  </a:solidFill>
                </a:rPr>
                <a:t>Blue</a:t>
              </a:r>
              <a:endParaRPr lang="hu-HU" sz="1100" b="1" dirty="0">
                <a:solidFill>
                  <a:schemeClr val="accent3"/>
                </a:solidFill>
              </a:endParaRPr>
            </a:p>
          </p:txBody>
        </p:sp>
        <p:sp>
          <p:nvSpPr>
            <p:cNvPr id="72" name="Szövegdoboz 71">
              <a:extLst>
                <a:ext uri="{FF2B5EF4-FFF2-40B4-BE49-F238E27FC236}">
                  <a16:creationId xmlns:a16="http://schemas.microsoft.com/office/drawing/2014/main" id="{91AC9836-C009-607D-8DE4-607A88F7CB14}"/>
                </a:ext>
              </a:extLst>
            </p:cNvPr>
            <p:cNvSpPr txBox="1"/>
            <p:nvPr/>
          </p:nvSpPr>
          <p:spPr>
            <a:xfrm>
              <a:off x="1363536" y="3687160"/>
              <a:ext cx="1051242" cy="211853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hu-HU" sz="1100" b="1" dirty="0" smtClean="0">
                  <a:solidFill>
                    <a:schemeClr val="accent3"/>
                  </a:solidFill>
                </a:rPr>
                <a:t>Black</a:t>
              </a:r>
              <a:endParaRPr lang="hu-HU" sz="1100" b="1" dirty="0">
                <a:solidFill>
                  <a:schemeClr val="accent3"/>
                </a:solidFill>
              </a:endParaRPr>
            </a:p>
          </p:txBody>
        </p:sp>
        <p:sp>
          <p:nvSpPr>
            <p:cNvPr id="73" name="Szövegdoboz 72">
              <a:extLst>
                <a:ext uri="{FF2B5EF4-FFF2-40B4-BE49-F238E27FC236}">
                  <a16:creationId xmlns:a16="http://schemas.microsoft.com/office/drawing/2014/main" id="{55610202-7544-182F-5699-29F7B21A0458}"/>
                </a:ext>
              </a:extLst>
            </p:cNvPr>
            <p:cNvSpPr txBox="1"/>
            <p:nvPr/>
          </p:nvSpPr>
          <p:spPr>
            <a:xfrm>
              <a:off x="1363536" y="3347237"/>
              <a:ext cx="1051242" cy="211853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hu-HU" sz="1100" b="1" dirty="0" smtClean="0">
                  <a:solidFill>
                    <a:schemeClr val="accent3"/>
                  </a:solidFill>
                </a:rPr>
                <a:t>Grey</a:t>
              </a:r>
              <a:endParaRPr lang="hu-HU" sz="1100" b="1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37" name="Szöveg helye 2">
            <a:extLst>
              <a:ext uri="{FF2B5EF4-FFF2-40B4-BE49-F238E27FC236}">
                <a16:creationId xmlns:a16="http://schemas.microsoft.com/office/drawing/2014/main" id="{BBE2C393-99D9-02E8-DC42-5AA6DAE1D51B}"/>
              </a:ext>
            </a:extLst>
          </p:cNvPr>
          <p:cNvSpPr txBox="1">
            <a:spLocks/>
          </p:cNvSpPr>
          <p:nvPr/>
        </p:nvSpPr>
        <p:spPr>
          <a:xfrm>
            <a:off x="476958" y="5490198"/>
            <a:ext cx="2859541" cy="26087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Binary </a:t>
            </a:r>
            <a:r>
              <a:rPr lang="en-US" sz="2000" b="1" dirty="0" err="1"/>
              <a:t>colouring</a:t>
            </a:r>
            <a:endParaRPr lang="en-US" sz="2000" b="1" dirty="0"/>
          </a:p>
          <a:p>
            <a:pPr algn="ctr"/>
            <a:r>
              <a:rPr lang="en-US" sz="2000" b="1" dirty="0"/>
              <a:t>(binary)</a:t>
            </a:r>
          </a:p>
          <a:p>
            <a:pPr algn="ctr"/>
            <a:endParaRPr lang="en-US" sz="2000" b="1" dirty="0"/>
          </a:p>
          <a:p>
            <a:r>
              <a:rPr lang="en-US" sz="2000" b="1" dirty="0"/>
              <a:t>At the ends of a tree-like diagram you see </a:t>
            </a:r>
            <a:r>
              <a:rPr lang="en-US" sz="2000" b="1" dirty="0" err="1"/>
              <a:t>colours</a:t>
            </a:r>
            <a:r>
              <a:rPr lang="en-US" sz="2000" b="1" dirty="0"/>
              <a:t>, which you can access through an "up-down" decision process. The value of „up” is 1 and the value of „down” is 0 . To select the </a:t>
            </a:r>
            <a:r>
              <a:rPr lang="en-US" sz="2000" b="1" dirty="0" err="1"/>
              <a:t>colour</a:t>
            </a:r>
            <a:r>
              <a:rPr lang="en-US" sz="2000" b="1" dirty="0"/>
              <a:t> of each field, start from the </a:t>
            </a:r>
            <a:r>
              <a:rPr lang="en-US" sz="2000" b="1" dirty="0" err="1"/>
              <a:t>centre</a:t>
            </a:r>
            <a:r>
              <a:rPr lang="en-US" sz="2000" b="1" dirty="0"/>
              <a:t> and work your way up or down the branches of the diagram, based on the elements of the numerical sequence associated with that field, to the </a:t>
            </a:r>
            <a:r>
              <a:rPr lang="en-US" sz="2000" b="1" dirty="0" err="1"/>
              <a:t>colour</a:t>
            </a:r>
            <a:r>
              <a:rPr lang="en-US" sz="2000" b="1" dirty="0"/>
              <a:t> you want to select.</a:t>
            </a:r>
          </a:p>
          <a:p>
            <a:r>
              <a:rPr lang="en-US" sz="2000" b="1" dirty="0"/>
              <a:t>e.g.: 101 -&gt; up - down - up</a:t>
            </a:r>
          </a:p>
          <a:p>
            <a:r>
              <a:rPr lang="en-US" sz="2000" b="1" dirty="0"/>
              <a:t>       0100 -&gt; down - up - down - down</a:t>
            </a:r>
          </a:p>
        </p:txBody>
      </p:sp>
    </p:spTree>
    <p:extLst>
      <p:ext uri="{BB962C8B-B14F-4D97-AF65-F5344CB8AC3E}">
        <p14:creationId xmlns:p14="http://schemas.microsoft.com/office/powerpoint/2010/main" val="1908266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D0CD2950-0FD4-0D24-7400-90A219D1A655}"/>
              </a:ext>
            </a:extLst>
          </p:cNvPr>
          <p:cNvSpPr txBox="1">
            <a:spLocks/>
          </p:cNvSpPr>
          <p:nvPr/>
        </p:nvSpPr>
        <p:spPr>
          <a:xfrm>
            <a:off x="471488" y="360000"/>
            <a:ext cx="5915025" cy="4563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40000"/>
              </a:lnSpc>
            </a:pPr>
            <a:r>
              <a:rPr lang="en-US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Colour</a:t>
            </a: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 according to the </a:t>
            </a:r>
            <a:r>
              <a:rPr lang="en-US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colour</a:t>
            </a: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 codes</a:t>
            </a:r>
            <a:r>
              <a:rPr lang="en-US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r>
              <a:rPr lang="hu-HU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40000"/>
              </a:lnSpc>
            </a:pPr>
            <a:r>
              <a:rPr lang="hu-HU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Head</a:t>
            </a:r>
            <a:endParaRPr lang="hu-HU" sz="2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Kép 4" descr="A képen Acélkék, Betűtípus, Majorelle kék, képernyőkép látható&#10;&#10;Automatikusan generált leírás">
            <a:extLst>
              <a:ext uri="{FF2B5EF4-FFF2-40B4-BE49-F238E27FC236}">
                <a16:creationId xmlns:a16="http://schemas.microsoft.com/office/drawing/2014/main" id="{CF6574BF-0DD4-2676-D95B-E69ECAD41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373" y="9158363"/>
            <a:ext cx="1275254" cy="426438"/>
          </a:xfrm>
          <a:prstGeom prst="rect">
            <a:avLst/>
          </a:prstGeom>
        </p:spPr>
      </p:pic>
      <p:pic>
        <p:nvPicPr>
          <p:cNvPr id="6" name="Kép 5" descr="A képen Grafika, Betűtípus, Grafikus tervezés, embléma látható&#10;&#10;Automatikusan generált leírás">
            <a:extLst>
              <a:ext uri="{FF2B5EF4-FFF2-40B4-BE49-F238E27FC236}">
                <a16:creationId xmlns:a16="http://schemas.microsoft.com/office/drawing/2014/main" id="{318DFCA8-EE35-4266-5A57-E412476D3F0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8" y="9215499"/>
            <a:ext cx="1435241" cy="326192"/>
          </a:xfrm>
          <a:prstGeom prst="rect">
            <a:avLst/>
          </a:prstGeom>
        </p:spPr>
      </p:pic>
      <p:pic>
        <p:nvPicPr>
          <p:cNvPr id="7" name="Kép 6" descr="A képen Betűtípus, képernyőkép, szöveg, Acélkék látható&#10;&#10;Automatikusan generált leírás">
            <a:extLst>
              <a:ext uri="{FF2B5EF4-FFF2-40B4-BE49-F238E27FC236}">
                <a16:creationId xmlns:a16="http://schemas.microsoft.com/office/drawing/2014/main" id="{97F6733F-F619-A960-8EB0-7CDFF315CFA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052" y="9184600"/>
            <a:ext cx="1860460" cy="400201"/>
          </a:xfrm>
          <a:prstGeom prst="rect">
            <a:avLst/>
          </a:prstGeom>
        </p:spPr>
      </p:pic>
      <p:graphicFrame>
        <p:nvGraphicFramePr>
          <p:cNvPr id="65" name="Táblázat 140">
            <a:extLst>
              <a:ext uri="{FF2B5EF4-FFF2-40B4-BE49-F238E27FC236}">
                <a16:creationId xmlns:a16="http://schemas.microsoft.com/office/drawing/2014/main" id="{5DA1B995-1887-3E5A-E071-A084DA45AD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129938"/>
              </p:ext>
            </p:extLst>
          </p:nvPr>
        </p:nvGraphicFramePr>
        <p:xfrm>
          <a:off x="2362200" y="1214697"/>
          <a:ext cx="36000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418347684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60678666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25615521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67036709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347735126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77489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5758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30529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28942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751031"/>
                  </a:ext>
                </a:extLst>
              </a:tr>
            </a:tbl>
          </a:graphicData>
        </a:graphic>
      </p:graphicFrame>
      <p:pic>
        <p:nvPicPr>
          <p:cNvPr id="9" name="Kép 8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78" b="11746"/>
          <a:stretch/>
        </p:blipFill>
        <p:spPr>
          <a:xfrm>
            <a:off x="459840" y="1218453"/>
            <a:ext cx="599854" cy="720000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848" b="1456"/>
          <a:stretch/>
        </p:blipFill>
        <p:spPr>
          <a:xfrm>
            <a:off x="468313" y="1989096"/>
            <a:ext cx="595997" cy="720000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92" b="11620"/>
          <a:stretch/>
        </p:blipFill>
        <p:spPr>
          <a:xfrm>
            <a:off x="468313" y="2768257"/>
            <a:ext cx="599727" cy="720000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40" y="3547418"/>
            <a:ext cx="604470" cy="720000"/>
          </a:xfrm>
          <a:prstGeom prst="rect">
            <a:avLst/>
          </a:prstGeom>
        </p:spPr>
      </p:pic>
      <p:sp>
        <p:nvSpPr>
          <p:cNvPr id="19" name="Szövegdoboz 18"/>
          <p:cNvSpPr txBox="1"/>
          <p:nvPr/>
        </p:nvSpPr>
        <p:spPr>
          <a:xfrm>
            <a:off x="1235304" y="1410183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1239069" y="2105269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2</a:t>
            </a:r>
          </a:p>
        </p:txBody>
      </p:sp>
      <p:sp>
        <p:nvSpPr>
          <p:cNvPr id="22" name="Szövegdoboz 21"/>
          <p:cNvSpPr txBox="1"/>
          <p:nvPr/>
        </p:nvSpPr>
        <p:spPr>
          <a:xfrm>
            <a:off x="1235304" y="2919892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3</a:t>
            </a:r>
            <a:endParaRPr lang="hu-HU" dirty="0"/>
          </a:p>
        </p:txBody>
      </p:sp>
      <p:sp>
        <p:nvSpPr>
          <p:cNvPr id="23" name="Szövegdoboz 22"/>
          <p:cNvSpPr txBox="1"/>
          <p:nvPr/>
        </p:nvSpPr>
        <p:spPr>
          <a:xfrm>
            <a:off x="1235304" y="3701203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4</a:t>
            </a:r>
          </a:p>
        </p:txBody>
      </p:sp>
      <p:pic>
        <p:nvPicPr>
          <p:cNvPr id="24" name="Kép 23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78" b="11746"/>
          <a:stretch/>
        </p:blipFill>
        <p:spPr>
          <a:xfrm>
            <a:off x="5293942" y="1234870"/>
            <a:ext cx="599854" cy="720000"/>
          </a:xfrm>
          <a:prstGeom prst="rect">
            <a:avLst/>
          </a:prstGeom>
        </p:spPr>
      </p:pic>
      <p:pic>
        <p:nvPicPr>
          <p:cNvPr id="25" name="Kép 24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78" b="11746"/>
          <a:stretch/>
        </p:blipFill>
        <p:spPr>
          <a:xfrm>
            <a:off x="4575494" y="1234870"/>
            <a:ext cx="599854" cy="720000"/>
          </a:xfrm>
          <a:prstGeom prst="rect">
            <a:avLst/>
          </a:prstGeom>
        </p:spPr>
      </p:pic>
      <p:pic>
        <p:nvPicPr>
          <p:cNvPr id="26" name="Kép 25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78" b="11746"/>
          <a:stretch/>
        </p:blipFill>
        <p:spPr>
          <a:xfrm>
            <a:off x="3857046" y="1222635"/>
            <a:ext cx="599854" cy="720000"/>
          </a:xfrm>
          <a:prstGeom prst="rect">
            <a:avLst/>
          </a:prstGeom>
        </p:spPr>
      </p:pic>
      <p:pic>
        <p:nvPicPr>
          <p:cNvPr id="27" name="Kép 2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78" b="11746"/>
          <a:stretch/>
        </p:blipFill>
        <p:spPr>
          <a:xfrm>
            <a:off x="3138598" y="1222635"/>
            <a:ext cx="599854" cy="720000"/>
          </a:xfrm>
          <a:prstGeom prst="rect">
            <a:avLst/>
          </a:prstGeom>
        </p:spPr>
      </p:pic>
      <p:pic>
        <p:nvPicPr>
          <p:cNvPr id="28" name="Kép 27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78" b="11746"/>
          <a:stretch/>
        </p:blipFill>
        <p:spPr>
          <a:xfrm>
            <a:off x="2427946" y="1929935"/>
            <a:ext cx="599854" cy="720000"/>
          </a:xfrm>
          <a:prstGeom prst="rect">
            <a:avLst/>
          </a:prstGeom>
        </p:spPr>
      </p:pic>
      <p:pic>
        <p:nvPicPr>
          <p:cNvPr id="29" name="Kép 28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78" b="11746"/>
          <a:stretch/>
        </p:blipFill>
        <p:spPr>
          <a:xfrm>
            <a:off x="2427946" y="1222635"/>
            <a:ext cx="599854" cy="720000"/>
          </a:xfrm>
          <a:prstGeom prst="rect">
            <a:avLst/>
          </a:prstGeom>
        </p:spPr>
      </p:pic>
      <p:pic>
        <p:nvPicPr>
          <p:cNvPr id="30" name="Kép 29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78" b="11746"/>
          <a:stretch/>
        </p:blipFill>
        <p:spPr>
          <a:xfrm>
            <a:off x="5293942" y="1942635"/>
            <a:ext cx="599854" cy="720000"/>
          </a:xfrm>
          <a:prstGeom prst="rect">
            <a:avLst/>
          </a:prstGeom>
        </p:spPr>
      </p:pic>
      <p:pic>
        <p:nvPicPr>
          <p:cNvPr id="31" name="Kép 30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848" b="1456"/>
          <a:stretch/>
        </p:blipFill>
        <p:spPr>
          <a:xfrm>
            <a:off x="5290002" y="4097035"/>
            <a:ext cx="595997" cy="720000"/>
          </a:xfrm>
          <a:prstGeom prst="rect">
            <a:avLst/>
          </a:prstGeom>
        </p:spPr>
      </p:pic>
      <p:pic>
        <p:nvPicPr>
          <p:cNvPr id="32" name="Kép 31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848" b="1456"/>
          <a:stretch/>
        </p:blipFill>
        <p:spPr>
          <a:xfrm>
            <a:off x="5294336" y="3362345"/>
            <a:ext cx="595997" cy="720000"/>
          </a:xfrm>
          <a:prstGeom prst="rect">
            <a:avLst/>
          </a:prstGeom>
        </p:spPr>
      </p:pic>
      <p:pic>
        <p:nvPicPr>
          <p:cNvPr id="33" name="Kép 32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848" b="1456"/>
          <a:stretch/>
        </p:blipFill>
        <p:spPr>
          <a:xfrm>
            <a:off x="2427944" y="4084329"/>
            <a:ext cx="595997" cy="720000"/>
          </a:xfrm>
          <a:prstGeom prst="rect">
            <a:avLst/>
          </a:prstGeom>
        </p:spPr>
      </p:pic>
      <p:pic>
        <p:nvPicPr>
          <p:cNvPr id="34" name="Kép 33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848" b="1456"/>
          <a:stretch/>
        </p:blipFill>
        <p:spPr>
          <a:xfrm>
            <a:off x="2427945" y="3364810"/>
            <a:ext cx="595997" cy="720000"/>
          </a:xfrm>
          <a:prstGeom prst="rect">
            <a:avLst/>
          </a:prstGeom>
        </p:spPr>
      </p:pic>
      <p:pic>
        <p:nvPicPr>
          <p:cNvPr id="35" name="Kép 34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848" b="1456"/>
          <a:stretch/>
        </p:blipFill>
        <p:spPr>
          <a:xfrm>
            <a:off x="3858974" y="3377035"/>
            <a:ext cx="595997" cy="720000"/>
          </a:xfrm>
          <a:prstGeom prst="rect">
            <a:avLst/>
          </a:prstGeom>
        </p:spPr>
      </p:pic>
      <p:pic>
        <p:nvPicPr>
          <p:cNvPr id="36" name="Kép 35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848" b="1456"/>
          <a:stretch/>
        </p:blipFill>
        <p:spPr>
          <a:xfrm>
            <a:off x="3858974" y="2658453"/>
            <a:ext cx="595997" cy="720000"/>
          </a:xfrm>
          <a:prstGeom prst="rect">
            <a:avLst/>
          </a:prstGeom>
        </p:spPr>
      </p:pic>
      <p:pic>
        <p:nvPicPr>
          <p:cNvPr id="37" name="Kép 3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848" b="1456"/>
          <a:stretch/>
        </p:blipFill>
        <p:spPr>
          <a:xfrm>
            <a:off x="5294337" y="2649935"/>
            <a:ext cx="595997" cy="720000"/>
          </a:xfrm>
          <a:prstGeom prst="rect">
            <a:avLst/>
          </a:prstGeom>
        </p:spPr>
      </p:pic>
      <p:pic>
        <p:nvPicPr>
          <p:cNvPr id="38" name="Kép 37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848" b="1456"/>
          <a:stretch/>
        </p:blipFill>
        <p:spPr>
          <a:xfrm>
            <a:off x="2427946" y="2658453"/>
            <a:ext cx="595997" cy="720000"/>
          </a:xfrm>
          <a:prstGeom prst="rect">
            <a:avLst/>
          </a:prstGeom>
        </p:spPr>
      </p:pic>
      <p:pic>
        <p:nvPicPr>
          <p:cNvPr id="39" name="Kép 38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848" b="1456"/>
          <a:stretch/>
        </p:blipFill>
        <p:spPr>
          <a:xfrm>
            <a:off x="4584616" y="1938453"/>
            <a:ext cx="595997" cy="720000"/>
          </a:xfrm>
          <a:prstGeom prst="rect">
            <a:avLst/>
          </a:prstGeom>
        </p:spPr>
      </p:pic>
      <p:pic>
        <p:nvPicPr>
          <p:cNvPr id="40" name="Kép 39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848" b="1456"/>
          <a:stretch/>
        </p:blipFill>
        <p:spPr>
          <a:xfrm>
            <a:off x="3875291" y="1938453"/>
            <a:ext cx="595997" cy="720000"/>
          </a:xfrm>
          <a:prstGeom prst="rect">
            <a:avLst/>
          </a:prstGeom>
        </p:spPr>
      </p:pic>
      <p:pic>
        <p:nvPicPr>
          <p:cNvPr id="41" name="Kép 40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848" b="1456"/>
          <a:stretch/>
        </p:blipFill>
        <p:spPr>
          <a:xfrm>
            <a:off x="3148640" y="1936170"/>
            <a:ext cx="595997" cy="720000"/>
          </a:xfrm>
          <a:prstGeom prst="rect">
            <a:avLst/>
          </a:prstGeom>
        </p:spPr>
      </p:pic>
      <p:pic>
        <p:nvPicPr>
          <p:cNvPr id="42" name="Kép 41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848" b="1456"/>
          <a:stretch/>
        </p:blipFill>
        <p:spPr>
          <a:xfrm>
            <a:off x="4572321" y="4084329"/>
            <a:ext cx="595997" cy="720000"/>
          </a:xfrm>
          <a:prstGeom prst="rect">
            <a:avLst/>
          </a:prstGeom>
        </p:spPr>
      </p:pic>
      <p:pic>
        <p:nvPicPr>
          <p:cNvPr id="43" name="Kép 42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848" b="1456"/>
          <a:stretch/>
        </p:blipFill>
        <p:spPr>
          <a:xfrm>
            <a:off x="3154863" y="4097035"/>
            <a:ext cx="595997" cy="720000"/>
          </a:xfrm>
          <a:prstGeom prst="rect">
            <a:avLst/>
          </a:prstGeom>
        </p:spPr>
      </p:pic>
      <p:pic>
        <p:nvPicPr>
          <p:cNvPr id="44" name="Kép 43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92" b="11620"/>
          <a:stretch/>
        </p:blipFill>
        <p:spPr>
          <a:xfrm>
            <a:off x="4594344" y="2656575"/>
            <a:ext cx="599727" cy="720000"/>
          </a:xfrm>
          <a:prstGeom prst="rect">
            <a:avLst/>
          </a:prstGeom>
        </p:spPr>
      </p:pic>
      <p:pic>
        <p:nvPicPr>
          <p:cNvPr id="45" name="Kép 44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92" b="11620"/>
          <a:stretch/>
        </p:blipFill>
        <p:spPr>
          <a:xfrm>
            <a:off x="3136191" y="2663500"/>
            <a:ext cx="599727" cy="720000"/>
          </a:xfrm>
          <a:prstGeom prst="rect">
            <a:avLst/>
          </a:prstGeom>
        </p:spPr>
      </p:pic>
      <p:pic>
        <p:nvPicPr>
          <p:cNvPr id="48" name="Kép 47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291" y="4102635"/>
            <a:ext cx="604470" cy="720000"/>
          </a:xfrm>
          <a:prstGeom prst="rect">
            <a:avLst/>
          </a:prstGeom>
        </p:spPr>
      </p:pic>
      <p:pic>
        <p:nvPicPr>
          <p:cNvPr id="51" name="Kép 50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848" b="1456"/>
          <a:stretch/>
        </p:blipFill>
        <p:spPr>
          <a:xfrm>
            <a:off x="4596208" y="3372514"/>
            <a:ext cx="595997" cy="720000"/>
          </a:xfrm>
          <a:prstGeom prst="rect">
            <a:avLst/>
          </a:prstGeom>
        </p:spPr>
      </p:pic>
      <p:pic>
        <p:nvPicPr>
          <p:cNvPr id="52" name="Kép 51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848" b="1456"/>
          <a:stretch/>
        </p:blipFill>
        <p:spPr>
          <a:xfrm>
            <a:off x="3148079" y="3372514"/>
            <a:ext cx="595997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353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" name="Táblázat 140">
            <a:extLst>
              <a:ext uri="{FF2B5EF4-FFF2-40B4-BE49-F238E27FC236}">
                <a16:creationId xmlns:a16="http://schemas.microsoft.com/office/drawing/2014/main" id="{5DA1B995-1887-3E5A-E071-A084DA45AD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3790479"/>
              </p:ext>
            </p:extLst>
          </p:nvPr>
        </p:nvGraphicFramePr>
        <p:xfrm>
          <a:off x="2362200" y="1214697"/>
          <a:ext cx="36000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418347684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60678666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25615521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67036709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347735126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77489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5758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30529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28942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751031"/>
                  </a:ext>
                </a:extLst>
              </a:tr>
            </a:tbl>
          </a:graphicData>
        </a:graphic>
      </p:graphicFrame>
      <p:sp>
        <p:nvSpPr>
          <p:cNvPr id="4" name="Cím 1">
            <a:extLst>
              <a:ext uri="{FF2B5EF4-FFF2-40B4-BE49-F238E27FC236}">
                <a16:creationId xmlns:a16="http://schemas.microsoft.com/office/drawing/2014/main" id="{D0CD2950-0FD4-0D24-7400-90A219D1A655}"/>
              </a:ext>
            </a:extLst>
          </p:cNvPr>
          <p:cNvSpPr txBox="1">
            <a:spLocks/>
          </p:cNvSpPr>
          <p:nvPr/>
        </p:nvSpPr>
        <p:spPr>
          <a:xfrm>
            <a:off x="471488" y="360000"/>
            <a:ext cx="5915025" cy="456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Colour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according to the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colour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codes</a:t>
            </a:r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r>
              <a:rPr lang="hu-H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3. a.)</a:t>
            </a:r>
            <a:endParaRPr lang="hu-HU" sz="4800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BE2C393-99D9-02E8-DC42-5AA6DAE1D5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 err="1"/>
              <a:t>Colour</a:t>
            </a:r>
            <a:r>
              <a:rPr lang="en-US" dirty="0"/>
              <a:t> the puzzle according to the </a:t>
            </a:r>
            <a:r>
              <a:rPr lang="en-US" dirty="0" err="1"/>
              <a:t>colours</a:t>
            </a:r>
            <a:r>
              <a:rPr lang="en-US" dirty="0"/>
              <a:t> of the cubes marked with numbers. </a:t>
            </a:r>
          </a:p>
          <a:p>
            <a:r>
              <a:rPr lang="en-US" dirty="0"/>
              <a:t>If you have an </a:t>
            </a:r>
            <a:r>
              <a:rPr lang="en-US" dirty="0" err="1"/>
              <a:t>ArTeC</a:t>
            </a:r>
            <a:r>
              <a:rPr lang="en-US" dirty="0"/>
              <a:t> Blocks construction set, you can build the </a:t>
            </a:r>
            <a:r>
              <a:rPr lang="en-US" dirty="0" err="1"/>
              <a:t>coloured</a:t>
            </a:r>
            <a:r>
              <a:rPr lang="en-US" dirty="0"/>
              <a:t> shape.</a:t>
            </a:r>
          </a:p>
          <a:p>
            <a:endParaRPr lang="hu-HU" dirty="0"/>
          </a:p>
        </p:txBody>
      </p:sp>
      <p:pic>
        <p:nvPicPr>
          <p:cNvPr id="5" name="Kép 4" descr="A képen Acélkék, Betűtípus, Majorelle kék, képernyőkép látható&#10;&#10;Automatikusan generált leírás">
            <a:extLst>
              <a:ext uri="{FF2B5EF4-FFF2-40B4-BE49-F238E27FC236}">
                <a16:creationId xmlns:a16="http://schemas.microsoft.com/office/drawing/2014/main" id="{CF6574BF-0DD4-2676-D95B-E69ECAD41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373" y="9158363"/>
            <a:ext cx="1275254" cy="426438"/>
          </a:xfrm>
          <a:prstGeom prst="rect">
            <a:avLst/>
          </a:prstGeom>
        </p:spPr>
      </p:pic>
      <p:pic>
        <p:nvPicPr>
          <p:cNvPr id="6" name="Kép 5" descr="A képen Grafika, Betűtípus, Grafikus tervezés, embléma látható&#10;&#10;Automatikusan generált leírás">
            <a:extLst>
              <a:ext uri="{FF2B5EF4-FFF2-40B4-BE49-F238E27FC236}">
                <a16:creationId xmlns:a16="http://schemas.microsoft.com/office/drawing/2014/main" id="{318DFCA8-EE35-4266-5A57-E412476D3F0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8" y="9215499"/>
            <a:ext cx="1435241" cy="326192"/>
          </a:xfrm>
          <a:prstGeom prst="rect">
            <a:avLst/>
          </a:prstGeom>
        </p:spPr>
      </p:pic>
      <p:pic>
        <p:nvPicPr>
          <p:cNvPr id="7" name="Kép 6" descr="A képen Betűtípus, képernyőkép, szöveg, Acélkék látható&#10;&#10;Automatikusan generált leírás">
            <a:extLst>
              <a:ext uri="{FF2B5EF4-FFF2-40B4-BE49-F238E27FC236}">
                <a16:creationId xmlns:a16="http://schemas.microsoft.com/office/drawing/2014/main" id="{97F6733F-F619-A960-8EB0-7CDFF315CFA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052" y="9184600"/>
            <a:ext cx="1860460" cy="400201"/>
          </a:xfrm>
          <a:prstGeom prst="rect">
            <a:avLst/>
          </a:prstGeom>
        </p:spPr>
      </p:pic>
      <p:sp>
        <p:nvSpPr>
          <p:cNvPr id="12" name="Szövegdoboz 11"/>
          <p:cNvSpPr txBox="1"/>
          <p:nvPr/>
        </p:nvSpPr>
        <p:spPr>
          <a:xfrm>
            <a:off x="784022" y="1409727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781086" y="2094767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2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781086" y="2939204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3</a:t>
            </a:r>
            <a:endParaRPr lang="hu-HU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845056" y="3720388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4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60" y="1201474"/>
            <a:ext cx="605714" cy="720000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70" y="1977632"/>
            <a:ext cx="567104" cy="720000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57" y="2697632"/>
            <a:ext cx="598729" cy="720000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42" b="1524"/>
          <a:stretch/>
        </p:blipFill>
        <p:spPr>
          <a:xfrm>
            <a:off x="198170" y="3476793"/>
            <a:ext cx="603229" cy="720000"/>
          </a:xfrm>
          <a:prstGeom prst="rect">
            <a:avLst/>
          </a:prstGeom>
        </p:spPr>
      </p:pic>
      <p:sp>
        <p:nvSpPr>
          <p:cNvPr id="22" name="Szövegdoboz 21"/>
          <p:cNvSpPr txBox="1"/>
          <p:nvPr/>
        </p:nvSpPr>
        <p:spPr>
          <a:xfrm>
            <a:off x="1851181" y="2092991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6</a:t>
            </a:r>
          </a:p>
        </p:txBody>
      </p:sp>
      <p:pic>
        <p:nvPicPr>
          <p:cNvPr id="20" name="Kép 19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30" b="1579"/>
          <a:stretch/>
        </p:blipFill>
        <p:spPr>
          <a:xfrm>
            <a:off x="1200656" y="1195993"/>
            <a:ext cx="603087" cy="720000"/>
          </a:xfrm>
          <a:prstGeom prst="rect">
            <a:avLst/>
          </a:prstGeom>
        </p:spPr>
      </p:pic>
      <p:pic>
        <p:nvPicPr>
          <p:cNvPr id="26" name="Kép 25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656" y="1991775"/>
            <a:ext cx="619565" cy="720000"/>
          </a:xfrm>
          <a:prstGeom prst="rect">
            <a:avLst/>
          </a:prstGeom>
        </p:spPr>
      </p:pic>
      <p:sp>
        <p:nvSpPr>
          <p:cNvPr id="21" name="Szövegdoboz 20"/>
          <p:cNvSpPr txBox="1"/>
          <p:nvPr/>
        </p:nvSpPr>
        <p:spPr>
          <a:xfrm>
            <a:off x="1851181" y="1384771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5</a:t>
            </a:r>
          </a:p>
        </p:txBody>
      </p:sp>
      <p:pic>
        <p:nvPicPr>
          <p:cNvPr id="27" name="Kép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02186" y="1354733"/>
            <a:ext cx="396473" cy="479319"/>
          </a:xfrm>
          <a:prstGeom prst="rect">
            <a:avLst/>
          </a:prstGeom>
        </p:spPr>
      </p:pic>
      <p:pic>
        <p:nvPicPr>
          <p:cNvPr id="28" name="Kép 2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18543" y="1342034"/>
            <a:ext cx="414564" cy="493819"/>
          </a:xfrm>
          <a:prstGeom prst="rect">
            <a:avLst/>
          </a:prstGeom>
        </p:spPr>
      </p:pic>
      <p:pic>
        <p:nvPicPr>
          <p:cNvPr id="29" name="Kép 2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84282" y="1340233"/>
            <a:ext cx="414564" cy="493819"/>
          </a:xfrm>
          <a:prstGeom prst="rect">
            <a:avLst/>
          </a:prstGeom>
        </p:spPr>
      </p:pic>
      <p:sp>
        <p:nvSpPr>
          <p:cNvPr id="31" name="Szövegdoboz 30"/>
          <p:cNvSpPr txBox="1"/>
          <p:nvPr/>
        </p:nvSpPr>
        <p:spPr>
          <a:xfrm>
            <a:off x="4742484" y="1399288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6</a:t>
            </a:r>
          </a:p>
        </p:txBody>
      </p:sp>
      <p:pic>
        <p:nvPicPr>
          <p:cNvPr id="32" name="Kép 3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62153" y="1361946"/>
            <a:ext cx="396473" cy="479319"/>
          </a:xfrm>
          <a:prstGeom prst="rect">
            <a:avLst/>
          </a:prstGeom>
        </p:spPr>
      </p:pic>
      <p:pic>
        <p:nvPicPr>
          <p:cNvPr id="33" name="Kép 3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26080" y="4175916"/>
            <a:ext cx="414564" cy="493819"/>
          </a:xfrm>
          <a:prstGeom prst="rect">
            <a:avLst/>
          </a:prstGeom>
        </p:spPr>
      </p:pic>
      <p:pic>
        <p:nvPicPr>
          <p:cNvPr id="34" name="Kép 3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84282" y="4196793"/>
            <a:ext cx="414564" cy="493819"/>
          </a:xfrm>
          <a:prstGeom prst="rect">
            <a:avLst/>
          </a:prstGeom>
        </p:spPr>
      </p:pic>
      <p:sp>
        <p:nvSpPr>
          <p:cNvPr id="35" name="Szövegdoboz 34"/>
          <p:cNvSpPr txBox="1"/>
          <p:nvPr/>
        </p:nvSpPr>
        <p:spPr>
          <a:xfrm>
            <a:off x="4732642" y="4236814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6</a:t>
            </a:r>
          </a:p>
        </p:txBody>
      </p:sp>
      <p:pic>
        <p:nvPicPr>
          <p:cNvPr id="36" name="Kép 3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03480" y="4204042"/>
            <a:ext cx="396473" cy="479319"/>
          </a:xfrm>
          <a:prstGeom prst="rect">
            <a:avLst/>
          </a:prstGeom>
        </p:spPr>
      </p:pic>
      <p:pic>
        <p:nvPicPr>
          <p:cNvPr id="37" name="Kép 3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77393" y="4223256"/>
            <a:ext cx="396473" cy="479319"/>
          </a:xfrm>
          <a:prstGeom prst="rect">
            <a:avLst/>
          </a:prstGeom>
        </p:spPr>
      </p:pic>
      <p:pic>
        <p:nvPicPr>
          <p:cNvPr id="30" name="Kép 2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02186" y="2127725"/>
            <a:ext cx="408467" cy="493819"/>
          </a:xfrm>
          <a:prstGeom prst="rect">
            <a:avLst/>
          </a:prstGeom>
        </p:spPr>
      </p:pic>
      <p:pic>
        <p:nvPicPr>
          <p:cNvPr id="38" name="Kép 3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77393" y="2110861"/>
            <a:ext cx="408467" cy="493819"/>
          </a:xfrm>
          <a:prstGeom prst="rect">
            <a:avLst/>
          </a:prstGeom>
        </p:spPr>
      </p:pic>
      <p:pic>
        <p:nvPicPr>
          <p:cNvPr id="39" name="Kép 3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504476" y="3511459"/>
            <a:ext cx="3286029" cy="506012"/>
          </a:xfrm>
          <a:prstGeom prst="rect">
            <a:avLst/>
          </a:prstGeom>
        </p:spPr>
      </p:pic>
      <p:pic>
        <p:nvPicPr>
          <p:cNvPr id="40" name="Kép 3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235917" y="2104102"/>
            <a:ext cx="408467" cy="493819"/>
          </a:xfrm>
          <a:prstGeom prst="rect">
            <a:avLst/>
          </a:prstGeom>
        </p:spPr>
      </p:pic>
      <p:pic>
        <p:nvPicPr>
          <p:cNvPr id="41" name="Kép 4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723726" y="2101268"/>
            <a:ext cx="408467" cy="493819"/>
          </a:xfrm>
          <a:prstGeom prst="rect">
            <a:avLst/>
          </a:prstGeom>
        </p:spPr>
      </p:pic>
      <p:pic>
        <p:nvPicPr>
          <p:cNvPr id="42" name="Kép 4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213482" y="3517555"/>
            <a:ext cx="1896020" cy="493819"/>
          </a:xfrm>
          <a:prstGeom prst="rect">
            <a:avLst/>
          </a:prstGeom>
        </p:spPr>
      </p:pic>
      <p:pic>
        <p:nvPicPr>
          <p:cNvPr id="43" name="Kép 4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943256" y="2079925"/>
            <a:ext cx="408467" cy="493819"/>
          </a:xfrm>
          <a:prstGeom prst="rect">
            <a:avLst/>
          </a:prstGeom>
        </p:spPr>
      </p:pic>
      <p:pic>
        <p:nvPicPr>
          <p:cNvPr id="45" name="Kép 4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984282" y="2821220"/>
            <a:ext cx="408467" cy="493819"/>
          </a:xfrm>
          <a:prstGeom prst="rect">
            <a:avLst/>
          </a:prstGeom>
        </p:spPr>
      </p:pic>
      <p:pic>
        <p:nvPicPr>
          <p:cNvPr id="46" name="Kép 4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965051" y="3517555"/>
            <a:ext cx="408467" cy="493819"/>
          </a:xfrm>
          <a:prstGeom prst="rect">
            <a:avLst/>
          </a:prstGeom>
        </p:spPr>
      </p:pic>
      <p:pic>
        <p:nvPicPr>
          <p:cNvPr id="44" name="Kép 4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93253" y="2761164"/>
            <a:ext cx="408467" cy="493819"/>
          </a:xfrm>
          <a:prstGeom prst="rect">
            <a:avLst/>
          </a:prstGeom>
        </p:spPr>
      </p:pic>
      <p:pic>
        <p:nvPicPr>
          <p:cNvPr id="47" name="Kép 4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371395" y="2761164"/>
            <a:ext cx="408467" cy="493819"/>
          </a:xfrm>
          <a:prstGeom prst="rect">
            <a:avLst/>
          </a:prstGeom>
        </p:spPr>
      </p:pic>
      <p:pic>
        <p:nvPicPr>
          <p:cNvPr id="48" name="Kép 4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235917" y="2810676"/>
            <a:ext cx="408467" cy="493819"/>
          </a:xfrm>
          <a:prstGeom prst="rect">
            <a:avLst/>
          </a:prstGeom>
        </p:spPr>
      </p:pic>
      <p:pic>
        <p:nvPicPr>
          <p:cNvPr id="49" name="Kép 4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677838" y="2787836"/>
            <a:ext cx="408467" cy="493819"/>
          </a:xfrm>
          <a:prstGeom prst="rect">
            <a:avLst/>
          </a:prstGeom>
        </p:spPr>
      </p:pic>
      <p:pic>
        <p:nvPicPr>
          <p:cNvPr id="51" name="Kép 50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07" y="1206932"/>
            <a:ext cx="605714" cy="720000"/>
          </a:xfrm>
          <a:prstGeom prst="rect">
            <a:avLst/>
          </a:prstGeom>
        </p:spPr>
      </p:pic>
      <p:pic>
        <p:nvPicPr>
          <p:cNvPr id="52" name="Kép 51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46" y="1206932"/>
            <a:ext cx="605714" cy="720000"/>
          </a:xfrm>
          <a:prstGeom prst="rect">
            <a:avLst/>
          </a:prstGeom>
        </p:spPr>
      </p:pic>
      <p:pic>
        <p:nvPicPr>
          <p:cNvPr id="53" name="Kép 52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70" y="1978595"/>
            <a:ext cx="567104" cy="720000"/>
          </a:xfrm>
          <a:prstGeom prst="rect">
            <a:avLst/>
          </a:prstGeom>
        </p:spPr>
      </p:pic>
      <p:pic>
        <p:nvPicPr>
          <p:cNvPr id="54" name="Kép 53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18" y="1972474"/>
            <a:ext cx="567104" cy="720000"/>
          </a:xfrm>
          <a:prstGeom prst="rect">
            <a:avLst/>
          </a:prstGeom>
        </p:spPr>
      </p:pic>
      <p:pic>
        <p:nvPicPr>
          <p:cNvPr id="55" name="Kép 54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94" y="1979726"/>
            <a:ext cx="567104" cy="720000"/>
          </a:xfrm>
          <a:prstGeom prst="rect">
            <a:avLst/>
          </a:prstGeom>
        </p:spPr>
      </p:pic>
      <p:pic>
        <p:nvPicPr>
          <p:cNvPr id="56" name="Kép 55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57" y="1984053"/>
            <a:ext cx="567104" cy="720000"/>
          </a:xfrm>
          <a:prstGeom prst="rect">
            <a:avLst/>
          </a:prstGeom>
        </p:spPr>
      </p:pic>
      <p:pic>
        <p:nvPicPr>
          <p:cNvPr id="57" name="Kép 56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19" y="1972174"/>
            <a:ext cx="567104" cy="720000"/>
          </a:xfrm>
          <a:prstGeom prst="rect">
            <a:avLst/>
          </a:prstGeom>
        </p:spPr>
      </p:pic>
      <p:pic>
        <p:nvPicPr>
          <p:cNvPr id="58" name="Kép 57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57" y="2706609"/>
            <a:ext cx="598729" cy="720000"/>
          </a:xfrm>
          <a:prstGeom prst="rect">
            <a:avLst/>
          </a:prstGeom>
        </p:spPr>
      </p:pic>
      <p:pic>
        <p:nvPicPr>
          <p:cNvPr id="59" name="Kép 58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42" b="1524"/>
          <a:stretch/>
        </p:blipFill>
        <p:spPr>
          <a:xfrm>
            <a:off x="198169" y="3482393"/>
            <a:ext cx="603229" cy="720000"/>
          </a:xfrm>
          <a:prstGeom prst="rect">
            <a:avLst/>
          </a:prstGeom>
        </p:spPr>
      </p:pic>
      <p:pic>
        <p:nvPicPr>
          <p:cNvPr id="60" name="Kép 59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42" b="1524"/>
          <a:stretch/>
        </p:blipFill>
        <p:spPr>
          <a:xfrm>
            <a:off x="198168" y="3476793"/>
            <a:ext cx="603229" cy="720000"/>
          </a:xfrm>
          <a:prstGeom prst="rect">
            <a:avLst/>
          </a:prstGeom>
        </p:spPr>
      </p:pic>
      <p:pic>
        <p:nvPicPr>
          <p:cNvPr id="61" name="Kép 60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42" b="1524"/>
          <a:stretch/>
        </p:blipFill>
        <p:spPr>
          <a:xfrm>
            <a:off x="195617" y="3479260"/>
            <a:ext cx="603229" cy="720000"/>
          </a:xfrm>
          <a:prstGeom prst="rect">
            <a:avLst/>
          </a:prstGeom>
        </p:spPr>
      </p:pic>
      <p:pic>
        <p:nvPicPr>
          <p:cNvPr id="62" name="Kép 61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30" b="1579"/>
          <a:stretch/>
        </p:blipFill>
        <p:spPr>
          <a:xfrm>
            <a:off x="1203175" y="1182645"/>
            <a:ext cx="603087" cy="720000"/>
          </a:xfrm>
          <a:prstGeom prst="rect">
            <a:avLst/>
          </a:prstGeom>
        </p:spPr>
      </p:pic>
      <p:pic>
        <p:nvPicPr>
          <p:cNvPr id="63" name="Kép 62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30" b="1579"/>
          <a:stretch/>
        </p:blipFill>
        <p:spPr>
          <a:xfrm>
            <a:off x="1205999" y="1182645"/>
            <a:ext cx="603087" cy="720000"/>
          </a:xfrm>
          <a:prstGeom prst="rect">
            <a:avLst/>
          </a:prstGeom>
        </p:spPr>
      </p:pic>
      <p:pic>
        <p:nvPicPr>
          <p:cNvPr id="64" name="Kép 63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30" b="1579"/>
          <a:stretch/>
        </p:blipFill>
        <p:spPr>
          <a:xfrm>
            <a:off x="1203175" y="1179522"/>
            <a:ext cx="603087" cy="720000"/>
          </a:xfrm>
          <a:prstGeom prst="rect">
            <a:avLst/>
          </a:prstGeom>
        </p:spPr>
      </p:pic>
      <p:pic>
        <p:nvPicPr>
          <p:cNvPr id="66" name="Kép 65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930" y="2003123"/>
            <a:ext cx="619565" cy="720000"/>
          </a:xfrm>
          <a:prstGeom prst="rect">
            <a:avLst/>
          </a:prstGeom>
        </p:spPr>
      </p:pic>
      <p:pic>
        <p:nvPicPr>
          <p:cNvPr id="67" name="Kép 66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959" y="2014634"/>
            <a:ext cx="619565" cy="720000"/>
          </a:xfrm>
          <a:prstGeom prst="rect">
            <a:avLst/>
          </a:prstGeom>
        </p:spPr>
      </p:pic>
      <p:pic>
        <p:nvPicPr>
          <p:cNvPr id="68" name="Kép 67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463" y="2012103"/>
            <a:ext cx="619565" cy="720000"/>
          </a:xfrm>
          <a:prstGeom prst="rect">
            <a:avLst/>
          </a:prstGeom>
        </p:spPr>
      </p:pic>
      <p:pic>
        <p:nvPicPr>
          <p:cNvPr id="69" name="Kép 68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906" y="2012603"/>
            <a:ext cx="619565" cy="720000"/>
          </a:xfrm>
          <a:prstGeom prst="rect">
            <a:avLst/>
          </a:prstGeom>
        </p:spPr>
      </p:pic>
      <p:pic>
        <p:nvPicPr>
          <p:cNvPr id="70" name="Kép 69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434" y="2008246"/>
            <a:ext cx="61956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571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D0CD2950-0FD4-0D24-7400-90A219D1A655}"/>
              </a:ext>
            </a:extLst>
          </p:cNvPr>
          <p:cNvSpPr txBox="1">
            <a:spLocks/>
          </p:cNvSpPr>
          <p:nvPr/>
        </p:nvSpPr>
        <p:spPr>
          <a:xfrm>
            <a:off x="471488" y="360000"/>
            <a:ext cx="5915025" cy="456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Colour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according to the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colour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codes!</a:t>
            </a:r>
            <a:r>
              <a:rPr lang="hu-HU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3. b.)</a:t>
            </a:r>
            <a:endParaRPr lang="hu-HU" sz="4000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BE2C393-99D9-02E8-DC42-5AA6DAE1D5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66681" y="5494020"/>
            <a:ext cx="2916657" cy="2604951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r"/>
            <a:r>
              <a:rPr lang="hu-HU" sz="2000" dirty="0" smtClean="0"/>
              <a:t>000   111  111  111 000</a:t>
            </a:r>
          </a:p>
          <a:p>
            <a:pPr algn="r"/>
            <a:r>
              <a:rPr lang="hu-HU" sz="2000" dirty="0" smtClean="0"/>
              <a:t>001  101  110 101  001</a:t>
            </a:r>
          </a:p>
          <a:p>
            <a:pPr algn="r"/>
            <a:r>
              <a:rPr lang="hu-HU" sz="2000" dirty="0" smtClean="0"/>
              <a:t>101  011  110   011 101</a:t>
            </a:r>
          </a:p>
          <a:p>
            <a:pPr algn="r"/>
            <a:r>
              <a:rPr lang="hu-HU" sz="2000" dirty="0" smtClean="0"/>
              <a:t> 001 101   110  101  001</a:t>
            </a:r>
          </a:p>
          <a:p>
            <a:pPr algn="r"/>
            <a:r>
              <a:rPr lang="hu-HU" sz="2000" dirty="0" smtClean="0"/>
              <a:t>000 111   111  111  000</a:t>
            </a:r>
            <a:r>
              <a:rPr lang="hu-HU" dirty="0" smtClean="0"/>
              <a:t>   </a:t>
            </a:r>
            <a:endParaRPr lang="hu-HU" dirty="0"/>
          </a:p>
        </p:txBody>
      </p:sp>
      <p:pic>
        <p:nvPicPr>
          <p:cNvPr id="5" name="Kép 4" descr="A képen Acélkék, Betűtípus, Majorelle kék, képernyőkép látható&#10;&#10;Automatikusan generált leírás">
            <a:extLst>
              <a:ext uri="{FF2B5EF4-FFF2-40B4-BE49-F238E27FC236}">
                <a16:creationId xmlns:a16="http://schemas.microsoft.com/office/drawing/2014/main" id="{CF6574BF-0DD4-2676-D95B-E69ECAD41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373" y="9158363"/>
            <a:ext cx="1275254" cy="426438"/>
          </a:xfrm>
          <a:prstGeom prst="rect">
            <a:avLst/>
          </a:prstGeom>
        </p:spPr>
      </p:pic>
      <p:pic>
        <p:nvPicPr>
          <p:cNvPr id="6" name="Kép 5" descr="A képen Grafika, Betűtípus, Grafikus tervezés, embléma látható&#10;&#10;Automatikusan generált leírás">
            <a:extLst>
              <a:ext uri="{FF2B5EF4-FFF2-40B4-BE49-F238E27FC236}">
                <a16:creationId xmlns:a16="http://schemas.microsoft.com/office/drawing/2014/main" id="{318DFCA8-EE35-4266-5A57-E412476D3F0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8" y="9215499"/>
            <a:ext cx="1435241" cy="326192"/>
          </a:xfrm>
          <a:prstGeom prst="rect">
            <a:avLst/>
          </a:prstGeom>
        </p:spPr>
      </p:pic>
      <p:pic>
        <p:nvPicPr>
          <p:cNvPr id="7" name="Kép 6" descr="A képen Betűtípus, képernyőkép, szöveg, Acélkék látható&#10;&#10;Automatikusan generált leírás">
            <a:extLst>
              <a:ext uri="{FF2B5EF4-FFF2-40B4-BE49-F238E27FC236}">
                <a16:creationId xmlns:a16="http://schemas.microsoft.com/office/drawing/2014/main" id="{97F6733F-F619-A960-8EB0-7CDFF315CFA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052" y="9184600"/>
            <a:ext cx="1860460" cy="400201"/>
          </a:xfrm>
          <a:prstGeom prst="rect">
            <a:avLst/>
          </a:prstGeom>
        </p:spPr>
      </p:pic>
      <p:graphicFrame>
        <p:nvGraphicFramePr>
          <p:cNvPr id="65" name="Táblázat 140">
            <a:extLst>
              <a:ext uri="{FF2B5EF4-FFF2-40B4-BE49-F238E27FC236}">
                <a16:creationId xmlns:a16="http://schemas.microsoft.com/office/drawing/2014/main" id="{5DA1B995-1887-3E5A-E071-A084DA45AD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676004"/>
              </p:ext>
            </p:extLst>
          </p:nvPr>
        </p:nvGraphicFramePr>
        <p:xfrm>
          <a:off x="2791373" y="1202194"/>
          <a:ext cx="36000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418347684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60678666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25615521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67036709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347735126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77489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5758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30529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28942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 marL="103463" marR="103463" marT="51731" marB="51731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751031"/>
                  </a:ext>
                </a:extLst>
              </a:tr>
            </a:tbl>
          </a:graphicData>
        </a:graphic>
      </p:graphicFrame>
      <p:grpSp>
        <p:nvGrpSpPr>
          <p:cNvPr id="74" name="Csoportba foglalás 73">
            <a:extLst>
              <a:ext uri="{FF2B5EF4-FFF2-40B4-BE49-F238E27FC236}">
                <a16:creationId xmlns:a16="http://schemas.microsoft.com/office/drawing/2014/main" id="{9C8C87BF-E9AE-4E29-6DE7-98DC43566CB3}"/>
              </a:ext>
            </a:extLst>
          </p:cNvPr>
          <p:cNvGrpSpPr/>
          <p:nvPr/>
        </p:nvGrpSpPr>
        <p:grpSpPr>
          <a:xfrm>
            <a:off x="724218" y="1570024"/>
            <a:ext cx="1702898" cy="2646138"/>
            <a:chOff x="724218" y="1252875"/>
            <a:chExt cx="1702898" cy="2646138"/>
          </a:xfrm>
        </p:grpSpPr>
        <p:sp>
          <p:nvSpPr>
            <p:cNvPr id="9" name="Szövegdoboz 8">
              <a:extLst>
                <a:ext uri="{FF2B5EF4-FFF2-40B4-BE49-F238E27FC236}">
                  <a16:creationId xmlns:a16="http://schemas.microsoft.com/office/drawing/2014/main" id="{D369EF2F-E2D1-F89C-D18F-2555A4E7BB93}"/>
                </a:ext>
              </a:extLst>
            </p:cNvPr>
            <p:cNvSpPr txBox="1"/>
            <p:nvPr/>
          </p:nvSpPr>
          <p:spPr>
            <a:xfrm>
              <a:off x="1363536" y="1583301"/>
              <a:ext cx="1051242" cy="261610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r>
                <a:rPr lang="hu-HU" sz="1100" b="1" dirty="0" err="1" smtClean="0">
                  <a:solidFill>
                    <a:schemeClr val="accent3"/>
                  </a:solidFill>
                </a:rPr>
                <a:t>Light</a:t>
              </a:r>
              <a:r>
                <a:rPr lang="hu-HU" sz="1100" b="1" dirty="0" smtClean="0">
                  <a:solidFill>
                    <a:schemeClr val="accent3"/>
                  </a:solidFill>
                </a:rPr>
                <a:t> </a:t>
              </a:r>
              <a:r>
                <a:rPr lang="hu-HU" sz="1100" b="1" dirty="0" err="1" smtClean="0">
                  <a:solidFill>
                    <a:schemeClr val="accent3"/>
                  </a:solidFill>
                </a:rPr>
                <a:t>grey</a:t>
              </a:r>
              <a:endParaRPr lang="hu-HU" sz="1100" b="1" dirty="0">
                <a:solidFill>
                  <a:schemeClr val="accent3"/>
                </a:solidFill>
              </a:endParaRPr>
            </a:p>
          </p:txBody>
        </p:sp>
        <p:grpSp>
          <p:nvGrpSpPr>
            <p:cNvPr id="67" name="Csoportba foglalás 66">
              <a:extLst>
                <a:ext uri="{FF2B5EF4-FFF2-40B4-BE49-F238E27FC236}">
                  <a16:creationId xmlns:a16="http://schemas.microsoft.com/office/drawing/2014/main" id="{0FCAE22C-12BE-1C8E-58F5-5AE45C89591E}"/>
                </a:ext>
              </a:extLst>
            </p:cNvPr>
            <p:cNvGrpSpPr/>
            <p:nvPr/>
          </p:nvGrpSpPr>
          <p:grpSpPr>
            <a:xfrm>
              <a:off x="724218" y="1328140"/>
              <a:ext cx="635190" cy="2465078"/>
              <a:chOff x="724218" y="1328140"/>
              <a:chExt cx="803910" cy="1464656"/>
            </a:xfrm>
          </p:grpSpPr>
          <p:cxnSp>
            <p:nvCxnSpPr>
              <p:cNvPr id="47" name="Egyenes összekötő 46">
                <a:extLst>
                  <a:ext uri="{FF2B5EF4-FFF2-40B4-BE49-F238E27FC236}">
                    <a16:creationId xmlns:a16="http://schemas.microsoft.com/office/drawing/2014/main" id="{1B517F46-0636-2FC0-399A-367DA195CA4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4218" y="1658588"/>
                <a:ext cx="106680" cy="422804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Csoportba foglalás 47">
                <a:extLst>
                  <a:ext uri="{FF2B5EF4-FFF2-40B4-BE49-F238E27FC236}">
                    <a16:creationId xmlns:a16="http://schemas.microsoft.com/office/drawing/2014/main" id="{E5C724C7-CD3F-3E88-D001-2C35CB01691D}"/>
                  </a:ext>
                </a:extLst>
              </p:cNvPr>
              <p:cNvGrpSpPr/>
              <p:nvPr/>
            </p:nvGrpSpPr>
            <p:grpSpPr>
              <a:xfrm>
                <a:off x="1291908" y="1328140"/>
                <a:ext cx="236220" cy="215447"/>
                <a:chOff x="1996440" y="2780665"/>
                <a:chExt cx="236220" cy="276860"/>
              </a:xfrm>
            </p:grpSpPr>
            <p:cxnSp>
              <p:nvCxnSpPr>
                <p:cNvPr id="63" name="Egyenes összekötő 62">
                  <a:extLst>
                    <a:ext uri="{FF2B5EF4-FFF2-40B4-BE49-F238E27FC236}">
                      <a16:creationId xmlns:a16="http://schemas.microsoft.com/office/drawing/2014/main" id="{9D01C744-6288-B4A7-884F-50951EFE24A7}"/>
                    </a:ext>
                  </a:extLst>
                </p:cNvPr>
                <p:cNvCxnSpPr/>
                <p:nvPr/>
              </p:nvCxnSpPr>
              <p:spPr>
                <a:xfrm flipV="1">
                  <a:off x="1996440" y="2780665"/>
                  <a:ext cx="236220" cy="13843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Egyenes összekötő 63">
                  <a:extLst>
                    <a:ext uri="{FF2B5EF4-FFF2-40B4-BE49-F238E27FC236}">
                      <a16:creationId xmlns:a16="http://schemas.microsoft.com/office/drawing/2014/main" id="{5EB2D18E-4DC0-F751-92F5-F5196F7B9D6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96440" y="2919095"/>
                  <a:ext cx="236220" cy="13843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9" name="Csoportba foglalás 48">
                <a:extLst>
                  <a:ext uri="{FF2B5EF4-FFF2-40B4-BE49-F238E27FC236}">
                    <a16:creationId xmlns:a16="http://schemas.microsoft.com/office/drawing/2014/main" id="{5864D023-2A1E-3EA8-98AD-092FD49859DD}"/>
                  </a:ext>
                </a:extLst>
              </p:cNvPr>
              <p:cNvGrpSpPr/>
              <p:nvPr/>
            </p:nvGrpSpPr>
            <p:grpSpPr>
              <a:xfrm>
                <a:off x="1291908" y="1743842"/>
                <a:ext cx="236220" cy="215447"/>
                <a:chOff x="1996440" y="2780665"/>
                <a:chExt cx="236220" cy="276860"/>
              </a:xfrm>
            </p:grpSpPr>
            <p:cxnSp>
              <p:nvCxnSpPr>
                <p:cNvPr id="61" name="Egyenes összekötő 60">
                  <a:extLst>
                    <a:ext uri="{FF2B5EF4-FFF2-40B4-BE49-F238E27FC236}">
                      <a16:creationId xmlns:a16="http://schemas.microsoft.com/office/drawing/2014/main" id="{41DA2CFA-9044-51C0-0E74-B4D1BE4E4DF8}"/>
                    </a:ext>
                  </a:extLst>
                </p:cNvPr>
                <p:cNvCxnSpPr/>
                <p:nvPr/>
              </p:nvCxnSpPr>
              <p:spPr>
                <a:xfrm flipV="1">
                  <a:off x="1996440" y="2780665"/>
                  <a:ext cx="236220" cy="13843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Egyenes összekötő 61">
                  <a:extLst>
                    <a:ext uri="{FF2B5EF4-FFF2-40B4-BE49-F238E27FC236}">
                      <a16:creationId xmlns:a16="http://schemas.microsoft.com/office/drawing/2014/main" id="{EAF9BC34-E6E0-FAC7-BF81-57669DB3D63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96440" y="2919095"/>
                  <a:ext cx="236220" cy="13843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" name="Csoportba foglalás 49">
                <a:extLst>
                  <a:ext uri="{FF2B5EF4-FFF2-40B4-BE49-F238E27FC236}">
                    <a16:creationId xmlns:a16="http://schemas.microsoft.com/office/drawing/2014/main" id="{E10BC367-4FC7-79B2-7295-8F0F14EE9632}"/>
                  </a:ext>
                </a:extLst>
              </p:cNvPr>
              <p:cNvGrpSpPr/>
              <p:nvPr/>
            </p:nvGrpSpPr>
            <p:grpSpPr>
              <a:xfrm>
                <a:off x="1291908" y="2159545"/>
                <a:ext cx="236220" cy="215447"/>
                <a:chOff x="1996440" y="2780665"/>
                <a:chExt cx="236220" cy="276860"/>
              </a:xfrm>
            </p:grpSpPr>
            <p:cxnSp>
              <p:nvCxnSpPr>
                <p:cNvPr id="59" name="Egyenes összekötő 58">
                  <a:extLst>
                    <a:ext uri="{FF2B5EF4-FFF2-40B4-BE49-F238E27FC236}">
                      <a16:creationId xmlns:a16="http://schemas.microsoft.com/office/drawing/2014/main" id="{795895F2-149D-EF16-CE4E-69F7D66FFF2D}"/>
                    </a:ext>
                  </a:extLst>
                </p:cNvPr>
                <p:cNvCxnSpPr/>
                <p:nvPr/>
              </p:nvCxnSpPr>
              <p:spPr>
                <a:xfrm flipV="1">
                  <a:off x="1996440" y="2780665"/>
                  <a:ext cx="236220" cy="13843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Egyenes összekötő 59">
                  <a:extLst>
                    <a:ext uri="{FF2B5EF4-FFF2-40B4-BE49-F238E27FC236}">
                      <a16:creationId xmlns:a16="http://schemas.microsoft.com/office/drawing/2014/main" id="{209FB677-2A12-28E1-A197-21A8D1ED021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96440" y="2919095"/>
                  <a:ext cx="236220" cy="13843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" name="Csoportba foglalás 50">
                <a:extLst>
                  <a:ext uri="{FF2B5EF4-FFF2-40B4-BE49-F238E27FC236}">
                    <a16:creationId xmlns:a16="http://schemas.microsoft.com/office/drawing/2014/main" id="{39236CBF-B786-C228-6346-FEADA05D1B2E}"/>
                  </a:ext>
                </a:extLst>
              </p:cNvPr>
              <p:cNvGrpSpPr/>
              <p:nvPr/>
            </p:nvGrpSpPr>
            <p:grpSpPr>
              <a:xfrm>
                <a:off x="1291908" y="2577349"/>
                <a:ext cx="236220" cy="215447"/>
                <a:chOff x="1996440" y="2780665"/>
                <a:chExt cx="236220" cy="276860"/>
              </a:xfrm>
            </p:grpSpPr>
            <p:cxnSp>
              <p:nvCxnSpPr>
                <p:cNvPr id="57" name="Egyenes összekötő 56">
                  <a:extLst>
                    <a:ext uri="{FF2B5EF4-FFF2-40B4-BE49-F238E27FC236}">
                      <a16:creationId xmlns:a16="http://schemas.microsoft.com/office/drawing/2014/main" id="{EAC030D6-75F8-6318-25F7-E54CB161CF5E}"/>
                    </a:ext>
                  </a:extLst>
                </p:cNvPr>
                <p:cNvCxnSpPr/>
                <p:nvPr/>
              </p:nvCxnSpPr>
              <p:spPr>
                <a:xfrm flipV="1">
                  <a:off x="1996440" y="2780665"/>
                  <a:ext cx="236220" cy="13843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Egyenes összekötő 57">
                  <a:extLst>
                    <a:ext uri="{FF2B5EF4-FFF2-40B4-BE49-F238E27FC236}">
                      <a16:creationId xmlns:a16="http://schemas.microsoft.com/office/drawing/2014/main" id="{65C1578C-B8CC-4179-D202-343BE270573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96440" y="2919095"/>
                  <a:ext cx="236220" cy="13843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2" name="Egyenes összekötő 51">
                <a:extLst>
                  <a:ext uri="{FF2B5EF4-FFF2-40B4-BE49-F238E27FC236}">
                    <a16:creationId xmlns:a16="http://schemas.microsoft.com/office/drawing/2014/main" id="{CF8CFA76-455F-99C7-DB24-572E3179F5B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0898" y="1438293"/>
                <a:ext cx="461010" cy="218216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Egyenes összekötő 52">
                <a:extLst>
                  <a:ext uri="{FF2B5EF4-FFF2-40B4-BE49-F238E27FC236}">
                    <a16:creationId xmlns:a16="http://schemas.microsoft.com/office/drawing/2014/main" id="{1A2F2960-358D-C23A-3E22-EFB78AC3EE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0898" y="1656510"/>
                <a:ext cx="461010" cy="199200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Egyenes összekötő 53">
                <a:extLst>
                  <a:ext uri="{FF2B5EF4-FFF2-40B4-BE49-F238E27FC236}">
                    <a16:creationId xmlns:a16="http://schemas.microsoft.com/office/drawing/2014/main" id="{803CD348-47A1-AEF9-DF0A-E0720909075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0898" y="2270087"/>
                <a:ext cx="461010" cy="218216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Egyenes összekötő 54">
                <a:extLst>
                  <a:ext uri="{FF2B5EF4-FFF2-40B4-BE49-F238E27FC236}">
                    <a16:creationId xmlns:a16="http://schemas.microsoft.com/office/drawing/2014/main" id="{AD77D2E8-5AA2-F251-4F63-6249D80E64E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0898" y="2490382"/>
                <a:ext cx="461010" cy="199200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Egyenes összekötő 55">
                <a:extLst>
                  <a:ext uri="{FF2B5EF4-FFF2-40B4-BE49-F238E27FC236}">
                    <a16:creationId xmlns:a16="http://schemas.microsoft.com/office/drawing/2014/main" id="{6C3241D0-972A-2C46-18F6-06B451D26DB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24218" y="2070888"/>
                <a:ext cx="106680" cy="411317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Szövegdoboz 17">
              <a:extLst>
                <a:ext uri="{FF2B5EF4-FFF2-40B4-BE49-F238E27FC236}">
                  <a16:creationId xmlns:a16="http://schemas.microsoft.com/office/drawing/2014/main" id="{EAF5CD63-C58B-FB74-210D-BDC055AAB94D}"/>
                </a:ext>
              </a:extLst>
            </p:cNvPr>
            <p:cNvSpPr txBox="1"/>
            <p:nvPr/>
          </p:nvSpPr>
          <p:spPr>
            <a:xfrm>
              <a:off x="1363536" y="1252875"/>
              <a:ext cx="1051242" cy="211853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hu-HU" sz="1100" b="1" dirty="0" smtClean="0">
                  <a:solidFill>
                    <a:schemeClr val="accent3"/>
                  </a:solidFill>
                </a:rPr>
                <a:t>White</a:t>
              </a:r>
              <a:endParaRPr lang="hu-HU" sz="1100" b="1" dirty="0">
                <a:solidFill>
                  <a:schemeClr val="accent3"/>
                </a:solidFill>
              </a:endParaRPr>
            </a:p>
          </p:txBody>
        </p:sp>
        <p:sp>
          <p:nvSpPr>
            <p:cNvPr id="68" name="Szövegdoboz 67">
              <a:extLst>
                <a:ext uri="{FF2B5EF4-FFF2-40B4-BE49-F238E27FC236}">
                  <a16:creationId xmlns:a16="http://schemas.microsoft.com/office/drawing/2014/main" id="{32A68126-EA9C-F15D-05DD-3F3B9A3191FC}"/>
                </a:ext>
              </a:extLst>
            </p:cNvPr>
            <p:cNvSpPr txBox="1"/>
            <p:nvPr/>
          </p:nvSpPr>
          <p:spPr>
            <a:xfrm>
              <a:off x="1363536" y="2299317"/>
              <a:ext cx="1051242" cy="211853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hu-HU" sz="1100" b="1" dirty="0" err="1" smtClean="0">
                  <a:solidFill>
                    <a:schemeClr val="accent3"/>
                  </a:solidFill>
                </a:rPr>
                <a:t>Dark</a:t>
              </a:r>
              <a:r>
                <a:rPr lang="hu-HU" sz="1100" b="1" dirty="0" smtClean="0">
                  <a:solidFill>
                    <a:schemeClr val="accent3"/>
                  </a:solidFill>
                </a:rPr>
                <a:t> </a:t>
              </a:r>
              <a:r>
                <a:rPr lang="hu-HU" sz="1100" b="1" dirty="0" err="1" smtClean="0">
                  <a:solidFill>
                    <a:schemeClr val="accent3"/>
                  </a:solidFill>
                </a:rPr>
                <a:t>green</a:t>
              </a:r>
              <a:endParaRPr lang="hu-HU" sz="1100" b="1" dirty="0">
                <a:solidFill>
                  <a:schemeClr val="accent3"/>
                </a:solidFill>
              </a:endParaRPr>
            </a:p>
          </p:txBody>
        </p:sp>
        <p:sp>
          <p:nvSpPr>
            <p:cNvPr id="69" name="Szövegdoboz 68">
              <a:extLst>
                <a:ext uri="{FF2B5EF4-FFF2-40B4-BE49-F238E27FC236}">
                  <a16:creationId xmlns:a16="http://schemas.microsoft.com/office/drawing/2014/main" id="{0741A165-CB3F-69CF-6621-A0EB2775C890}"/>
                </a:ext>
              </a:extLst>
            </p:cNvPr>
            <p:cNvSpPr txBox="1"/>
            <p:nvPr/>
          </p:nvSpPr>
          <p:spPr>
            <a:xfrm>
              <a:off x="1363536" y="1959394"/>
              <a:ext cx="1051242" cy="211853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hu-HU" sz="1100" b="1" dirty="0" err="1" smtClean="0">
                  <a:solidFill>
                    <a:schemeClr val="accent3"/>
                  </a:solidFill>
                </a:rPr>
                <a:t>Dark</a:t>
              </a:r>
              <a:r>
                <a:rPr lang="hu-HU" sz="1100" b="1" dirty="0" smtClean="0">
                  <a:solidFill>
                    <a:schemeClr val="accent3"/>
                  </a:solidFill>
                </a:rPr>
                <a:t> pink</a:t>
              </a:r>
              <a:endParaRPr lang="hu-HU" sz="1100" b="1" dirty="0">
                <a:solidFill>
                  <a:schemeClr val="accent3"/>
                </a:solidFill>
              </a:endParaRPr>
            </a:p>
          </p:txBody>
        </p:sp>
        <p:sp>
          <p:nvSpPr>
            <p:cNvPr id="70" name="Szövegdoboz 69">
              <a:extLst>
                <a:ext uri="{FF2B5EF4-FFF2-40B4-BE49-F238E27FC236}">
                  <a16:creationId xmlns:a16="http://schemas.microsoft.com/office/drawing/2014/main" id="{F785B3B0-13B9-0175-25A3-E18ED6036796}"/>
                </a:ext>
              </a:extLst>
            </p:cNvPr>
            <p:cNvSpPr txBox="1"/>
            <p:nvPr/>
          </p:nvSpPr>
          <p:spPr>
            <a:xfrm>
              <a:off x="1363535" y="2966168"/>
              <a:ext cx="1063581" cy="261610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r>
                <a:rPr lang="hu-HU" sz="1100" b="1" dirty="0" err="1" smtClean="0">
                  <a:solidFill>
                    <a:schemeClr val="accent3"/>
                  </a:solidFill>
                </a:rPr>
                <a:t>Pastel</a:t>
              </a:r>
              <a:r>
                <a:rPr lang="hu-HU" sz="1100" b="1" dirty="0" smtClean="0">
                  <a:solidFill>
                    <a:schemeClr val="accent3"/>
                  </a:solidFill>
                </a:rPr>
                <a:t> </a:t>
              </a:r>
              <a:r>
                <a:rPr lang="hu-HU" sz="1100" b="1" dirty="0" err="1" smtClean="0">
                  <a:solidFill>
                    <a:schemeClr val="accent3"/>
                  </a:solidFill>
                </a:rPr>
                <a:t>yellow</a:t>
              </a:r>
              <a:endParaRPr lang="hu-HU" sz="1100" b="1" dirty="0">
                <a:solidFill>
                  <a:schemeClr val="accent3"/>
                </a:solidFill>
              </a:endParaRPr>
            </a:p>
          </p:txBody>
        </p:sp>
        <p:sp>
          <p:nvSpPr>
            <p:cNvPr id="71" name="Szövegdoboz 70">
              <a:extLst>
                <a:ext uri="{FF2B5EF4-FFF2-40B4-BE49-F238E27FC236}">
                  <a16:creationId xmlns:a16="http://schemas.microsoft.com/office/drawing/2014/main" id="{9DB649C1-D1BA-FEAE-DA19-47C9092D4C5B}"/>
                </a:ext>
              </a:extLst>
            </p:cNvPr>
            <p:cNvSpPr txBox="1"/>
            <p:nvPr/>
          </p:nvSpPr>
          <p:spPr>
            <a:xfrm>
              <a:off x="1363536" y="2664127"/>
              <a:ext cx="1051242" cy="211853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hu-HU" sz="1100" b="1" dirty="0" err="1" smtClean="0">
                  <a:solidFill>
                    <a:schemeClr val="accent3"/>
                  </a:solidFill>
                </a:rPr>
                <a:t>Light</a:t>
              </a:r>
              <a:r>
                <a:rPr lang="hu-HU" sz="1100" b="1" dirty="0" smtClean="0">
                  <a:solidFill>
                    <a:schemeClr val="accent3"/>
                  </a:solidFill>
                </a:rPr>
                <a:t> pink</a:t>
              </a:r>
              <a:endParaRPr lang="hu-HU" sz="1100" b="1" dirty="0">
                <a:solidFill>
                  <a:schemeClr val="accent3"/>
                </a:solidFill>
              </a:endParaRPr>
            </a:p>
          </p:txBody>
        </p:sp>
        <p:sp>
          <p:nvSpPr>
            <p:cNvPr id="72" name="Szövegdoboz 71">
              <a:extLst>
                <a:ext uri="{FF2B5EF4-FFF2-40B4-BE49-F238E27FC236}">
                  <a16:creationId xmlns:a16="http://schemas.microsoft.com/office/drawing/2014/main" id="{91AC9836-C009-607D-8DE4-607A88F7CB14}"/>
                </a:ext>
              </a:extLst>
            </p:cNvPr>
            <p:cNvSpPr txBox="1"/>
            <p:nvPr/>
          </p:nvSpPr>
          <p:spPr>
            <a:xfrm>
              <a:off x="1363536" y="3687160"/>
              <a:ext cx="1051242" cy="211853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hu-HU" sz="1100" b="1" dirty="0" err="1" smtClean="0">
                  <a:solidFill>
                    <a:schemeClr val="accent3"/>
                  </a:solidFill>
                </a:rPr>
                <a:t>Light</a:t>
              </a:r>
              <a:r>
                <a:rPr lang="hu-HU" sz="1100" b="1" dirty="0" smtClean="0">
                  <a:solidFill>
                    <a:schemeClr val="accent3"/>
                  </a:solidFill>
                </a:rPr>
                <a:t> </a:t>
              </a:r>
              <a:r>
                <a:rPr lang="hu-HU" sz="1100" b="1" dirty="0" err="1" smtClean="0">
                  <a:solidFill>
                    <a:schemeClr val="accent3"/>
                  </a:solidFill>
                </a:rPr>
                <a:t>purple</a:t>
              </a:r>
              <a:endParaRPr lang="hu-HU" sz="1100" b="1" dirty="0">
                <a:solidFill>
                  <a:schemeClr val="accent3"/>
                </a:solidFill>
              </a:endParaRPr>
            </a:p>
          </p:txBody>
        </p:sp>
        <p:sp>
          <p:nvSpPr>
            <p:cNvPr id="73" name="Szövegdoboz 72">
              <a:extLst>
                <a:ext uri="{FF2B5EF4-FFF2-40B4-BE49-F238E27FC236}">
                  <a16:creationId xmlns:a16="http://schemas.microsoft.com/office/drawing/2014/main" id="{55610202-7544-182F-5699-29F7B21A0458}"/>
                </a:ext>
              </a:extLst>
            </p:cNvPr>
            <p:cNvSpPr txBox="1"/>
            <p:nvPr/>
          </p:nvSpPr>
          <p:spPr>
            <a:xfrm>
              <a:off x="1363536" y="3347237"/>
              <a:ext cx="1051242" cy="211853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hu-HU" sz="1100" b="1" dirty="0" err="1" smtClean="0">
                  <a:solidFill>
                    <a:schemeClr val="accent3"/>
                  </a:solidFill>
                </a:rPr>
                <a:t>Dark</a:t>
              </a:r>
              <a:r>
                <a:rPr lang="hu-HU" sz="1100" b="1" dirty="0" smtClean="0">
                  <a:solidFill>
                    <a:schemeClr val="accent3"/>
                  </a:solidFill>
                </a:rPr>
                <a:t> </a:t>
              </a:r>
              <a:r>
                <a:rPr lang="hu-HU" sz="1100" b="1" dirty="0" err="1" smtClean="0">
                  <a:solidFill>
                    <a:schemeClr val="accent3"/>
                  </a:solidFill>
                </a:rPr>
                <a:t>purple</a:t>
              </a:r>
              <a:endParaRPr lang="hu-HU" sz="1100" b="1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37" name="Szöveg helye 2">
            <a:extLst>
              <a:ext uri="{FF2B5EF4-FFF2-40B4-BE49-F238E27FC236}">
                <a16:creationId xmlns:a16="http://schemas.microsoft.com/office/drawing/2014/main" id="{BBE2C393-99D9-02E8-DC42-5AA6DAE1D51B}"/>
              </a:ext>
            </a:extLst>
          </p:cNvPr>
          <p:cNvSpPr txBox="1">
            <a:spLocks/>
          </p:cNvSpPr>
          <p:nvPr/>
        </p:nvSpPr>
        <p:spPr>
          <a:xfrm>
            <a:off x="476958" y="5490198"/>
            <a:ext cx="2859541" cy="26087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Binary </a:t>
            </a:r>
            <a:r>
              <a:rPr lang="en-US" sz="2000" b="1" dirty="0" err="1"/>
              <a:t>colouring</a:t>
            </a:r>
            <a:endParaRPr lang="en-US" sz="2000" b="1" dirty="0"/>
          </a:p>
          <a:p>
            <a:pPr algn="ctr"/>
            <a:r>
              <a:rPr lang="en-US" sz="2000" b="1" dirty="0"/>
              <a:t>(binary)</a:t>
            </a:r>
          </a:p>
          <a:p>
            <a:pPr algn="ctr"/>
            <a:endParaRPr lang="en-US" sz="2000" b="1" dirty="0"/>
          </a:p>
          <a:p>
            <a:r>
              <a:rPr lang="en-US" sz="2000" b="1" dirty="0"/>
              <a:t>At the ends of a tree-like diagram you see </a:t>
            </a:r>
            <a:r>
              <a:rPr lang="en-US" sz="2000" b="1" dirty="0" err="1"/>
              <a:t>colours</a:t>
            </a:r>
            <a:r>
              <a:rPr lang="en-US" sz="2000" b="1" dirty="0"/>
              <a:t>, which you can access through an "up-down" decision process. The value of „up” is 1 and the value of „down” is 0 . To select the </a:t>
            </a:r>
            <a:r>
              <a:rPr lang="en-US" sz="2000" b="1" dirty="0" err="1"/>
              <a:t>colour</a:t>
            </a:r>
            <a:r>
              <a:rPr lang="en-US" sz="2000" b="1" dirty="0"/>
              <a:t> of each field, start from the </a:t>
            </a:r>
            <a:r>
              <a:rPr lang="en-US" sz="2000" b="1" dirty="0" err="1"/>
              <a:t>centre</a:t>
            </a:r>
            <a:r>
              <a:rPr lang="en-US" sz="2000" b="1" dirty="0"/>
              <a:t> and work your way up or down the branches of the diagram, based on the elements of the numerical sequence associated with that field, to the </a:t>
            </a:r>
            <a:r>
              <a:rPr lang="en-US" sz="2000" b="1" dirty="0" err="1"/>
              <a:t>colour</a:t>
            </a:r>
            <a:r>
              <a:rPr lang="en-US" sz="2000" b="1" dirty="0"/>
              <a:t> you want to select.</a:t>
            </a:r>
          </a:p>
          <a:p>
            <a:r>
              <a:rPr lang="en-US" sz="2000" b="1" dirty="0"/>
              <a:t>e.g.: 101 -&gt; up - down - up</a:t>
            </a:r>
          </a:p>
          <a:p>
            <a:r>
              <a:rPr lang="en-US" sz="2000" b="1" dirty="0"/>
              <a:t>       0100 -&gt; down - up - down - down</a:t>
            </a:r>
          </a:p>
        </p:txBody>
      </p:sp>
    </p:spTree>
    <p:extLst>
      <p:ext uri="{BB962C8B-B14F-4D97-AF65-F5344CB8AC3E}">
        <p14:creationId xmlns:p14="http://schemas.microsoft.com/office/powerpoint/2010/main" val="2763652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D0CD2950-0FD4-0D24-7400-90A219D1A655}"/>
              </a:ext>
            </a:extLst>
          </p:cNvPr>
          <p:cNvSpPr txBox="1">
            <a:spLocks/>
          </p:cNvSpPr>
          <p:nvPr/>
        </p:nvSpPr>
        <p:spPr>
          <a:xfrm>
            <a:off x="471488" y="360000"/>
            <a:ext cx="5915025" cy="639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8800" dirty="0" err="1">
                <a:ea typeface="Calibri" panose="020F0502020204030204" pitchFamily="34" charset="0"/>
                <a:cs typeface="Times New Roman" panose="02020603050405020304" pitchFamily="18" charset="0"/>
              </a:rPr>
              <a:t>Colour</a:t>
            </a:r>
            <a:r>
              <a:rPr lang="en-US" sz="8800" dirty="0">
                <a:ea typeface="Calibri" panose="020F0502020204030204" pitchFamily="34" charset="0"/>
                <a:cs typeface="Times New Roman" panose="02020603050405020304" pitchFamily="18" charset="0"/>
              </a:rPr>
              <a:t> according to the </a:t>
            </a:r>
            <a:r>
              <a:rPr lang="en-US" sz="8800" dirty="0" err="1">
                <a:ea typeface="Calibri" panose="020F0502020204030204" pitchFamily="34" charset="0"/>
                <a:cs typeface="Times New Roman" panose="02020603050405020304" pitchFamily="18" charset="0"/>
              </a:rPr>
              <a:t>colour</a:t>
            </a:r>
            <a:r>
              <a:rPr lang="en-US" sz="8800" dirty="0">
                <a:ea typeface="Calibri" panose="020F0502020204030204" pitchFamily="34" charset="0"/>
                <a:cs typeface="Times New Roman" panose="02020603050405020304" pitchFamily="18" charset="0"/>
              </a:rPr>
              <a:t> codes!</a:t>
            </a:r>
            <a:r>
              <a:rPr lang="hu-HU" sz="8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88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Butterfly</a:t>
            </a:r>
            <a:endParaRPr lang="hu-HU" sz="8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  <p:pic>
        <p:nvPicPr>
          <p:cNvPr id="5" name="Kép 4" descr="A képen Acélkék, Betűtípus, Majorelle kék, képernyőkép látható&#10;&#10;Automatikusan generált leírás">
            <a:extLst>
              <a:ext uri="{FF2B5EF4-FFF2-40B4-BE49-F238E27FC236}">
                <a16:creationId xmlns:a16="http://schemas.microsoft.com/office/drawing/2014/main" id="{CF6574BF-0DD4-2676-D95B-E69ECAD41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373" y="9158363"/>
            <a:ext cx="1275254" cy="426438"/>
          </a:xfrm>
          <a:prstGeom prst="rect">
            <a:avLst/>
          </a:prstGeom>
        </p:spPr>
      </p:pic>
      <p:pic>
        <p:nvPicPr>
          <p:cNvPr id="6" name="Kép 5" descr="A képen Grafika, Betűtípus, Grafikus tervezés, embléma látható&#10;&#10;Automatikusan generált leírás">
            <a:extLst>
              <a:ext uri="{FF2B5EF4-FFF2-40B4-BE49-F238E27FC236}">
                <a16:creationId xmlns:a16="http://schemas.microsoft.com/office/drawing/2014/main" id="{318DFCA8-EE35-4266-5A57-E412476D3F0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8" y="9215499"/>
            <a:ext cx="1435241" cy="326192"/>
          </a:xfrm>
          <a:prstGeom prst="rect">
            <a:avLst/>
          </a:prstGeom>
        </p:spPr>
      </p:pic>
      <p:pic>
        <p:nvPicPr>
          <p:cNvPr id="7" name="Kép 6" descr="A képen Betűtípus, képernyőkép, szöveg, Acélkék látható&#10;&#10;Automatikusan generált leírás">
            <a:extLst>
              <a:ext uri="{FF2B5EF4-FFF2-40B4-BE49-F238E27FC236}">
                <a16:creationId xmlns:a16="http://schemas.microsoft.com/office/drawing/2014/main" id="{97F6733F-F619-A960-8EB0-7CDFF315CFA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052" y="9184600"/>
            <a:ext cx="1860460" cy="400201"/>
          </a:xfrm>
          <a:prstGeom prst="rect">
            <a:avLst/>
          </a:prstGeom>
        </p:spPr>
      </p:pic>
      <p:graphicFrame>
        <p:nvGraphicFramePr>
          <p:cNvPr id="65" name="Táblázat 140">
            <a:extLst>
              <a:ext uri="{FF2B5EF4-FFF2-40B4-BE49-F238E27FC236}">
                <a16:creationId xmlns:a16="http://schemas.microsoft.com/office/drawing/2014/main" id="{5DA1B995-1887-3E5A-E071-A084DA45AD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129938"/>
              </p:ext>
            </p:extLst>
          </p:nvPr>
        </p:nvGraphicFramePr>
        <p:xfrm>
          <a:off x="2362200" y="1214697"/>
          <a:ext cx="36000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418347684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60678666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25615521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67036709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347735126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77489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5758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30529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28942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125866" marR="125866" marT="62932" marB="62932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751031"/>
                  </a:ext>
                </a:extLst>
              </a:tr>
            </a:tbl>
          </a:graphicData>
        </a:graphic>
      </p:graphicFrame>
      <p:sp>
        <p:nvSpPr>
          <p:cNvPr id="28" name="Szövegdoboz 27"/>
          <p:cNvSpPr txBox="1"/>
          <p:nvPr/>
        </p:nvSpPr>
        <p:spPr>
          <a:xfrm>
            <a:off x="774875" y="1409840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29" name="Szövegdoboz 28"/>
          <p:cNvSpPr txBox="1"/>
          <p:nvPr/>
        </p:nvSpPr>
        <p:spPr>
          <a:xfrm>
            <a:off x="829243" y="2151141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2</a:t>
            </a:r>
          </a:p>
        </p:txBody>
      </p:sp>
      <p:sp>
        <p:nvSpPr>
          <p:cNvPr id="30" name="Szövegdoboz 29"/>
          <p:cNvSpPr txBox="1"/>
          <p:nvPr/>
        </p:nvSpPr>
        <p:spPr>
          <a:xfrm>
            <a:off x="845056" y="3024481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3</a:t>
            </a:r>
            <a:endParaRPr lang="hu-HU" dirty="0"/>
          </a:p>
        </p:txBody>
      </p:sp>
      <p:sp>
        <p:nvSpPr>
          <p:cNvPr id="31" name="Szövegdoboz 30"/>
          <p:cNvSpPr txBox="1"/>
          <p:nvPr/>
        </p:nvSpPr>
        <p:spPr>
          <a:xfrm>
            <a:off x="845056" y="3767897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4</a:t>
            </a:r>
          </a:p>
        </p:txBody>
      </p:sp>
      <p:pic>
        <p:nvPicPr>
          <p:cNvPr id="32" name="Kép 31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81" y="1228052"/>
            <a:ext cx="605714" cy="720000"/>
          </a:xfrm>
          <a:prstGeom prst="rect">
            <a:avLst/>
          </a:prstGeom>
        </p:spPr>
      </p:pic>
      <p:pic>
        <p:nvPicPr>
          <p:cNvPr id="33" name="Kép 32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70" y="2012012"/>
            <a:ext cx="567104" cy="720000"/>
          </a:xfrm>
          <a:prstGeom prst="rect">
            <a:avLst/>
          </a:prstGeom>
        </p:spPr>
      </p:pic>
      <p:pic>
        <p:nvPicPr>
          <p:cNvPr id="34" name="Kép 33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930" y="2643775"/>
            <a:ext cx="598729" cy="720000"/>
          </a:xfrm>
          <a:prstGeom prst="rect">
            <a:avLst/>
          </a:prstGeom>
        </p:spPr>
      </p:pic>
      <p:pic>
        <p:nvPicPr>
          <p:cNvPr id="35" name="Kép 34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42" b="1524"/>
          <a:stretch/>
        </p:blipFill>
        <p:spPr>
          <a:xfrm>
            <a:off x="195726" y="3571494"/>
            <a:ext cx="603229" cy="720000"/>
          </a:xfrm>
          <a:prstGeom prst="rect">
            <a:avLst/>
          </a:prstGeom>
        </p:spPr>
      </p:pic>
      <p:pic>
        <p:nvPicPr>
          <p:cNvPr id="36" name="Kép 35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30" b="1579"/>
          <a:stretch/>
        </p:blipFill>
        <p:spPr>
          <a:xfrm>
            <a:off x="5297229" y="4102250"/>
            <a:ext cx="603087" cy="720000"/>
          </a:xfrm>
          <a:prstGeom prst="rect">
            <a:avLst/>
          </a:prstGeom>
        </p:spPr>
      </p:pic>
      <p:pic>
        <p:nvPicPr>
          <p:cNvPr id="37" name="Kép 36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656" y="2012012"/>
            <a:ext cx="619565" cy="720000"/>
          </a:xfrm>
          <a:prstGeom prst="rect">
            <a:avLst/>
          </a:prstGeom>
        </p:spPr>
      </p:pic>
      <p:pic>
        <p:nvPicPr>
          <p:cNvPr id="38" name="Kép 37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973" y="2667857"/>
            <a:ext cx="605714" cy="720000"/>
          </a:xfrm>
          <a:prstGeom prst="rect">
            <a:avLst/>
          </a:prstGeom>
        </p:spPr>
      </p:pic>
      <p:pic>
        <p:nvPicPr>
          <p:cNvPr id="39" name="Kép 38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342" y="1943314"/>
            <a:ext cx="605714" cy="720000"/>
          </a:xfrm>
          <a:prstGeom prst="rect">
            <a:avLst/>
          </a:prstGeom>
        </p:spPr>
      </p:pic>
      <p:pic>
        <p:nvPicPr>
          <p:cNvPr id="40" name="Kép 39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898" y="2690738"/>
            <a:ext cx="567104" cy="720000"/>
          </a:xfrm>
          <a:prstGeom prst="rect">
            <a:avLst/>
          </a:prstGeom>
        </p:spPr>
      </p:pic>
      <p:pic>
        <p:nvPicPr>
          <p:cNvPr id="41" name="Kép 40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977" y="2673813"/>
            <a:ext cx="567104" cy="720000"/>
          </a:xfrm>
          <a:prstGeom prst="rect">
            <a:avLst/>
          </a:prstGeom>
        </p:spPr>
      </p:pic>
      <p:pic>
        <p:nvPicPr>
          <p:cNvPr id="42" name="Kép 41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640" y="3417229"/>
            <a:ext cx="567104" cy="720000"/>
          </a:xfrm>
          <a:prstGeom prst="rect">
            <a:avLst/>
          </a:prstGeom>
        </p:spPr>
      </p:pic>
      <p:pic>
        <p:nvPicPr>
          <p:cNvPr id="43" name="Kép 42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552" y="1972474"/>
            <a:ext cx="567104" cy="720000"/>
          </a:xfrm>
          <a:prstGeom prst="rect">
            <a:avLst/>
          </a:prstGeom>
        </p:spPr>
      </p:pic>
      <p:pic>
        <p:nvPicPr>
          <p:cNvPr id="44" name="Kép 43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640" y="1975807"/>
            <a:ext cx="567104" cy="720000"/>
          </a:xfrm>
          <a:prstGeom prst="rect">
            <a:avLst/>
          </a:prstGeom>
        </p:spPr>
      </p:pic>
      <p:pic>
        <p:nvPicPr>
          <p:cNvPr id="45" name="Kép 44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827" y="2654697"/>
            <a:ext cx="598729" cy="720000"/>
          </a:xfrm>
          <a:prstGeom prst="rect">
            <a:avLst/>
          </a:prstGeom>
        </p:spPr>
      </p:pic>
      <p:pic>
        <p:nvPicPr>
          <p:cNvPr id="46" name="Kép 45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42" b="1524"/>
          <a:stretch/>
        </p:blipFill>
        <p:spPr>
          <a:xfrm>
            <a:off x="2426169" y="3360388"/>
            <a:ext cx="603229" cy="720000"/>
          </a:xfrm>
          <a:prstGeom prst="rect">
            <a:avLst/>
          </a:prstGeom>
        </p:spPr>
      </p:pic>
      <p:pic>
        <p:nvPicPr>
          <p:cNvPr id="47" name="Kép 46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42" b="1524"/>
          <a:stretch/>
        </p:blipFill>
        <p:spPr>
          <a:xfrm>
            <a:off x="5282087" y="1916970"/>
            <a:ext cx="603229" cy="720000"/>
          </a:xfrm>
          <a:prstGeom prst="rect">
            <a:avLst/>
          </a:prstGeom>
        </p:spPr>
      </p:pic>
      <p:pic>
        <p:nvPicPr>
          <p:cNvPr id="48" name="Kép 47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42" b="1524"/>
          <a:stretch/>
        </p:blipFill>
        <p:spPr>
          <a:xfrm>
            <a:off x="2426169" y="1917657"/>
            <a:ext cx="603229" cy="720000"/>
          </a:xfrm>
          <a:prstGeom prst="rect">
            <a:avLst/>
          </a:prstGeom>
        </p:spPr>
      </p:pic>
      <p:pic>
        <p:nvPicPr>
          <p:cNvPr id="49" name="Kép 48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30" b="1579"/>
          <a:stretch/>
        </p:blipFill>
        <p:spPr>
          <a:xfrm>
            <a:off x="2426169" y="4093474"/>
            <a:ext cx="603087" cy="720000"/>
          </a:xfrm>
          <a:prstGeom prst="rect">
            <a:avLst/>
          </a:prstGeom>
        </p:spPr>
      </p:pic>
      <p:pic>
        <p:nvPicPr>
          <p:cNvPr id="50" name="Kép 49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30" b="1579"/>
          <a:stretch/>
        </p:blipFill>
        <p:spPr>
          <a:xfrm>
            <a:off x="5299491" y="1214697"/>
            <a:ext cx="603087" cy="720000"/>
          </a:xfrm>
          <a:prstGeom prst="rect">
            <a:avLst/>
          </a:prstGeom>
        </p:spPr>
      </p:pic>
      <p:pic>
        <p:nvPicPr>
          <p:cNvPr id="51" name="Kép 50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30" b="1579"/>
          <a:stretch/>
        </p:blipFill>
        <p:spPr>
          <a:xfrm>
            <a:off x="2426170" y="1207144"/>
            <a:ext cx="603087" cy="720000"/>
          </a:xfrm>
          <a:prstGeom prst="rect">
            <a:avLst/>
          </a:prstGeom>
        </p:spPr>
      </p:pic>
      <p:pic>
        <p:nvPicPr>
          <p:cNvPr id="52" name="Kép 51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823" y="4099240"/>
            <a:ext cx="619565" cy="720000"/>
          </a:xfrm>
          <a:prstGeom prst="rect">
            <a:avLst/>
          </a:prstGeom>
        </p:spPr>
      </p:pic>
      <p:pic>
        <p:nvPicPr>
          <p:cNvPr id="53" name="Kép 52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827" y="4115027"/>
            <a:ext cx="619565" cy="720000"/>
          </a:xfrm>
          <a:prstGeom prst="rect">
            <a:avLst/>
          </a:prstGeom>
        </p:spPr>
      </p:pic>
      <p:pic>
        <p:nvPicPr>
          <p:cNvPr id="54" name="Kép 53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322" y="1234393"/>
            <a:ext cx="619565" cy="720000"/>
          </a:xfrm>
          <a:prstGeom prst="rect">
            <a:avLst/>
          </a:prstGeom>
        </p:spPr>
      </p:pic>
      <p:pic>
        <p:nvPicPr>
          <p:cNvPr id="55" name="Kép 54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417" y="1214697"/>
            <a:ext cx="619565" cy="720000"/>
          </a:xfrm>
          <a:prstGeom prst="rect">
            <a:avLst/>
          </a:prstGeom>
        </p:spPr>
      </p:pic>
      <p:pic>
        <p:nvPicPr>
          <p:cNvPr id="56" name="Kép 55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512" y="1214697"/>
            <a:ext cx="619565" cy="720000"/>
          </a:xfrm>
          <a:prstGeom prst="rect">
            <a:avLst/>
          </a:prstGeom>
        </p:spPr>
      </p:pic>
      <p:sp>
        <p:nvSpPr>
          <p:cNvPr id="57" name="Szövegdoboz 56"/>
          <p:cNvSpPr txBox="1"/>
          <p:nvPr/>
        </p:nvSpPr>
        <p:spPr>
          <a:xfrm>
            <a:off x="1869623" y="2151141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6</a:t>
            </a:r>
          </a:p>
        </p:txBody>
      </p:sp>
      <p:sp>
        <p:nvSpPr>
          <p:cNvPr id="58" name="Szövegdoboz 57"/>
          <p:cNvSpPr txBox="1"/>
          <p:nvPr/>
        </p:nvSpPr>
        <p:spPr>
          <a:xfrm>
            <a:off x="1851181" y="1384771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5</a:t>
            </a:r>
          </a:p>
        </p:txBody>
      </p:sp>
      <p:pic>
        <p:nvPicPr>
          <p:cNvPr id="59" name="Kép 58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30" b="1579"/>
          <a:stretch/>
        </p:blipFill>
        <p:spPr>
          <a:xfrm>
            <a:off x="1189108" y="1234393"/>
            <a:ext cx="603087" cy="720000"/>
          </a:xfrm>
          <a:prstGeom prst="rect">
            <a:avLst/>
          </a:prstGeom>
        </p:spPr>
      </p:pic>
      <p:pic>
        <p:nvPicPr>
          <p:cNvPr id="60" name="Kép 59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42" b="1524"/>
          <a:stretch/>
        </p:blipFill>
        <p:spPr>
          <a:xfrm>
            <a:off x="5281205" y="3362508"/>
            <a:ext cx="603229" cy="720000"/>
          </a:xfrm>
          <a:prstGeom prst="rect">
            <a:avLst/>
          </a:prstGeom>
        </p:spPr>
      </p:pic>
      <p:pic>
        <p:nvPicPr>
          <p:cNvPr id="61" name="Kép 60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819" y="3417229"/>
            <a:ext cx="567104" cy="720000"/>
          </a:xfrm>
          <a:prstGeom prst="rect">
            <a:avLst/>
          </a:prstGeom>
        </p:spPr>
      </p:pic>
      <p:pic>
        <p:nvPicPr>
          <p:cNvPr id="62" name="Kép 61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26" y="2791753"/>
            <a:ext cx="598729" cy="720000"/>
          </a:xfrm>
          <a:prstGeom prst="rect">
            <a:avLst/>
          </a:prstGeom>
        </p:spPr>
      </p:pic>
      <p:pic>
        <p:nvPicPr>
          <p:cNvPr id="63" name="Kép 6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986" y="3360957"/>
            <a:ext cx="605714" cy="720000"/>
          </a:xfrm>
          <a:prstGeom prst="rect">
            <a:avLst/>
          </a:prstGeom>
        </p:spPr>
      </p:pic>
      <p:pic>
        <p:nvPicPr>
          <p:cNvPr id="64" name="Kép 63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588" y="4102250"/>
            <a:ext cx="61956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9989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2. egyéni s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71921"/>
      </a:accent1>
      <a:accent2>
        <a:srgbClr val="00AEEF"/>
      </a:accent2>
      <a:accent3>
        <a:srgbClr val="006DB1"/>
      </a:accent3>
      <a:accent4>
        <a:srgbClr val="FFC40D"/>
      </a:accent4>
      <a:accent5>
        <a:srgbClr val="6CAD3B"/>
      </a:accent5>
      <a:accent6>
        <a:srgbClr val="939598"/>
      </a:accent6>
      <a:hlink>
        <a:srgbClr val="00AEEF"/>
      </a:hlink>
      <a:folHlink>
        <a:srgbClr val="006DB1"/>
      </a:folHlink>
    </a:clrScheme>
    <a:fontScheme name="3. egyéni séma">
      <a:majorFont>
        <a:latin typeface="Trebuchet MS"/>
        <a:ea typeface=""/>
        <a:cs typeface=""/>
      </a:majorFont>
      <a:minorFont>
        <a:latin typeface="Helvetica"/>
        <a:ea typeface=""/>
        <a:cs typeface="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8381</TotalTime>
  <Words>2293</Words>
  <Application>Microsoft Office PowerPoint</Application>
  <PresentationFormat>A4 (210x297 mm)</PresentationFormat>
  <Paragraphs>463</Paragraphs>
  <Slides>30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30</vt:i4>
      </vt:variant>
    </vt:vector>
  </HeadingPairs>
  <TitlesOfParts>
    <vt:vector size="36" baseType="lpstr">
      <vt:lpstr>Arial</vt:lpstr>
      <vt:lpstr>Calibri</vt:lpstr>
      <vt:lpstr>Helvetica</vt:lpstr>
      <vt:lpstr>Times New Roman</vt:lpstr>
      <vt:lpstr>Trebuchet MS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Kügerl Johanna</dc:creator>
  <cp:lastModifiedBy>Farkas Krisztina</cp:lastModifiedBy>
  <cp:revision>92</cp:revision>
  <cp:lastPrinted>2023-06-27T16:25:39Z</cp:lastPrinted>
  <dcterms:created xsi:type="dcterms:W3CDTF">2023-05-16T14:11:30Z</dcterms:created>
  <dcterms:modified xsi:type="dcterms:W3CDTF">2023-07-08T14:51:20Z</dcterms:modified>
</cp:coreProperties>
</file>