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fbawI5nvjP1vbI7ObiEoQP0oX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'#'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ffa92de19_0_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ffa92de19_0_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1ffa92de19_0_1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ffa92de19_0_1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ffa92de19_0_1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1ffa92de19_0_1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ffa92de19_0_2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ffa92de19_0_23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1ffa92de19_0_23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ffa92de19_0_3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1ffa92de19_0_3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1ffa92de19_0_3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3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3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37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37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7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37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37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37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37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7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37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7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7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37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7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37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7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37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7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37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7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7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37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37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37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37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37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7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37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37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7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37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7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7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37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37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7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7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37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7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37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37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37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9" name="Google Shape;159;p4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0" name="Google Shape;160;p4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61" name="Google Shape;161;p4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2" name="Google Shape;162;p4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8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3" name="Google Shape;173;p48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4" name="Google Shape;174;p4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9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9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80" name="Google Shape;180;p49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4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ámakép képaláírással">
  <p:cSld name="Panorámakép képaláírással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0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0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87" name="Google Shape;187;p50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8" name="Google Shape;188;p5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1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1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5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2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2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0" name="Google Shape;200;p52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1" name="Google Shape;201;p5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204" name="Google Shape;204;p52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hu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205" name="Google Shape;205;p52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hu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3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3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9" name="Google Shape;209;p5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hasáb">
  <p:cSld name="3 hasáb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4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5" name="Google Shape;215;p54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54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54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8" name="Google Shape;218;p54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9" name="Google Shape;219;p54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0" name="Google Shape;220;p5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éphasáb">
  <p:cSld name="3 képhasáb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5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5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6" name="Google Shape;226;p55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7" name="Google Shape;227;p55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8" name="Google Shape;228;p55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9" name="Google Shape;229;p55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30" name="Google Shape;230;p55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31" name="Google Shape;231;p55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32" name="Google Shape;232;p55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33" name="Google Shape;233;p55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34" name="Google Shape;234;p5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20" name="Google Shape;120;p3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6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40" name="Google Shape;240;p5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7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7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46" name="Google Shape;246;p5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3" name="Google Shape;123;p39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24" name="Google Shape;124;p3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31" name="Google Shape;131;p41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32" name="Google Shape;132;p4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0" name="Google Shape;140;p4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4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4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5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2" name="Google Shape;152;p45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3" name="Google Shape;153;p4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6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 l="0" t="0" r="0" b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3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3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3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3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3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3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3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3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3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3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3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3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3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3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3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3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3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3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3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3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3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3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3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3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3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3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3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3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3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3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3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3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3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3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36"/>
          <p:cNvSpPr txBox="1"/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36"/>
          <p:cNvSpPr txBox="1"/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36"/>
          <p:cNvSpPr txBox="1"/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36"/>
          <p:cNvSpPr txBox="1"/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rPr lang="hu" sz="1733"/>
              <a:t>HOW CAN WE REDUCE DIGITAL STRESS AS PARENTS?</a:t>
            </a:r>
            <a:endParaRPr sz="173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rPr lang="hu" sz="1733"/>
              <a:t>.</a:t>
            </a:r>
            <a:endParaRPr/>
          </a:p>
        </p:txBody>
      </p:sp>
      <p:sp>
        <p:nvSpPr>
          <p:cNvPr id="254" name="Google Shape;254;p1"/>
          <p:cNvSpPr txBox="1"/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hu"/>
              <a:t>This is something we should learn and teach our children growing up in the digital age. 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hu"/>
              <a:t>And let's start with ourselves.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/>
          <p:nvPr/>
        </p:nvSpPr>
        <p:spPr>
          <a:xfrm>
            <a:off x="0" y="0"/>
            <a:ext cx="11142300" cy="7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"Tell and I will forget, show and I will remember; involve me and I will understand."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Confucius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Questions: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How much time a day does your family spend on their phone or any other screen?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And how much time are your children online?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How many screens do you have in your house/flat? What rules apply to screen usage?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1" name="Google Shape;31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325" y="3104550"/>
            <a:ext cx="3670625" cy="36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ffa92de19_0_1"/>
          <p:cNvSpPr txBox="1"/>
          <p:nvPr/>
        </p:nvSpPr>
        <p:spPr>
          <a:xfrm>
            <a:off x="0" y="0"/>
            <a:ext cx="7949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See clearly: children reflect us in their behaviour and emotional state.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How can we reduce stress and build resilience?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There are several ways to do this: deep breathing, flexing muscles, shouting, singing, walking [Infographic]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this is first aid.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ffa92de19_0_14"/>
          <p:cNvSpPr txBox="1"/>
          <p:nvPr/>
        </p:nvSpPr>
        <p:spPr>
          <a:xfrm>
            <a:off x="0" y="0"/>
            <a:ext cx="98448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Digital curfew: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no media half an hour before bedtime? An hour? Maybe even two? No touching the phone before your morning coffee? Before breakfast? Before a morning workout? Maybe no media before morning meditation?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Shrines without technology: family dinner? Bedroom (definitely!)? Homework time? Maybe finally technology-free social gatherings?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Grouping: group your digital activities together: for example, checking social networking sites or emails twice every five minutes.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Digital detox: a deliberate period of 24 hours without media.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Digital Detox Plus: from a few days to a few weeks CAN IT WORK?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It could become a new endurance sport - who knows?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ffa92de19_0_23"/>
          <p:cNvSpPr txBox="1"/>
          <p:nvPr/>
        </p:nvSpPr>
        <p:spPr>
          <a:xfrm>
            <a:off x="0" y="0"/>
            <a:ext cx="88419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C. Decide what we can do to solve 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Concluding remarks: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A. No more FOMO: Fear of missing out.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Instead, try JOMO - The Joy of Missing Out.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B. Unplug the power cord from "Being Informed".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Pull it from social media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Practice a sensible social media diet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C. Let's work together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D. Take baby steps: don't go without digital devices for long at first,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    but gradually increase "rapidly" the duration of the digital device.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Does it include this?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Some research on digital stress (psychology, medicine, neuroscience, biology, etc.): how it affects us and how we can manage 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 I wish you good luck with this!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t/>
            </a:r>
            <a:endParaRPr sz="1733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60" name="Google Shape;260;p3"/>
          <p:cNvSpPr txBox="1"/>
          <p:nvPr>
            <p:ph type="body" idx="1"/>
          </p:nvPr>
        </p:nvSpPr>
        <p:spPr>
          <a:xfrm>
            <a:off x="415600" y="1824833"/>
            <a:ext cx="67828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B. About the project: Digitmarket 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Marketplace of Knowledge for Digital Education Methodology (DIGIMARKET)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 You can read and learn about Erasmus Plus at these 2 links: 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https://ec.europa.eu/programmes/erasmus-plus/resources/coronavirus-impact_en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1733">
                <a:solidFill>
                  <a:schemeClr val="dk1"/>
                </a:solidFill>
              </a:rPr>
              <a:t>https://ec.europa.eu/programmes/erasmus-plus/resources/coronavirus-impact_en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"/>
          <p:cNvSpPr txBox="1"/>
          <p:nvPr>
            <p:ph type="body" idx="1"/>
          </p:nvPr>
        </p:nvSpPr>
        <p:spPr>
          <a:xfrm>
            <a:off x="536525" y="4115040"/>
            <a:ext cx="7877400" cy="23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t/>
            </a:r>
            <a:endParaRPr sz="16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t/>
            </a:r>
            <a:endParaRPr sz="16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hu" sz="1629">
                <a:solidFill>
                  <a:schemeClr val="dk1"/>
                </a:solidFill>
              </a:rPr>
              <a:t> Hi, I'm Hajnalka Fulop, andragogue, internet security specialist. I teach parents, teachers and students how to use digital tools safely and how to improve their lives with online tools.</a:t>
            </a:r>
            <a:endParaRPr sz="16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t/>
            </a:r>
            <a:endParaRPr sz="16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hu" sz="1629">
                <a:solidFill>
                  <a:schemeClr val="dk1"/>
                </a:solidFill>
              </a:rPr>
              <a:t>I am a mother of 5 children, and my children are screenagers. </a:t>
            </a:r>
            <a:endParaRPr sz="16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t/>
            </a:r>
            <a:endParaRPr sz="16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hu" sz="1629">
                <a:solidFill>
                  <a:schemeClr val="dk1"/>
                </a:solidFill>
              </a:rPr>
              <a:t> What does the word "screenager" mean?  What do you think? </a:t>
            </a:r>
            <a:endParaRPr sz="1846"/>
          </a:p>
        </p:txBody>
      </p:sp>
      <p:pic>
        <p:nvPicPr>
          <p:cNvPr id="266" name="Google Shape;26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576" y="371297"/>
            <a:ext cx="4943549" cy="329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72" name="Google Shape;272;p5"/>
          <p:cNvSpPr txBox="1"/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84"/>
              <a:buNone/>
            </a:pPr>
            <a:r>
              <a:rPr lang="hu" sz="1733">
                <a:solidFill>
                  <a:schemeClr val="dk1"/>
                </a:solidFill>
              </a:rPr>
              <a:t>A. "Digital stress" means: the internal tension when we think we </a:t>
            </a:r>
            <a:r>
              <a:rPr lang="hu" sz="1733">
                <a:solidFill>
                  <a:schemeClr val="dk1"/>
                </a:solidFill>
              </a:rPr>
              <a:t>can do </a:t>
            </a:r>
            <a:r>
              <a:rPr lang="hu" sz="1733">
                <a:solidFill>
                  <a:schemeClr val="dk1"/>
                </a:solidFill>
              </a:rPr>
              <a:t>several things efficiently and </a:t>
            </a:r>
            <a:r>
              <a:rPr lang="hu" sz="1733">
                <a:solidFill>
                  <a:schemeClr val="dk1"/>
                </a:solidFill>
              </a:rPr>
              <a:t>flawlessly at </a:t>
            </a:r>
            <a:r>
              <a:rPr lang="hu" sz="1733">
                <a:solidFill>
                  <a:schemeClr val="dk1"/>
                </a:solidFill>
              </a:rPr>
              <a:t>once with digital tools </a:t>
            </a:r>
            <a:r>
              <a:rPr lang="hu" sz="1733">
                <a:solidFill>
                  <a:schemeClr val="dk1"/>
                </a:solidFill>
              </a:rPr>
              <a:t>and it turns out we can't. What's more, we always feel behind in some </a:t>
            </a:r>
            <a:r>
              <a:rPr lang="hu" sz="1733">
                <a:solidFill>
                  <a:schemeClr val="dk1"/>
                </a:solidFill>
              </a:rPr>
              <a:t>online </a:t>
            </a:r>
            <a:r>
              <a:rPr lang="hu" sz="1733">
                <a:solidFill>
                  <a:schemeClr val="dk1"/>
                </a:solidFill>
              </a:rPr>
              <a:t>activity. 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rPr lang="hu" sz="1733">
                <a:solidFill>
                  <a:schemeClr val="dk1"/>
                </a:solidFill>
              </a:rPr>
              <a:t>Digital stress can </a:t>
            </a:r>
            <a:r>
              <a:rPr lang="hu" sz="1733">
                <a:solidFill>
                  <a:schemeClr val="dk1"/>
                </a:solidFill>
              </a:rPr>
              <a:t>also </a:t>
            </a:r>
            <a:r>
              <a:rPr lang="hu" sz="1733">
                <a:solidFill>
                  <a:schemeClr val="dk1"/>
                </a:solidFill>
              </a:rPr>
              <a:t>be caused by too much </a:t>
            </a:r>
            <a:r>
              <a:rPr lang="hu" sz="1733">
                <a:solidFill>
                  <a:schemeClr val="dk1"/>
                </a:solidFill>
              </a:rPr>
              <a:t>digital </a:t>
            </a:r>
            <a:r>
              <a:rPr lang="hu" sz="1733">
                <a:solidFill>
                  <a:schemeClr val="dk1"/>
                </a:solidFill>
              </a:rPr>
              <a:t>information and the blurring of perceptions of reality. 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rPr lang="hu" sz="1733">
                <a:solidFill>
                  <a:schemeClr val="dk1"/>
                </a:solidFill>
              </a:rPr>
              <a:t>Digital stress can take two forms: 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784"/>
              <a:buNone/>
            </a:pPr>
            <a:r>
              <a:rPr lang="hu" sz="1733">
                <a:solidFill>
                  <a:schemeClr val="dk1"/>
                </a:solidFill>
              </a:rPr>
              <a:t>good stress - motivating feeling</a:t>
            </a:r>
            <a:endParaRPr sz="1733">
              <a:solidFill>
                <a:schemeClr val="dk1"/>
              </a:solidFill>
            </a:endParaRPr>
          </a:p>
          <a:p>
            <a:pPr marL="609585" lvl="0" indent="-3900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" sz="1733">
                <a:solidFill>
                  <a:schemeClr val="dk1"/>
                </a:solidFill>
              </a:rPr>
              <a:t>creator</a:t>
            </a:r>
            <a:endParaRPr sz="1733">
              <a:solidFill>
                <a:schemeClr val="dk1"/>
              </a:solidFill>
            </a:endParaRPr>
          </a:p>
          <a:p>
            <a:pPr marL="609585" lvl="0" indent="-3900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" sz="1733">
                <a:solidFill>
                  <a:schemeClr val="dk1"/>
                </a:solidFill>
              </a:rPr>
              <a:t>related </a:t>
            </a:r>
            <a:endParaRPr sz="1733">
              <a:solidFill>
                <a:schemeClr val="dk1"/>
              </a:solidFill>
            </a:endParaRPr>
          </a:p>
          <a:p>
            <a:pPr marL="609585" lvl="0" indent="-3900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" sz="1733">
                <a:solidFill>
                  <a:schemeClr val="dk1"/>
                </a:solidFill>
              </a:rPr>
              <a:t>creator</a:t>
            </a:r>
            <a:endParaRPr sz="1733">
              <a:solidFill>
                <a:schemeClr val="dk1"/>
              </a:solidFill>
            </a:endParaRPr>
          </a:p>
          <a:p>
            <a:pPr marL="609585" lvl="0" indent="-3900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" sz="1733">
                <a:solidFill>
                  <a:schemeClr val="dk1"/>
                </a:solidFill>
              </a:rPr>
              <a:t>a community experience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5"/>
              <a:buNone/>
            </a:pPr>
            <a:r>
              <a:t/>
            </a:r>
            <a:endParaRPr sz="6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74986"/>
              <a:buNone/>
            </a:pPr>
            <a:r>
              <a:t/>
            </a:r>
            <a:endParaRPr/>
          </a:p>
        </p:txBody>
      </p:sp>
      <p:sp>
        <p:nvSpPr>
          <p:cNvPr id="273" name="Google Shape;273;p5"/>
          <p:cNvSpPr txBox="1"/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hu" sz="1733">
                <a:solidFill>
                  <a:schemeClr val="dk1"/>
                </a:solidFill>
              </a:rPr>
              <a:t>bad stress - feeling overwhelmed, depressed</a:t>
            </a:r>
            <a:endParaRPr sz="17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  <a:p>
            <a:pPr marL="609585" lvl="0" indent="-414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hu" sz="1733">
                <a:solidFill>
                  <a:schemeClr val="dk1"/>
                </a:solidFill>
              </a:rPr>
              <a:t>causes tension</a:t>
            </a:r>
            <a:endParaRPr sz="1733">
              <a:solidFill>
                <a:schemeClr val="dk1"/>
              </a:solidFill>
            </a:endParaRPr>
          </a:p>
          <a:p>
            <a:pPr marL="609585" lvl="0" indent="-414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hu" sz="1733">
                <a:solidFill>
                  <a:schemeClr val="dk1"/>
                </a:solidFill>
              </a:rPr>
              <a:t>paralyse</a:t>
            </a:r>
            <a:endParaRPr sz="1733">
              <a:solidFill>
                <a:schemeClr val="dk1"/>
              </a:solidFill>
            </a:endParaRPr>
          </a:p>
          <a:p>
            <a:pPr marL="609585" lvl="0" indent="-414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hu" sz="1733">
                <a:solidFill>
                  <a:schemeClr val="dk1"/>
                </a:solidFill>
              </a:rPr>
              <a:t>narrows your thinking</a:t>
            </a:r>
            <a:endParaRPr sz="1733">
              <a:solidFill>
                <a:schemeClr val="dk1"/>
              </a:solidFill>
            </a:endParaRPr>
          </a:p>
          <a:p>
            <a:pPr marL="609585" lvl="0" indent="-4148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hu" sz="1733">
                <a:solidFill>
                  <a:schemeClr val="dk1"/>
                </a:solidFill>
              </a:rPr>
              <a:t>disconnects you from the community</a:t>
            </a:r>
            <a:endParaRPr sz="1733">
              <a:solidFill>
                <a:schemeClr val="dk1"/>
              </a:solidFill>
            </a:endParaRPr>
          </a:p>
          <a:p>
            <a:pPr marL="609585" lvl="0" indent="-3323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 sz="1733">
              <a:solidFill>
                <a:schemeClr val="dk1"/>
              </a:solidFill>
            </a:endParaRPr>
          </a:p>
        </p:txBody>
      </p:sp>
      <p:pic>
        <p:nvPicPr>
          <p:cNvPr id="274" name="Google Shape;27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575" y="3518275"/>
            <a:ext cx="3339725" cy="33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/>
          <p:nvPr/>
        </p:nvSpPr>
        <p:spPr>
          <a:xfrm>
            <a:off x="0" y="0"/>
            <a:ext cx="9514800" cy="3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This topic - digital stress - is very important - one of the most common situations in the 21st century - all over the world.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B. Four aspects of digital stress in our daily lives: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09585" marR="0" lvl="0" indent="-4148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AutoNum type="arabicPeriod"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develop bad time management habits due to excessive use of digital devices.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09585" marR="0" lvl="0" indent="-4148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AutoNum type="arabicPeriod"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This can lead to broken or missed human connections due to poor time management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09584" marR="0" lvl="0" indent="-4148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AutoNum type="arabicPeriod"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Stress related to digital devices can lead to poor work and learning performance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09585" marR="0" lvl="0" indent="-4148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wentieth Century"/>
              <a:buAutoNum type="arabicPeriod"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Secondary effect: problems resulting from lack of physical activity.</a:t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33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 the Interment website for more types of digital stress.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0" name="Google Shape;28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401" y="3333000"/>
            <a:ext cx="5058901" cy="33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11ffa92de19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287" y="1154925"/>
            <a:ext cx="9813424" cy="53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1ffa92de19_0_34"/>
          <p:cNvSpPr txBox="1"/>
          <p:nvPr/>
        </p:nvSpPr>
        <p:spPr>
          <a:xfrm>
            <a:off x="718750" y="238775"/>
            <a:ext cx="1044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wentieth Century"/>
                <a:ea typeface="Twentieth Century"/>
                <a:cs typeface="Twentieth Century"/>
                <a:sym typeface="Twentieth Century"/>
              </a:rPr>
              <a:t>Information is beutiful- Intermental - types of mental digital stress syndromes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 txBox="1"/>
          <p:nvPr/>
        </p:nvSpPr>
        <p:spPr>
          <a:xfrm>
            <a:off x="0" y="0"/>
            <a:ext cx="9831600" cy="4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999041" marR="0" lvl="0" indent="-4741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Twentieth Century"/>
              <a:buAutoNum type="arabicPeriod"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Solutions</a:t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Time limit - setting a time limit</a:t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Set a limit on the number of emails you can answer immediately, even if they are work-related. When we leave work or other commitments, say no to the constant pressure to check. It is worth letting colleagues and acquaintances know when we are offline.</a:t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99042" marR="0" lvl="0" indent="-3471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Twentieth Century"/>
              <a:buNone/>
            </a:pPr>
            <a:r>
              <a:t/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3" name="Google Shape;29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900" y="3848075"/>
            <a:ext cx="3839000" cy="25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"/>
          <p:cNvSpPr txBox="1"/>
          <p:nvPr/>
        </p:nvSpPr>
        <p:spPr>
          <a:xfrm>
            <a:off x="0" y="0"/>
            <a:ext cx="11173500" cy="20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999042" marR="0" lvl="0" indent="-4741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Twentieth Century"/>
              <a:buAutoNum type="arabicPeriod"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Try to make an effort to have important conversations in person or by phone. This avoids the digital stress of misunderstandings and waiting for a response.</a:t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99042" marR="0" lvl="0" indent="-34712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00"/>
              <a:buFont typeface="Twentieth Century"/>
              <a:buNone/>
            </a:pPr>
            <a:r>
              <a:t/>
            </a:r>
            <a:endParaRPr sz="2667">
              <a:solidFill>
                <a:srgbClr val="444444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9" name="Google Shape;29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100" y="2308225"/>
            <a:ext cx="4474187" cy="448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/>
          <p:nvPr/>
        </p:nvSpPr>
        <p:spPr>
          <a:xfrm>
            <a:off x="2363950" y="0"/>
            <a:ext cx="8510100" cy="2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667">
                <a:solidFill>
                  <a:srgbClr val="444444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last tip is perhaps the most important, and that is to try to organise regular periods when you switch off all electronic devices and try to communicate face-to-face.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5" name="Google Shape;30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250" y="2850000"/>
            <a:ext cx="5277201" cy="400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ramkör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2022-06-18T23:23:48.0000000Z</dcterms:created>
  <dc:creator>N-Office Nemeskéri Mónika</dc:creator>
  <keywords>, docId:CAE86E00A85B5FB05BDE92B21F3E2015</keywords>
</coreProperties>
</file>