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466" r:id="rId3"/>
    <p:sldId id="468" r:id="rId4"/>
    <p:sldId id="375" r:id="rId5"/>
    <p:sldId id="467" r:id="rId6"/>
    <p:sldId id="469" r:id="rId7"/>
    <p:sldId id="471" r:id="rId8"/>
    <p:sldId id="473" r:id="rId9"/>
    <p:sldId id="474" r:id="rId10"/>
    <p:sldId id="472" r:id="rId11"/>
    <p:sldId id="261" r:id="rId12"/>
    <p:sldId id="419" r:id="rId13"/>
    <p:sldId id="420" r:id="rId14"/>
    <p:sldId id="422" r:id="rId15"/>
    <p:sldId id="464" r:id="rId16"/>
    <p:sldId id="425" r:id="rId17"/>
    <p:sldId id="43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1F6EB-B08A-49C1-A94C-ADD1B6C2B27A}" v="2" dt="2022-04-06T08:57:3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E942-F30C-4F59-86B3-620BF746E943}" type="datetimeFigureOut">
              <a:rPr lang="hu-HU" smtClean="0"/>
              <a:t>2023. 04. 20.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3DF4A-67BC-4861-8FAE-B6CF5DE1ED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67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789B-4812-49F3-AFB3-416698E182C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32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videnceforlearning.org.au/the-toolkits/the-teaching-and-learning-toolkit/full-toolki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otimore.com" TargetMode="External"/><Relationship Id="rId2" Type="http://schemas.openxmlformats.org/officeDocument/2006/relationships/hyperlink" Target="mailto:Tibor.prievara@motimor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3312" y="1157242"/>
            <a:ext cx="10005376" cy="3329581"/>
          </a:xfrm>
        </p:spPr>
        <p:txBody>
          <a:bodyPr/>
          <a:lstStyle/>
          <a:p>
            <a:r>
              <a:rPr lang="hu-HU" sz="4000" b="1" i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21. századi képességek - játékosítva</a:t>
            </a:r>
            <a:endParaRPr lang="hu-HU" sz="4000" b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600" b="1" dirty="0"/>
              <a:t>Prievara </a:t>
            </a:r>
            <a:r>
              <a:rPr lang="hu-HU" sz="3600" b="1" dirty="0" err="1"/>
              <a:t>tibor</a:t>
            </a:r>
            <a:endParaRPr lang="hu-HU" sz="3600" b="1" dirty="0"/>
          </a:p>
          <a:p>
            <a:r>
              <a:rPr lang="hu-HU" sz="3600" b="1"/>
              <a:t>MotiMore.com/ </a:t>
            </a:r>
            <a:r>
              <a:rPr lang="hu-HU" sz="3600" b="1" dirty="0"/>
              <a:t>tanárblog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41" y="169612"/>
            <a:ext cx="5038481" cy="335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2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3C43F1-91B9-8B48-FC92-71D4B9F7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/>
              <a:t>ISKOLAI 'GAMIFIKÁCIÓ'</a:t>
            </a:r>
            <a:br>
              <a:rPr lang="hu-HU" b="1"/>
            </a:br>
            <a:endParaRPr lang="hu-HU" b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57F21-66E5-6641-DEA3-91E950AD3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034" y="1249613"/>
            <a:ext cx="8946541" cy="5298969"/>
          </a:xfrm>
        </p:spPr>
        <p:txBody>
          <a:bodyPr>
            <a:noAutofit/>
          </a:bodyPr>
          <a:lstStyle/>
          <a:p>
            <a:r>
              <a:rPr lang="hu-HU" sz="2300"/>
              <a:t>röpdolgozat</a:t>
            </a:r>
          </a:p>
          <a:p>
            <a:r>
              <a:rPr lang="hu-HU" sz="2300"/>
              <a:t>felelés</a:t>
            </a:r>
          </a:p>
          <a:p>
            <a:r>
              <a:rPr lang="hu-HU" sz="2300"/>
              <a:t>TZ</a:t>
            </a:r>
          </a:p>
          <a:p>
            <a:r>
              <a:rPr lang="hu-HU" sz="2300"/>
              <a:t>prezentáció</a:t>
            </a:r>
          </a:p>
          <a:p>
            <a:r>
              <a:rPr lang="hu-HU" sz="2300"/>
              <a:t>osztályzás</a:t>
            </a:r>
          </a:p>
          <a:p>
            <a:r>
              <a:rPr lang="hu-HU" sz="2300"/>
              <a:t>órai előadás</a:t>
            </a:r>
          </a:p>
          <a:p>
            <a:r>
              <a:rPr lang="hu-HU" sz="2300"/>
              <a:t>pármunka</a:t>
            </a:r>
          </a:p>
          <a:p>
            <a:r>
              <a:rPr lang="hu-HU" sz="2300"/>
              <a:t>projektek</a:t>
            </a:r>
          </a:p>
          <a:p>
            <a:r>
              <a:rPr lang="hu-HU" sz="2300"/>
              <a:t>esszék</a:t>
            </a:r>
          </a:p>
          <a:p>
            <a:r>
              <a:rPr lang="hu-HU" sz="2300"/>
              <a:t>szódolgozat</a:t>
            </a:r>
          </a:p>
          <a:p>
            <a:r>
              <a:rPr lang="hu-HU" sz="2300"/>
              <a:t>kompetenciamérés</a:t>
            </a:r>
          </a:p>
        </p:txBody>
      </p:sp>
      <p:pic>
        <p:nvPicPr>
          <p:cNvPr id="5122" name="Picture 2" descr="Missing School: Relaxing or Just Straight Out Stressful? – The Scroll">
            <a:extLst>
              <a:ext uri="{FF2B5EF4-FFF2-40B4-BE49-F238E27FC236}">
                <a16:creationId xmlns:a16="http://schemas.microsoft.com/office/drawing/2014/main" id="{9962F6BE-3B30-0219-60E9-53B3CA61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562821"/>
            <a:ext cx="5717655" cy="37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5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54955" y="4738887"/>
            <a:ext cx="8825658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800" dirty="0"/>
              <a:t>Mi működik akkor?</a:t>
            </a:r>
            <a:endParaRPr lang="en-US" sz="4800" dirty="0"/>
          </a:p>
        </p:txBody>
      </p:sp>
      <p:pic>
        <p:nvPicPr>
          <p:cNvPr id="9" name="Kép 8">
            <a:hlinkClick r:id="rId2"/>
            <a:extLst>
              <a:ext uri="{FF2B5EF4-FFF2-40B4-BE49-F238E27FC236}">
                <a16:creationId xmlns:a16="http://schemas.microsoft.com/office/drawing/2014/main" id="{86A763C5-5E1C-4DDC-BFDB-9A2E07DA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8" r="-1" b="4801"/>
          <a:stretch/>
        </p:blipFill>
        <p:spPr>
          <a:xfrm>
            <a:off x="1068388" y="342633"/>
            <a:ext cx="8831262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7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884356"/>
            <a:ext cx="5449889" cy="5089284"/>
          </a:xfrm>
          <a:prstGeom prst="rect">
            <a:avLst/>
          </a:prstGeom>
          <a:effectLst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8930" y="629266"/>
            <a:ext cx="4796524" cy="1622321"/>
          </a:xfrm>
        </p:spPr>
        <p:txBody>
          <a:bodyPr>
            <a:normAutofit/>
          </a:bodyPr>
          <a:lstStyle/>
          <a:p>
            <a:r>
              <a:rPr lang="hu-HU" sz="5000" b="1"/>
              <a:t>Gamifikáció</a:t>
            </a:r>
            <a:endParaRPr lang="hu-HU" sz="50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500"/>
              <a:t>Definíciók</a:t>
            </a:r>
            <a:endParaRPr lang="hu-HU" sz="3500" dirty="0"/>
          </a:p>
          <a:p>
            <a:pPr>
              <a:lnSpc>
                <a:spcPct val="90000"/>
              </a:lnSpc>
            </a:pPr>
            <a:endParaRPr lang="hu-HU" sz="3500" dirty="0"/>
          </a:p>
          <a:p>
            <a:pPr>
              <a:lnSpc>
                <a:spcPct val="90000"/>
              </a:lnSpc>
            </a:pPr>
            <a:r>
              <a:rPr lang="hu-HU" sz="3500"/>
              <a:t>Játék elemek</a:t>
            </a:r>
            <a:endParaRPr lang="hu-HU" sz="3500" dirty="0"/>
          </a:p>
          <a:p>
            <a:pPr>
              <a:lnSpc>
                <a:spcPct val="90000"/>
              </a:lnSpc>
            </a:pPr>
            <a:endParaRPr lang="hu-HU" sz="3500" dirty="0"/>
          </a:p>
          <a:p>
            <a:pPr>
              <a:lnSpc>
                <a:spcPct val="90000"/>
              </a:lnSpc>
            </a:pPr>
            <a:r>
              <a:rPr lang="hu-HU" sz="3500"/>
              <a:t>Pedagógiai haszon</a:t>
            </a:r>
            <a:endParaRPr lang="hu-HU" sz="3500" dirty="0"/>
          </a:p>
        </p:txBody>
      </p:sp>
      <p:sp>
        <p:nvSpPr>
          <p:cNvPr id="2" name="Téglalap 1"/>
          <p:cNvSpPr/>
          <p:nvPr/>
        </p:nvSpPr>
        <p:spPr>
          <a:xfrm>
            <a:off x="7438708" y="5750004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6600" dirty="0"/>
          </a:p>
        </p:txBody>
      </p:sp>
    </p:spTree>
    <p:extLst>
      <p:ext uri="{BB962C8B-B14F-4D97-AF65-F5344CB8AC3E}">
        <p14:creationId xmlns:p14="http://schemas.microsoft.com/office/powerpoint/2010/main" val="328269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2" y="747817"/>
            <a:ext cx="3980139" cy="5362363"/>
          </a:xfrm>
          <a:prstGeom prst="rect">
            <a:avLst/>
          </a:prstGeom>
          <a:effectLst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hu-HU" sz="5000" b="1"/>
              <a:t>Definíciók</a:t>
            </a:r>
            <a:endParaRPr lang="hu-HU" sz="50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r>
              <a:rPr lang="hu-HU" sz="3000"/>
              <a:t>Játék-alapú tanulás </a:t>
            </a:r>
          </a:p>
          <a:p>
            <a:r>
              <a:rPr lang="hu-HU" sz="3000"/>
              <a:t>(</a:t>
            </a:r>
            <a:r>
              <a:rPr lang="hu-HU" sz="3000" dirty="0"/>
              <a:t>Jane </a:t>
            </a:r>
            <a:r>
              <a:rPr lang="hu-HU" sz="3000" dirty="0" err="1"/>
              <a:t>McGonigal</a:t>
            </a:r>
            <a:r>
              <a:rPr lang="hu-HU" sz="3000" dirty="0"/>
              <a:t>)</a:t>
            </a:r>
          </a:p>
          <a:p>
            <a:endParaRPr lang="hu-HU" sz="3000" dirty="0"/>
          </a:p>
          <a:p>
            <a:r>
              <a:rPr lang="hu-HU" sz="3000"/>
              <a:t>Gamification: játék elemek nem játék környezetben</a:t>
            </a:r>
            <a:endParaRPr lang="hu-HU" sz="3000" dirty="0"/>
          </a:p>
          <a:p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53053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student university exam”">
            <a:extLst>
              <a:ext uri="{FF2B5EF4-FFF2-40B4-BE49-F238E27FC236}">
                <a16:creationId xmlns:a16="http://schemas.microsoft.com/office/drawing/2014/main" id="{9553B1FF-E26C-4C39-9093-CB0DC2CA5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3" b="-1"/>
          <a:stretch/>
        </p:blipFill>
        <p:spPr bwMode="auto">
          <a:xfrm>
            <a:off x="6091916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E742A6B-2875-40D1-94E7-15572A28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hu-HU" sz="5000" b="1"/>
              <a:t>Játék elemek 101</a:t>
            </a:r>
            <a:endParaRPr lang="hu-HU" sz="5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4FD4C4-4677-42FA-B465-61DCB957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hu-HU" sz="3900"/>
              <a:t>Pontok</a:t>
            </a:r>
            <a:endParaRPr lang="hu-HU" sz="3900" dirty="0"/>
          </a:p>
          <a:p>
            <a:r>
              <a:rPr lang="hu-HU" sz="3900"/>
              <a:t>Szintek</a:t>
            </a:r>
            <a:endParaRPr lang="hu-HU" sz="3900" dirty="0"/>
          </a:p>
          <a:p>
            <a:r>
              <a:rPr lang="hu-HU" sz="3900"/>
              <a:t>Jelvények</a:t>
            </a:r>
            <a:endParaRPr lang="hu-HU" sz="3900" dirty="0"/>
          </a:p>
          <a:p>
            <a:r>
              <a:rPr lang="hu-HU" sz="3900"/>
              <a:t>Ranglista</a:t>
            </a:r>
            <a:endParaRPr lang="hu-HU" sz="39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87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667" y="629266"/>
            <a:ext cx="8194229" cy="1641986"/>
          </a:xfrm>
        </p:spPr>
        <p:txBody>
          <a:bodyPr>
            <a:normAutofit/>
          </a:bodyPr>
          <a:lstStyle/>
          <a:p>
            <a:r>
              <a:rPr lang="hu-HU" b="1"/>
              <a:t>Gamifikáció számokban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7540" y="1747116"/>
            <a:ext cx="6249784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+ felhasználó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9 000+ tanár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Napi 10 000+ értékelés, kiosztott pont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50 000+ elkészült digitális tananyag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Csökkenő stressz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Nagyobb motiváció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900" b="1">
                <a:latin typeface="Calibri" panose="020F0502020204030204" pitchFamily="34" charset="0"/>
                <a:cs typeface="Calibri" panose="020F0502020204030204" pitchFamily="34" charset="0"/>
              </a:rPr>
              <a:t>21. Századi pedagógia a gyakorlatban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EB51295-5901-8459-B77F-9AC684F98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82" y="1747116"/>
            <a:ext cx="6438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5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12548D1-E465-42DC-B7AB-5454D8C3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12" y="716064"/>
            <a:ext cx="3963353" cy="5562601"/>
          </a:xfrm>
          <a:prstGeom prst="rect">
            <a:avLst/>
          </a:prstGeom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FDF3085-230E-4682-8BF7-8D1291C0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27" y="159248"/>
            <a:ext cx="9264192" cy="162232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Gamifikáció lépésről lépésre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2D097B-C753-4A0F-B4CC-9D11D1CE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27" y="863355"/>
            <a:ext cx="7376132" cy="5131289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 egyszerű szabály: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Válassz egy online felületet a pontok adminisztrálására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napokra, órákra tervezz, hanem nagyobb tanulási egységekre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Határozz meg előre tanulási eredményeket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Tervezd meg a feedback rendszerét a tanulási időszakokon belül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Tervezd meg a mérési pontokat a tanulási időszakban – súlyozz!</a:t>
            </a:r>
            <a:endParaRPr lang="hu-H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Mindezt, amennyire lehet, előre add ki a diákoknak egy naptárban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Folytasd a munkát, mint eddig, és adminisztráld a pontokat</a:t>
            </a:r>
          </a:p>
          <a:p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328886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6100"/>
              <a:t>Köszönöm a megtisztelő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6570442" cy="861420"/>
          </a:xfrm>
        </p:spPr>
        <p:txBody>
          <a:bodyPr>
            <a:noAutofit/>
          </a:bodyPr>
          <a:lstStyle/>
          <a:p>
            <a:r>
              <a:rPr lang="hu-HU" sz="3000" b="1">
                <a:hlinkClick r:id="rId2"/>
              </a:rPr>
              <a:t>Tibor.prievara@motimore.COM</a:t>
            </a:r>
            <a:endParaRPr lang="hu-HU" sz="3000" b="1"/>
          </a:p>
          <a:p>
            <a:r>
              <a:rPr lang="hu-HU" sz="3000" b="1">
                <a:hlinkClick r:id="rId3"/>
              </a:rPr>
              <a:t>info@motimore.com</a:t>
            </a:r>
            <a:endParaRPr lang="hu-HU" sz="3000" b="1"/>
          </a:p>
          <a:p>
            <a:endParaRPr lang="hu-HU" sz="3000" b="1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54" y="2612342"/>
            <a:ext cx="2936836" cy="18619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886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id="{37329D4F-5A01-4BB4-A35D-781D1E1D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2748B185-C68B-4495-B065-281A0FAB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7" name="Oval 1036">
            <a:extLst>
              <a:ext uri="{FF2B5EF4-FFF2-40B4-BE49-F238E27FC236}">
                <a16:creationId xmlns:a16="http://schemas.microsoft.com/office/drawing/2014/main" id="{FF07F078-164B-492F-91EE-8AAFB69D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55A5E009-BF31-4C8C-8BE8-6E85E414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DD896669-65D0-40FA-8B5A-1746A0B0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6BBB11FD-F6B4-44FE-885F-5A744BC95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52A13A3A-1A07-40F9-B4C6-70300494C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3BCB878-2D60-4B3D-835D-302BC108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91066"/>
            <a:ext cx="11237977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026" name="Picture 2" descr="A képen személy, fedett pályás látható&#10;&#10;Automatikusan generált leírás">
            <a:extLst>
              <a:ext uri="{FF2B5EF4-FFF2-40B4-BE49-F238E27FC236}">
                <a16:creationId xmlns:a16="http://schemas.microsoft.com/office/drawing/2014/main" id="{6420ADF3-9579-C298-DDEF-2A96AFC3E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r="16974" b="-2"/>
          <a:stretch/>
        </p:blipFill>
        <p:spPr bwMode="auto">
          <a:xfrm>
            <a:off x="643466" y="643467"/>
            <a:ext cx="536650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eping Middle and High School Students Engaged All Year Long | Edutopia">
            <a:extLst>
              <a:ext uri="{FF2B5EF4-FFF2-40B4-BE49-F238E27FC236}">
                <a16:creationId xmlns:a16="http://schemas.microsoft.com/office/drawing/2014/main" id="{819B66A3-C729-43E7-82AD-F85FFD8AD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2" b="-1"/>
          <a:stretch/>
        </p:blipFill>
        <p:spPr bwMode="auto">
          <a:xfrm>
            <a:off x="6170842" y="654473"/>
            <a:ext cx="537769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1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83" name="Oval 308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85" name="Picture 308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087" name="Picture 308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89" name="Rectangle 308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ow to write a Mission Statement in Four Easy Steps?">
            <a:extLst>
              <a:ext uri="{FF2B5EF4-FFF2-40B4-BE49-F238E27FC236}">
                <a16:creationId xmlns:a16="http://schemas.microsoft.com/office/drawing/2014/main" id="{0138C463-D94E-286C-9402-4078CF135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5"/>
          <a:stretch/>
        </p:blipFill>
        <p:spPr bwMode="auto">
          <a:xfrm>
            <a:off x="20" y="-1476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6D3C6EB-B953-A3FF-EB9D-D6C74D145EB9}"/>
              </a:ext>
            </a:extLst>
          </p:cNvPr>
          <p:cNvSpPr txBox="1"/>
          <p:nvPr/>
        </p:nvSpPr>
        <p:spPr>
          <a:xfrm>
            <a:off x="14079" y="2669497"/>
            <a:ext cx="111095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6000" b="1"/>
              <a:t>Dolgozzuk ki közösen az iskolai motiváció receptjét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3508D16-7682-75ED-9652-AFC4D84BEB47}"/>
              </a:ext>
            </a:extLst>
          </p:cNvPr>
          <p:cNvSpPr txBox="1"/>
          <p:nvPr/>
        </p:nvSpPr>
        <p:spPr>
          <a:xfrm>
            <a:off x="4116275" y="1016489"/>
            <a:ext cx="61572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/>
              <a:t>A FELADAT</a:t>
            </a:r>
            <a:endParaRPr lang="hu-HU" sz="4500" b="1"/>
          </a:p>
        </p:txBody>
      </p:sp>
    </p:spTree>
    <p:extLst>
      <p:ext uri="{BB962C8B-B14F-4D97-AF65-F5344CB8AC3E}">
        <p14:creationId xmlns:p14="http://schemas.microsoft.com/office/powerpoint/2010/main" val="92545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7D4A714-BBED-4371-A0D9-6B907725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16" y="777862"/>
            <a:ext cx="9272187" cy="1400530"/>
          </a:xfrm>
        </p:spPr>
        <p:txBody>
          <a:bodyPr/>
          <a:lstStyle/>
          <a:p>
            <a:r>
              <a:rPr lang="hu-HU" sz="7500" b="1"/>
              <a:t>Motiváció </a:t>
            </a:r>
            <a:r>
              <a:rPr lang="hu-HU" sz="7500" b="1" dirty="0"/>
              <a:t>= K x É</a:t>
            </a: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FED979E0-6461-434C-86B7-81273978F8CB}"/>
              </a:ext>
            </a:extLst>
          </p:cNvPr>
          <p:cNvSpPr/>
          <p:nvPr/>
        </p:nvSpPr>
        <p:spPr>
          <a:xfrm rot="2424853">
            <a:off x="4683799" y="1838750"/>
            <a:ext cx="455851" cy="2085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72D54F55-79FA-4D38-BEB3-8D5095E10B73}"/>
              </a:ext>
            </a:extLst>
          </p:cNvPr>
          <p:cNvSpPr/>
          <p:nvPr/>
        </p:nvSpPr>
        <p:spPr>
          <a:xfrm rot="19058840">
            <a:off x="7700934" y="1744896"/>
            <a:ext cx="455851" cy="2085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055D58EB-68B2-4DF9-AEE6-51F13AFAAFFC}"/>
              </a:ext>
            </a:extLst>
          </p:cNvPr>
          <p:cNvSpPr/>
          <p:nvPr/>
        </p:nvSpPr>
        <p:spPr>
          <a:xfrm>
            <a:off x="1331089" y="4097438"/>
            <a:ext cx="3536065" cy="140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/>
              <a:t>Kompetencia 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27CD344-08AF-415B-85AB-2519CE9822FC}"/>
              </a:ext>
            </a:extLst>
          </p:cNvPr>
          <p:cNvSpPr/>
          <p:nvPr/>
        </p:nvSpPr>
        <p:spPr>
          <a:xfrm>
            <a:off x="7282406" y="4097438"/>
            <a:ext cx="4413812" cy="136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/>
              <a:t>Hozzáadott érték érzése</a:t>
            </a:r>
          </a:p>
        </p:txBody>
      </p:sp>
    </p:spTree>
    <p:extLst>
      <p:ext uri="{BB962C8B-B14F-4D97-AF65-F5344CB8AC3E}">
        <p14:creationId xmlns:p14="http://schemas.microsoft.com/office/powerpoint/2010/main" val="35314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7A37C5-F780-0CC3-6209-AFB501A4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hu-HU" b="1"/>
              <a:t>Min kellene változtatni?</a:t>
            </a:r>
          </a:p>
        </p:txBody>
      </p:sp>
      <p:pic>
        <p:nvPicPr>
          <p:cNvPr id="2050" name="Picture 2" descr="Self-Control May Lie at the Heart of Student Success – Association for  Psychological Science – APS">
            <a:extLst>
              <a:ext uri="{FF2B5EF4-FFF2-40B4-BE49-F238E27FC236}">
                <a16:creationId xmlns:a16="http://schemas.microsoft.com/office/drawing/2014/main" id="{37A66461-2604-1CD6-D173-343B022D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r="-1" b="-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25E068-F8CB-0181-BF1A-345A7687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700" b="1"/>
              <a:t>- iskolán kívüli világ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célok meghatározása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egyéni tanulási útvonalak 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hozzáadott érték mérése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igazságosság (mit jelent?)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értékelés (visszajelzés)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folyamatos értékelés</a:t>
            </a:r>
          </a:p>
          <a:p>
            <a:pPr>
              <a:lnSpc>
                <a:spcPct val="90000"/>
              </a:lnSpc>
            </a:pPr>
            <a:r>
              <a:rPr lang="hu-HU" sz="1700" b="1"/>
              <a:t>- stresszmentes környezet</a:t>
            </a:r>
          </a:p>
        </p:txBody>
      </p:sp>
    </p:spTree>
    <p:extLst>
      <p:ext uri="{BB962C8B-B14F-4D97-AF65-F5344CB8AC3E}">
        <p14:creationId xmlns:p14="http://schemas.microsoft.com/office/powerpoint/2010/main" val="50814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AD742F7F-8951-4D9A-485D-A04727833E6E}"/>
              </a:ext>
            </a:extLst>
          </p:cNvPr>
          <p:cNvSpPr txBox="1"/>
          <p:nvPr/>
        </p:nvSpPr>
        <p:spPr>
          <a:xfrm>
            <a:off x="127337" y="948690"/>
            <a:ext cx="68131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>
                <a:solidFill>
                  <a:srgbClr val="92D050"/>
                </a:solidFill>
              </a:rPr>
              <a:t>- "iskolán" kívüli világ</a:t>
            </a:r>
          </a:p>
          <a:p>
            <a:r>
              <a:rPr lang="hu-HU" b="1"/>
              <a:t>  Mit tehetünk saját iskolánkban?</a:t>
            </a:r>
          </a:p>
          <a:p>
            <a:r>
              <a:rPr lang="hu-HU" b="1">
                <a:solidFill>
                  <a:srgbClr val="92D050"/>
                </a:solidFill>
              </a:rPr>
              <a:t>- célok meghatározása</a:t>
            </a:r>
          </a:p>
          <a:p>
            <a:r>
              <a:rPr lang="hu-HU" b="1"/>
              <a:t>  Dolgozzuk ki közösen az iskolai motiváció receptjét</a:t>
            </a:r>
          </a:p>
          <a:p>
            <a:r>
              <a:rPr lang="hu-HU" b="1">
                <a:solidFill>
                  <a:srgbClr val="92D050"/>
                </a:solidFill>
              </a:rPr>
              <a:t>- egyéni tanulási útvonalak </a:t>
            </a:r>
          </a:p>
          <a:p>
            <a:r>
              <a:rPr lang="hu-HU" b="1"/>
              <a:t>  Mit tudunk már? (The Right Question)</a:t>
            </a:r>
          </a:p>
          <a:p>
            <a:r>
              <a:rPr lang="hu-HU" b="1"/>
              <a:t>  Mivel tudunk hozzájárulni?</a:t>
            </a:r>
          </a:p>
          <a:p>
            <a:r>
              <a:rPr lang="hu-HU" b="1">
                <a:solidFill>
                  <a:srgbClr val="92D050"/>
                </a:solidFill>
              </a:rPr>
              <a:t>- hozzáadott érték mérése</a:t>
            </a:r>
          </a:p>
          <a:p>
            <a:r>
              <a:rPr lang="hu-HU" b="1"/>
              <a:t>  Haladás lépésenként - magunkkal versenyzünk</a:t>
            </a:r>
          </a:p>
          <a:p>
            <a:r>
              <a:rPr lang="hu-HU" b="1"/>
              <a:t>  Alakul az eredmény</a:t>
            </a:r>
          </a:p>
          <a:p>
            <a:r>
              <a:rPr lang="hu-HU" b="1">
                <a:solidFill>
                  <a:srgbClr val="92D050"/>
                </a:solidFill>
              </a:rPr>
              <a:t>- igazságosság (mit jelent?)</a:t>
            </a:r>
          </a:p>
          <a:p>
            <a:r>
              <a:rPr lang="hu-HU" b="1"/>
              <a:t>  Ki ér többet? Mi ér többet?</a:t>
            </a:r>
          </a:p>
          <a:p>
            <a:r>
              <a:rPr lang="hu-HU" b="1">
                <a:solidFill>
                  <a:srgbClr val="92D050"/>
                </a:solidFill>
              </a:rPr>
              <a:t>- értékelés (visszajelzés)</a:t>
            </a:r>
          </a:p>
          <a:p>
            <a:r>
              <a:rPr lang="hu-HU" b="1"/>
              <a:t>  Összehasonlítható, inklúzív, mindenki lehetőséget kap</a:t>
            </a:r>
          </a:p>
          <a:p>
            <a:r>
              <a:rPr lang="hu-HU" b="1"/>
              <a:t>  Csalás?</a:t>
            </a:r>
          </a:p>
          <a:p>
            <a:r>
              <a:rPr lang="hu-HU" b="1">
                <a:solidFill>
                  <a:srgbClr val="92D050"/>
                </a:solidFill>
              </a:rPr>
              <a:t>- folyamatos értékelés</a:t>
            </a:r>
          </a:p>
          <a:p>
            <a:r>
              <a:rPr lang="hu-HU" b="1"/>
              <a:t>  A folyamat vége, az elért célok számítanak</a:t>
            </a:r>
          </a:p>
          <a:p>
            <a:r>
              <a:rPr lang="hu-HU" b="1">
                <a:solidFill>
                  <a:srgbClr val="92D050"/>
                </a:solidFill>
              </a:rPr>
              <a:t>- stresszmentes környezet</a:t>
            </a:r>
          </a:p>
          <a:p>
            <a:r>
              <a:rPr lang="hu-HU" b="1"/>
              <a:t>  n+1 input, közös felelősség, kiszámíthatóság</a:t>
            </a:r>
          </a:p>
          <a:p>
            <a:endParaRPr lang="hu-HU" b="1"/>
          </a:p>
          <a:p>
            <a:endParaRPr lang="hu-HU" b="1"/>
          </a:p>
        </p:txBody>
      </p:sp>
      <p:pic>
        <p:nvPicPr>
          <p:cNvPr id="4100" name="Picture 4" descr="5 Steps to apply for a job — TutorialBrain">
            <a:extLst>
              <a:ext uri="{FF2B5EF4-FFF2-40B4-BE49-F238E27FC236}">
                <a16:creationId xmlns:a16="http://schemas.microsoft.com/office/drawing/2014/main" id="{EFD46DF6-2CE3-7175-7915-A1CADD68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077240"/>
            <a:ext cx="5230066" cy="41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3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ép 6" descr="A képen diagram, sokszög látható&#10;&#10;Automatikusan generált leírás">
            <a:extLst>
              <a:ext uri="{FF2B5EF4-FFF2-40B4-BE49-F238E27FC236}">
                <a16:creationId xmlns:a16="http://schemas.microsoft.com/office/drawing/2014/main" id="{7F2B1FCF-3416-FEA7-724A-38CDC8D5B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351" y="570703"/>
            <a:ext cx="6996443" cy="557966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33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150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55" name="Oval 6154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57" name="Picture 6156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59" name="Picture 6158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61" name="Rectangle 6160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Black Hat vs. White Hat SEO | Raincross">
            <a:extLst>
              <a:ext uri="{FF2B5EF4-FFF2-40B4-BE49-F238E27FC236}">
                <a16:creationId xmlns:a16="http://schemas.microsoft.com/office/drawing/2014/main" id="{9E9C4F47-C699-2620-90DC-CE32742F3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813" y="643467"/>
            <a:ext cx="920837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Rectangle 6164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342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3EF668-A32A-8D9B-4B96-6B231F42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5" y="258302"/>
            <a:ext cx="11954662" cy="653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700" b="1" i="0">
                <a:effectLst/>
                <a:latin typeface="Montserrat" panose="00000500000000000000" pitchFamily="2" charset="-18"/>
              </a:rPr>
              <a:t>"csak négy 5-ös lehet"  - "menőség"  - (személyes) narratíva </a:t>
            </a:r>
            <a:br>
              <a:rPr lang="hu-HU" sz="2700"/>
            </a:br>
            <a:r>
              <a:rPr lang="hu-HU" sz="2700" b="0" i="0">
                <a:effectLst/>
                <a:latin typeface="Montserrat" panose="00000500000000000000" pitchFamily="2" charset="-18"/>
              </a:rPr>
              <a:t> </a:t>
            </a:r>
            <a:r>
              <a:rPr lang="hu-HU" sz="2700" b="1" i="0">
                <a:effectLst/>
                <a:latin typeface="Montserrat" panose="00000500000000000000" pitchFamily="2" charset="-18"/>
              </a:rPr>
              <a:t>-  a részvételt folyamatosan értékeljük  - teljesítmény azonnali visszajelzés  - booster (segítség) -  büszkeség -  csoportos kihívások -  </a:t>
            </a:r>
            <a:r>
              <a:rPr lang="hu-HU" sz="2700" b="0" i="0">
                <a:effectLst/>
                <a:latin typeface="Montserrat" panose="00000500000000000000" pitchFamily="2" charset="-18"/>
              </a:rPr>
              <a:t> </a:t>
            </a:r>
            <a:r>
              <a:rPr lang="hu-HU" sz="2700" b="1" i="0">
                <a:effectLst/>
                <a:latin typeface="Montserrat" panose="00000500000000000000" pitchFamily="2" charset="-18"/>
              </a:rPr>
              <a:t>easter egg-ek - egyirányú, kétirányú státusz - együttműködés, nem (csak) verseny - elérhetetlen cél - felépíti magának - FOMO - a diák irányít - ha abbahagyod, elveszik (pl. streaks) - 'ha már eddig eljutottam' </a:t>
            </a:r>
            <a:br>
              <a:rPr lang="hu-HU" sz="2700"/>
            </a:br>
            <a:r>
              <a:rPr lang="hu-HU" sz="2700" b="0" i="0">
                <a:effectLst/>
                <a:latin typeface="Montserrat" panose="00000500000000000000" pitchFamily="2" charset="-18"/>
              </a:rPr>
              <a:t> </a:t>
            </a:r>
            <a:r>
              <a:rPr lang="hu-HU" sz="2700" b="1" i="0">
                <a:effectLst/>
                <a:latin typeface="Montserrat" panose="00000500000000000000" pitchFamily="2" charset="-18"/>
              </a:rPr>
              <a:t>- ha nem lép, elveszíti - jelvények - kihívás teljesítése - </a:t>
            </a:r>
            <a:br>
              <a:rPr lang="hu-HU" sz="2700"/>
            </a:br>
            <a:r>
              <a:rPr lang="hu-HU" sz="2700" b="0" i="0">
                <a:effectLst/>
                <a:latin typeface="Montserrat" panose="00000500000000000000" pitchFamily="2" charset="-18"/>
              </a:rPr>
              <a:t> </a:t>
            </a:r>
            <a:r>
              <a:rPr lang="hu-HU" sz="2700" b="1" i="0">
                <a:effectLst/>
                <a:latin typeface="Montserrat" panose="00000500000000000000" pitchFamily="2" charset="-18"/>
              </a:rPr>
              <a:t>kinevezések, előléptetések - leaderboard - optimizmus - </a:t>
            </a:r>
            <a:br>
              <a:rPr lang="hu-HU" sz="2700"/>
            </a:br>
            <a:r>
              <a:rPr lang="hu-HU" sz="2700" b="0" i="0">
                <a:effectLst/>
                <a:latin typeface="Montserrat" panose="00000500000000000000" pitchFamily="2" charset="-18"/>
              </a:rPr>
              <a:t> </a:t>
            </a:r>
            <a:r>
              <a:rPr lang="hu-HU" sz="2700" b="1" i="0">
                <a:effectLst/>
                <a:latin typeface="Montserrat" panose="00000500000000000000" pitchFamily="2" charset="-18"/>
              </a:rPr>
              <a:t>másokhoz képest a fejlődésem - megérdemelt jutalom - mentorálás -  pontok - progress bar - random pontok, ajándékok - relatív eredmények (egymáshoz képest) - saját döntésem - segíteni másokon - tanulási görbe - trófeák - új szint megnyílik - választás - váratlan mini-kihívások - védelem (megszerzett pontok) - visszaszámláló  </a:t>
            </a:r>
            <a:endParaRPr lang="hu-HU" sz="2700"/>
          </a:p>
        </p:txBody>
      </p:sp>
    </p:spTree>
    <p:extLst>
      <p:ext uri="{BB962C8B-B14F-4D97-AF65-F5344CB8AC3E}">
        <p14:creationId xmlns:p14="http://schemas.microsoft.com/office/powerpoint/2010/main" val="2037267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3068</TotalTime>
  <Words>510</Words>
  <Application>Microsoft Office PowerPoint</Application>
  <PresentationFormat>Szélesvásznú</PresentationFormat>
  <Paragraphs>91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Montserrat</vt:lpstr>
      <vt:lpstr>Wingdings 3</vt:lpstr>
      <vt:lpstr>Ion</vt:lpstr>
      <vt:lpstr>21. századi képességek - játékosítva</vt:lpstr>
      <vt:lpstr>PowerPoint-bemutató</vt:lpstr>
      <vt:lpstr>PowerPoint-bemutató</vt:lpstr>
      <vt:lpstr>Motiváció = K x É</vt:lpstr>
      <vt:lpstr>Min kellene változtatni?</vt:lpstr>
      <vt:lpstr>PowerPoint-bemutató</vt:lpstr>
      <vt:lpstr>PowerPoint-bemutató</vt:lpstr>
      <vt:lpstr>PowerPoint-bemutató</vt:lpstr>
      <vt:lpstr>PowerPoint-bemutató</vt:lpstr>
      <vt:lpstr>ISKOLAI 'GAMIFIKÁCIÓ' </vt:lpstr>
      <vt:lpstr>Mi működik akkor?</vt:lpstr>
      <vt:lpstr>Gamifikáció</vt:lpstr>
      <vt:lpstr>Definíciók</vt:lpstr>
      <vt:lpstr>Játék elemek 101</vt:lpstr>
      <vt:lpstr>Gamifikáció számokban </vt:lpstr>
      <vt:lpstr>Gamifikáció lépésről lépésre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VarroMaria@sulid.hu</dc:creator>
  <cp:lastModifiedBy>Tibor Prievara</cp:lastModifiedBy>
  <cp:revision>82</cp:revision>
  <dcterms:created xsi:type="dcterms:W3CDTF">2017-02-01T14:01:18Z</dcterms:created>
  <dcterms:modified xsi:type="dcterms:W3CDTF">2023-04-20T07:00:37Z</dcterms:modified>
</cp:coreProperties>
</file>