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23" autoAdjust="0"/>
    <p:restoredTop sz="94660"/>
  </p:normalViewPr>
  <p:slideViewPr>
    <p:cSldViewPr snapToGrid="0">
      <p:cViewPr varScale="1">
        <p:scale>
          <a:sx n="76" d="100"/>
          <a:sy n="76" d="100"/>
        </p:scale>
        <p:origin x="25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B50918-F1D9-4DF6-9A8E-59046B9732EC}" type="datetimeFigureOut">
              <a:rPr lang="hu-HU" smtClean="0"/>
              <a:t>2022. 12. 26.</a:t>
            </a:fld>
            <a:endParaRPr lang="hu-HU"/>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C0D5A1-4511-4BBB-98DB-83C3C2B44438}" type="slidenum">
              <a:rPr lang="hu-HU" smtClean="0"/>
              <a:t>‹#›</a:t>
            </a:fld>
            <a:endParaRPr lang="hu-HU"/>
          </a:p>
        </p:txBody>
      </p:sp>
    </p:spTree>
    <p:extLst>
      <p:ext uri="{BB962C8B-B14F-4D97-AF65-F5344CB8AC3E}">
        <p14:creationId xmlns:p14="http://schemas.microsoft.com/office/powerpoint/2010/main" val="3456196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gyerekaneten.hu/tema/Jogaink_az_interneten"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dirty="0" smtClean="0"/>
              <a:t>Az itt bemutatott diák </a:t>
            </a:r>
            <a:r>
              <a:rPr lang="hu-HU" dirty="0" err="1" smtClean="0"/>
              <a:t>kivetíthetőek</a:t>
            </a:r>
            <a:r>
              <a:rPr lang="hu-HU" smtClean="0"/>
              <a:t> és/vagy </a:t>
            </a:r>
            <a:r>
              <a:rPr lang="hu-HU" dirty="0" smtClean="0"/>
              <a:t>csak a tanári felkészülést szolgálják</a:t>
            </a:r>
            <a:r>
              <a:rPr lang="hu-HU" baseline="0" dirty="0" smtClean="0"/>
              <a:t> az alábbi cikkel együtt: </a:t>
            </a:r>
            <a:r>
              <a:rPr lang="hu-HU" sz="1200" i="1" u="sng" kern="1200" dirty="0" smtClean="0">
                <a:solidFill>
                  <a:schemeClr val="tx1"/>
                </a:solidFill>
                <a:effectLst/>
                <a:latin typeface="+mn-lt"/>
                <a:ea typeface="+mn-ea"/>
                <a:cs typeface="+mn-cs"/>
                <a:hlinkClick r:id="rId3"/>
              </a:rPr>
              <a:t>https://gyerekaneten.hu/tema/Jogaink_az_interneten</a:t>
            </a:r>
            <a:r>
              <a:rPr lang="hu-HU" sz="1200" i="1" kern="1200" dirty="0" smtClean="0">
                <a:solidFill>
                  <a:schemeClr val="tx1"/>
                </a:solidFill>
                <a:effectLst/>
                <a:latin typeface="+mn-lt"/>
                <a:ea typeface="+mn-ea"/>
                <a:cs typeface="+mn-cs"/>
              </a:rPr>
              <a:t> </a:t>
            </a:r>
            <a:endParaRPr lang="hu-HU" sz="1200" kern="1200" dirty="0" smtClean="0">
              <a:solidFill>
                <a:schemeClr val="tx1"/>
              </a:solidFill>
              <a:effectLst/>
              <a:latin typeface="+mn-lt"/>
              <a:ea typeface="+mn-ea"/>
              <a:cs typeface="+mn-cs"/>
            </a:endParaRPr>
          </a:p>
          <a:p>
            <a:endParaRPr lang="hu-HU" dirty="0"/>
          </a:p>
        </p:txBody>
      </p:sp>
      <p:sp>
        <p:nvSpPr>
          <p:cNvPr id="4" name="Dia számának helye 3"/>
          <p:cNvSpPr>
            <a:spLocks noGrp="1"/>
          </p:cNvSpPr>
          <p:nvPr>
            <p:ph type="sldNum" sz="quarter" idx="10"/>
          </p:nvPr>
        </p:nvSpPr>
        <p:spPr/>
        <p:txBody>
          <a:bodyPr/>
          <a:lstStyle/>
          <a:p>
            <a:fld id="{76C0D5A1-4511-4BBB-98DB-83C3C2B44438}" type="slidenum">
              <a:rPr lang="hu-HU" smtClean="0"/>
              <a:t>1</a:t>
            </a:fld>
            <a:endParaRPr lang="hu-HU"/>
          </a:p>
        </p:txBody>
      </p:sp>
    </p:spTree>
    <p:extLst>
      <p:ext uri="{BB962C8B-B14F-4D97-AF65-F5344CB8AC3E}">
        <p14:creationId xmlns:p14="http://schemas.microsoft.com/office/powerpoint/2010/main" val="27007622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grpSp>
        <p:nvGrpSpPr>
          <p:cNvPr id="12" name="Csoportba foglalás 11">
            <a:extLst>
              <a:ext uri="{FF2B5EF4-FFF2-40B4-BE49-F238E27FC236}">
                <a16:creationId xmlns:a16="http://schemas.microsoft.com/office/drawing/2014/main" id="{6873411C-90F2-0D65-E6D4-91151D37F8EF}"/>
              </a:ext>
            </a:extLst>
          </p:cNvPr>
          <p:cNvGrpSpPr/>
          <p:nvPr userDrawn="1"/>
        </p:nvGrpSpPr>
        <p:grpSpPr>
          <a:xfrm>
            <a:off x="0" y="0"/>
            <a:ext cx="12192000" cy="6858000"/>
            <a:chOff x="0" y="0"/>
            <a:chExt cx="12192000" cy="6858000"/>
          </a:xfrm>
        </p:grpSpPr>
        <p:pic>
          <p:nvPicPr>
            <p:cNvPr id="13" name="Kép 12">
              <a:extLst>
                <a:ext uri="{FF2B5EF4-FFF2-40B4-BE49-F238E27FC236}">
                  <a16:creationId xmlns:a16="http://schemas.microsoft.com/office/drawing/2014/main" id="{56D39011-E79A-87C4-FB8D-107306CC7F5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812" b="7812"/>
            <a:stretch/>
          </p:blipFill>
          <p:spPr>
            <a:xfrm>
              <a:off x="0" y="0"/>
              <a:ext cx="12192000" cy="6858000"/>
            </a:xfrm>
            <a:prstGeom prst="rect">
              <a:avLst/>
            </a:prstGeom>
          </p:spPr>
        </p:pic>
        <p:sp>
          <p:nvSpPr>
            <p:cNvPr id="14" name="Ellipszis 13">
              <a:extLst>
                <a:ext uri="{FF2B5EF4-FFF2-40B4-BE49-F238E27FC236}">
                  <a16:creationId xmlns:a16="http://schemas.microsoft.com/office/drawing/2014/main" id="{2889E107-199F-CBA2-3A85-51F8161F963E}"/>
                </a:ext>
              </a:extLst>
            </p:cNvPr>
            <p:cNvSpPr/>
            <p:nvPr userDrawn="1"/>
          </p:nvSpPr>
          <p:spPr>
            <a:xfrm rot="20803327" flipH="1">
              <a:off x="344279" y="1498064"/>
              <a:ext cx="139473" cy="13945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15" name="Ellipszis 14">
              <a:extLst>
                <a:ext uri="{FF2B5EF4-FFF2-40B4-BE49-F238E27FC236}">
                  <a16:creationId xmlns:a16="http://schemas.microsoft.com/office/drawing/2014/main" id="{9846EF06-E4CB-6542-45D8-0734D4AB36D3}"/>
                </a:ext>
              </a:extLst>
            </p:cNvPr>
            <p:cNvSpPr/>
            <p:nvPr userDrawn="1"/>
          </p:nvSpPr>
          <p:spPr>
            <a:xfrm rot="20803327" flipH="1">
              <a:off x="344279" y="5157716"/>
              <a:ext cx="139473" cy="13945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16" name="Ellipszis 15">
              <a:extLst>
                <a:ext uri="{FF2B5EF4-FFF2-40B4-BE49-F238E27FC236}">
                  <a16:creationId xmlns:a16="http://schemas.microsoft.com/office/drawing/2014/main" id="{6804BCB4-913B-8CE0-994B-1D8E17F63C16}"/>
                </a:ext>
              </a:extLst>
            </p:cNvPr>
            <p:cNvSpPr/>
            <p:nvPr userDrawn="1"/>
          </p:nvSpPr>
          <p:spPr>
            <a:xfrm rot="20803327" flipH="1">
              <a:off x="3088801" y="5712754"/>
              <a:ext cx="139473" cy="13945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17" name="Ellipszis 16">
              <a:extLst>
                <a:ext uri="{FF2B5EF4-FFF2-40B4-BE49-F238E27FC236}">
                  <a16:creationId xmlns:a16="http://schemas.microsoft.com/office/drawing/2014/main" id="{EDE2B4ED-0BE3-6811-ABEA-9BDBBC8A09B3}"/>
                </a:ext>
              </a:extLst>
            </p:cNvPr>
            <p:cNvSpPr/>
            <p:nvPr userDrawn="1"/>
          </p:nvSpPr>
          <p:spPr>
            <a:xfrm rot="20803327" flipH="1">
              <a:off x="1267734" y="3053260"/>
              <a:ext cx="139473" cy="13945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18" name="Ellipszis 17">
              <a:extLst>
                <a:ext uri="{FF2B5EF4-FFF2-40B4-BE49-F238E27FC236}">
                  <a16:creationId xmlns:a16="http://schemas.microsoft.com/office/drawing/2014/main" id="{6B114671-0EA6-AE50-7E60-7A98D646C2C2}"/>
                </a:ext>
              </a:extLst>
            </p:cNvPr>
            <p:cNvSpPr/>
            <p:nvPr userDrawn="1"/>
          </p:nvSpPr>
          <p:spPr>
            <a:xfrm rot="20803327" flipH="1">
              <a:off x="9490085" y="515522"/>
              <a:ext cx="139473" cy="13945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22" name="Ellipszis 21">
              <a:extLst>
                <a:ext uri="{FF2B5EF4-FFF2-40B4-BE49-F238E27FC236}">
                  <a16:creationId xmlns:a16="http://schemas.microsoft.com/office/drawing/2014/main" id="{2C5709DD-E018-F3DB-8EC9-AD1E84842234}"/>
                </a:ext>
              </a:extLst>
            </p:cNvPr>
            <p:cNvSpPr/>
            <p:nvPr userDrawn="1"/>
          </p:nvSpPr>
          <p:spPr>
            <a:xfrm rot="20803327" flipH="1">
              <a:off x="11785047" y="5030548"/>
              <a:ext cx="139473" cy="13945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23" name="Ellipszis 22">
              <a:extLst>
                <a:ext uri="{FF2B5EF4-FFF2-40B4-BE49-F238E27FC236}">
                  <a16:creationId xmlns:a16="http://schemas.microsoft.com/office/drawing/2014/main" id="{CB2B2E60-9936-5612-C28E-E9E02F26D8B3}"/>
                </a:ext>
              </a:extLst>
            </p:cNvPr>
            <p:cNvSpPr/>
            <p:nvPr userDrawn="1"/>
          </p:nvSpPr>
          <p:spPr>
            <a:xfrm rot="20803327" flipH="1">
              <a:off x="11325143" y="2618154"/>
              <a:ext cx="139473" cy="13945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24" name="Ellipszis 23">
              <a:extLst>
                <a:ext uri="{FF2B5EF4-FFF2-40B4-BE49-F238E27FC236}">
                  <a16:creationId xmlns:a16="http://schemas.microsoft.com/office/drawing/2014/main" id="{BCC06E0B-C89A-9B78-8E06-CE81EB091F54}"/>
                </a:ext>
              </a:extLst>
            </p:cNvPr>
            <p:cNvSpPr/>
            <p:nvPr userDrawn="1"/>
          </p:nvSpPr>
          <p:spPr>
            <a:xfrm rot="20803327" flipH="1">
              <a:off x="11785046" y="796347"/>
              <a:ext cx="139473" cy="13945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grpSp>
      <p:sp>
        <p:nvSpPr>
          <p:cNvPr id="57" name="Téglalap 56">
            <a:extLst>
              <a:ext uri="{FF2B5EF4-FFF2-40B4-BE49-F238E27FC236}">
                <a16:creationId xmlns:a16="http://schemas.microsoft.com/office/drawing/2014/main" id="{7C93B2EB-54E1-5992-F113-E97FD6EA1E46}"/>
              </a:ext>
            </a:extLst>
          </p:cNvPr>
          <p:cNvSpPr/>
          <p:nvPr userDrawn="1"/>
        </p:nvSpPr>
        <p:spPr>
          <a:xfrm>
            <a:off x="5528930" y="6053830"/>
            <a:ext cx="1274460" cy="8041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2" name="Cím 1">
            <a:extLst>
              <a:ext uri="{FF2B5EF4-FFF2-40B4-BE49-F238E27FC236}">
                <a16:creationId xmlns:a16="http://schemas.microsoft.com/office/drawing/2014/main" id="{6ECA71BC-26CD-A8C9-8C6D-E72340A96B8B}"/>
              </a:ext>
            </a:extLst>
          </p:cNvPr>
          <p:cNvSpPr>
            <a:spLocks noGrp="1"/>
          </p:cNvSpPr>
          <p:nvPr>
            <p:ph type="ctrTitle"/>
          </p:nvPr>
        </p:nvSpPr>
        <p:spPr>
          <a:xfrm>
            <a:off x="1524000" y="1122363"/>
            <a:ext cx="9144000" cy="2387600"/>
          </a:xfrm>
        </p:spPr>
        <p:txBody>
          <a:bodyPr anchor="b">
            <a:normAutofit/>
          </a:bodyPr>
          <a:lstStyle>
            <a:lvl1pPr algn="ctr">
              <a:defRPr sz="4000">
                <a:solidFill>
                  <a:schemeClr val="accent1"/>
                </a:solidFill>
              </a:defRPr>
            </a:lvl1pPr>
          </a:lstStyle>
          <a:p>
            <a:r>
              <a:rPr lang="hu-HU" dirty="0"/>
              <a:t>Mintacím szerkesztése</a:t>
            </a:r>
          </a:p>
        </p:txBody>
      </p:sp>
      <p:sp>
        <p:nvSpPr>
          <p:cNvPr id="3" name="Alcím 2">
            <a:extLst>
              <a:ext uri="{FF2B5EF4-FFF2-40B4-BE49-F238E27FC236}">
                <a16:creationId xmlns:a16="http://schemas.microsoft.com/office/drawing/2014/main" id="{B74DC7A4-01E8-1B42-7168-907C8202FDE8}"/>
              </a:ext>
            </a:extLst>
          </p:cNvPr>
          <p:cNvSpPr>
            <a:spLocks noGrp="1"/>
          </p:cNvSpPr>
          <p:nvPr>
            <p:ph type="subTitle" idx="1"/>
          </p:nvPr>
        </p:nvSpPr>
        <p:spPr>
          <a:xfrm>
            <a:off x="1524000" y="3602038"/>
            <a:ext cx="91440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dirty="0"/>
              <a:t>Kattintson ide az alcím mintájának szerkesztéséhez</a:t>
            </a:r>
          </a:p>
        </p:txBody>
      </p:sp>
      <p:pic>
        <p:nvPicPr>
          <p:cNvPr id="20" name="Kép 19" descr="A képen szöveg látható&#10;&#10;Automatikusan generált leírás">
            <a:extLst>
              <a:ext uri="{FF2B5EF4-FFF2-40B4-BE49-F238E27FC236}">
                <a16:creationId xmlns:a16="http://schemas.microsoft.com/office/drawing/2014/main" id="{1449E966-7B88-0500-07F2-C4F1F3FF8033}"/>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24004"/>
          <a:stretch/>
        </p:blipFill>
        <p:spPr bwMode="auto">
          <a:xfrm>
            <a:off x="1468755" y="5997614"/>
            <a:ext cx="2493645" cy="673617"/>
          </a:xfrm>
          <a:prstGeom prst="rect">
            <a:avLst/>
          </a:prstGeom>
          <a:noFill/>
          <a:ln>
            <a:noFill/>
          </a:ln>
        </p:spPr>
      </p:pic>
      <p:pic>
        <p:nvPicPr>
          <p:cNvPr id="21" name="Kép 20" descr="A képen szöveg, clipart látható&#10;&#10;Automatikusan generált leírás">
            <a:extLst>
              <a:ext uri="{FF2B5EF4-FFF2-40B4-BE49-F238E27FC236}">
                <a16:creationId xmlns:a16="http://schemas.microsoft.com/office/drawing/2014/main" id="{EDE1756A-FB74-38DD-BAF2-7CB557F20D62}"/>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991355" y="6053830"/>
            <a:ext cx="1676645" cy="561183"/>
          </a:xfrm>
          <a:prstGeom prst="rect">
            <a:avLst/>
          </a:prstGeom>
          <a:noFill/>
          <a:ln>
            <a:noFill/>
          </a:ln>
        </p:spPr>
      </p:pic>
      <p:sp>
        <p:nvSpPr>
          <p:cNvPr id="19" name="Szövegdoboz 2">
            <a:extLst>
              <a:ext uri="{FF2B5EF4-FFF2-40B4-BE49-F238E27FC236}">
                <a16:creationId xmlns:a16="http://schemas.microsoft.com/office/drawing/2014/main" id="{72AADE86-6502-6C3D-50EE-87DE5CA372DC}"/>
              </a:ext>
            </a:extLst>
          </p:cNvPr>
          <p:cNvSpPr txBox="1">
            <a:spLocks noChangeArrowheads="1"/>
          </p:cNvSpPr>
          <p:nvPr userDrawn="1"/>
        </p:nvSpPr>
        <p:spPr bwMode="auto">
          <a:xfrm>
            <a:off x="3405505" y="4508499"/>
            <a:ext cx="5380990" cy="1015795"/>
          </a:xfrm>
          <a:prstGeom prst="rect">
            <a:avLst/>
          </a:prstGeom>
          <a:noFill/>
          <a:ln w="9525">
            <a:noFill/>
            <a:miter lim="800000"/>
            <a:headEnd/>
            <a:tailEnd/>
          </a:ln>
        </p:spPr>
        <p:txBody>
          <a:bodyPr rot="0" vert="horz" wrap="square" lIns="91440" tIns="45720" rIns="91440" bIns="45720" anchor="t" anchorCtr="0">
            <a:noAutofit/>
          </a:bodyPr>
          <a:lstStyle/>
          <a:p>
            <a:pPr algn="ctr">
              <a:lnSpc>
                <a:spcPct val="107000"/>
              </a:lnSpc>
              <a:spcBef>
                <a:spcPts val="1800"/>
              </a:spcBef>
              <a:spcAft>
                <a:spcPts val="600"/>
              </a:spcAft>
            </a:pPr>
            <a:r>
              <a:rPr lang="hu-HU" sz="1400" b="1" kern="0" dirty="0">
                <a:solidFill>
                  <a:schemeClr val="accent5"/>
                </a:solidFill>
                <a:effectLst/>
                <a:latin typeface="Trebuchet MS" panose="020B0603020202020204" pitchFamily="34" charset="0"/>
                <a:ea typeface="Times New Roman" panose="02020603050405020304" pitchFamily="18" charset="0"/>
                <a:cs typeface="Times New Roman" panose="02020603050405020304" pitchFamily="18" charset="0"/>
              </a:rPr>
              <a:t>Marketplace of </a:t>
            </a:r>
            <a:r>
              <a:rPr lang="hu-HU" sz="1400" b="1" kern="0" dirty="0" err="1">
                <a:solidFill>
                  <a:schemeClr val="accent5"/>
                </a:solidFill>
                <a:effectLst/>
                <a:latin typeface="Trebuchet MS" panose="020B0603020202020204" pitchFamily="34" charset="0"/>
                <a:ea typeface="Times New Roman" panose="02020603050405020304" pitchFamily="18" charset="0"/>
                <a:cs typeface="Times New Roman" panose="02020603050405020304" pitchFamily="18" charset="0"/>
              </a:rPr>
              <a:t>Knowledge</a:t>
            </a:r>
            <a:r>
              <a:rPr lang="hu-HU" sz="1400" b="1" kern="0" dirty="0">
                <a:solidFill>
                  <a:schemeClr val="accent5"/>
                </a:solidFill>
                <a:effectLst/>
                <a:latin typeface="Trebuchet MS" panose="020B0603020202020204" pitchFamily="34" charset="0"/>
                <a:ea typeface="Times New Roman" panose="02020603050405020304" pitchFamily="18" charset="0"/>
                <a:cs typeface="Times New Roman" panose="02020603050405020304" pitchFamily="18" charset="0"/>
              </a:rPr>
              <a:t> </a:t>
            </a:r>
            <a:br>
              <a:rPr lang="hu-HU" sz="1400" b="1" kern="0" dirty="0">
                <a:solidFill>
                  <a:schemeClr val="accent5"/>
                </a:solidFill>
                <a:effectLst/>
                <a:latin typeface="Trebuchet MS" panose="020B0603020202020204" pitchFamily="34" charset="0"/>
                <a:ea typeface="Times New Roman" panose="02020603050405020304" pitchFamily="18" charset="0"/>
                <a:cs typeface="Times New Roman" panose="02020603050405020304" pitchFamily="18" charset="0"/>
              </a:rPr>
            </a:br>
            <a:r>
              <a:rPr lang="hu-HU" sz="1400" b="1" kern="0" dirty="0" err="1">
                <a:solidFill>
                  <a:schemeClr val="accent5"/>
                </a:solidFill>
                <a:effectLst/>
                <a:latin typeface="Trebuchet MS" panose="020B0603020202020204" pitchFamily="34" charset="0"/>
                <a:ea typeface="Times New Roman" panose="02020603050405020304" pitchFamily="18" charset="0"/>
                <a:cs typeface="Times New Roman" panose="02020603050405020304" pitchFamily="18" charset="0"/>
              </a:rPr>
              <a:t>for</a:t>
            </a:r>
            <a:r>
              <a:rPr lang="hu-HU" sz="1400" b="1" kern="0" dirty="0">
                <a:solidFill>
                  <a:schemeClr val="accent5"/>
                </a:solidFill>
                <a:effectLst/>
                <a:latin typeface="Trebuchet MS" panose="020B0603020202020204" pitchFamily="34" charset="0"/>
                <a:ea typeface="Times New Roman" panose="02020603050405020304" pitchFamily="18" charset="0"/>
                <a:cs typeface="Times New Roman" panose="02020603050405020304" pitchFamily="18" charset="0"/>
              </a:rPr>
              <a:t> Digital Education </a:t>
            </a:r>
            <a:r>
              <a:rPr lang="hu-HU" sz="1400" b="1" kern="0" dirty="0" err="1">
                <a:solidFill>
                  <a:schemeClr val="accent5"/>
                </a:solidFill>
                <a:effectLst/>
                <a:latin typeface="Trebuchet MS" panose="020B0603020202020204" pitchFamily="34" charset="0"/>
                <a:ea typeface="Times New Roman" panose="02020603050405020304" pitchFamily="18" charset="0"/>
                <a:cs typeface="Times New Roman" panose="02020603050405020304" pitchFamily="18" charset="0"/>
              </a:rPr>
              <a:t>Methodology</a:t>
            </a:r>
            <a:endParaRPr lang="hu-HU" sz="1400" b="1" kern="0" dirty="0">
              <a:solidFill>
                <a:schemeClr val="accent5"/>
              </a:solidFill>
              <a:effectLst/>
              <a:latin typeface="Trebuchet MS" panose="020B0603020202020204" pitchFamily="34" charset="0"/>
              <a:ea typeface="Times New Roman" panose="02020603050405020304" pitchFamily="18" charset="0"/>
              <a:cs typeface="Times New Roman" panose="02020603050405020304" pitchFamily="18" charset="0"/>
            </a:endParaRPr>
          </a:p>
          <a:p>
            <a:pPr algn="ctr">
              <a:lnSpc>
                <a:spcPct val="107000"/>
              </a:lnSpc>
              <a:spcAft>
                <a:spcPts val="800"/>
              </a:spcAft>
            </a:pPr>
            <a:r>
              <a:rPr lang="hu-HU" sz="1100" dirty="0">
                <a:solidFill>
                  <a:srgbClr val="242526"/>
                </a:solidFill>
                <a:effectLst/>
                <a:latin typeface="Trebuchet MS" panose="020B0603020202020204" pitchFamily="34" charset="0"/>
                <a:ea typeface="Helvetica" pitchFamily="2" charset="0"/>
                <a:cs typeface="Times New Roman" panose="02020603050405020304" pitchFamily="18" charset="0"/>
              </a:rPr>
              <a:t>2020-1-HU01-KA226-SCH-094158</a:t>
            </a:r>
          </a:p>
        </p:txBody>
      </p:sp>
      <p:pic>
        <p:nvPicPr>
          <p:cNvPr id="58" name="Kép 57">
            <a:extLst>
              <a:ext uri="{FF2B5EF4-FFF2-40B4-BE49-F238E27FC236}">
                <a16:creationId xmlns:a16="http://schemas.microsoft.com/office/drawing/2014/main" id="{7586615F-F802-84F9-2F58-0C1F17C7E5DF}"/>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4633458" y="5730850"/>
            <a:ext cx="2925083" cy="884163"/>
          </a:xfrm>
          <a:prstGeom prst="rect">
            <a:avLst/>
          </a:prstGeom>
          <a:noFill/>
          <a:ln>
            <a:noFill/>
          </a:ln>
        </p:spPr>
      </p:pic>
    </p:spTree>
    <p:extLst>
      <p:ext uri="{BB962C8B-B14F-4D97-AF65-F5344CB8AC3E}">
        <p14:creationId xmlns:p14="http://schemas.microsoft.com/office/powerpoint/2010/main" val="3422581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09BF803-FE9D-C25D-E71B-331CE7113FF9}"/>
              </a:ext>
            </a:extLst>
          </p:cNvPr>
          <p:cNvSpPr>
            <a:spLocks noGrp="1"/>
          </p:cNvSpPr>
          <p:nvPr>
            <p:ph type="title"/>
          </p:nvPr>
        </p:nvSpPr>
        <p:spPr/>
        <p:txBody>
          <a:bodyPr/>
          <a:lstStyle/>
          <a:p>
            <a:r>
              <a:rPr lang="hu-HU"/>
              <a:t>Mintacím szerkesztése</a:t>
            </a:r>
          </a:p>
        </p:txBody>
      </p:sp>
      <p:sp>
        <p:nvSpPr>
          <p:cNvPr id="3" name="Függőleges szöveg helye 2">
            <a:extLst>
              <a:ext uri="{FF2B5EF4-FFF2-40B4-BE49-F238E27FC236}">
                <a16:creationId xmlns:a16="http://schemas.microsoft.com/office/drawing/2014/main" id="{8B4A3EED-B726-B2CB-B618-C58A395AF219}"/>
              </a:ext>
            </a:extLst>
          </p:cNvPr>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Dia számának helye 5">
            <a:extLst>
              <a:ext uri="{FF2B5EF4-FFF2-40B4-BE49-F238E27FC236}">
                <a16:creationId xmlns:a16="http://schemas.microsoft.com/office/drawing/2014/main" id="{E1B3769F-D5DF-937F-0F45-A33FFB601169}"/>
              </a:ext>
            </a:extLst>
          </p:cNvPr>
          <p:cNvSpPr>
            <a:spLocks noGrp="1"/>
          </p:cNvSpPr>
          <p:nvPr>
            <p:ph type="sldNum" sz="quarter" idx="12"/>
          </p:nvPr>
        </p:nvSpPr>
        <p:spPr/>
        <p:txBody>
          <a:bodyPr/>
          <a:lstStyle/>
          <a:p>
            <a:fld id="{7A6B04F8-DE81-4FBA-BF95-1226FFE6A93F}" type="slidenum">
              <a:rPr lang="hu-HU" smtClean="0"/>
              <a:t>‹#›</a:t>
            </a:fld>
            <a:endParaRPr lang="hu-HU"/>
          </a:p>
        </p:txBody>
      </p:sp>
      <p:pic>
        <p:nvPicPr>
          <p:cNvPr id="7" name="Kép 6" descr="A képen szöveg látható&#10;&#10;Automatikusan generált leírás">
            <a:extLst>
              <a:ext uri="{FF2B5EF4-FFF2-40B4-BE49-F238E27FC236}">
                <a16:creationId xmlns:a16="http://schemas.microsoft.com/office/drawing/2014/main" id="{B2E13842-9928-06B8-11BD-412679746E83}"/>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266257" y="6130190"/>
            <a:ext cx="2751195" cy="564793"/>
          </a:xfrm>
          <a:prstGeom prst="rect">
            <a:avLst/>
          </a:prstGeom>
          <a:noFill/>
          <a:ln>
            <a:noFill/>
          </a:ln>
        </p:spPr>
      </p:pic>
      <p:pic>
        <p:nvPicPr>
          <p:cNvPr id="8" name="Kép 7" descr="A képen szöveg, clipart látható&#10;&#10;Automatikusan generált leírás">
            <a:extLst>
              <a:ext uri="{FF2B5EF4-FFF2-40B4-BE49-F238E27FC236}">
                <a16:creationId xmlns:a16="http://schemas.microsoft.com/office/drawing/2014/main" id="{B252D3D6-6C2E-9969-9A36-D9BB48239E59}"/>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535339" y="6202591"/>
            <a:ext cx="1323584" cy="443011"/>
          </a:xfrm>
          <a:prstGeom prst="rect">
            <a:avLst/>
          </a:prstGeom>
          <a:noFill/>
          <a:ln>
            <a:noFill/>
          </a:ln>
        </p:spPr>
      </p:pic>
      <p:pic>
        <p:nvPicPr>
          <p:cNvPr id="26" name="Kép 25">
            <a:extLst>
              <a:ext uri="{FF2B5EF4-FFF2-40B4-BE49-F238E27FC236}">
                <a16:creationId xmlns:a16="http://schemas.microsoft.com/office/drawing/2014/main" id="{E7AF944F-9CC2-B22D-4D5F-6BE016B43F4C}"/>
              </a:ext>
            </a:extLst>
          </p:cNvPr>
          <p:cNvPicPr>
            <a:picLocks noChangeAspect="1"/>
          </p:cNvPicPr>
          <p:nvPr userDrawn="1"/>
        </p:nvPicPr>
        <p:blipFill>
          <a:blip r:embed="rId4" cstate="hqprint">
            <a:extLst>
              <a:ext uri="{28A0092B-C50C-407E-A947-70E740481C1C}">
                <a14:useLocalDpi xmlns:a14="http://schemas.microsoft.com/office/drawing/2010/main" val="0"/>
              </a:ext>
            </a:extLst>
          </a:blip>
          <a:srcRect/>
          <a:stretch>
            <a:fillRect/>
          </a:stretch>
        </p:blipFill>
        <p:spPr bwMode="auto">
          <a:xfrm>
            <a:off x="5181282" y="208468"/>
            <a:ext cx="1866900" cy="566420"/>
          </a:xfrm>
          <a:prstGeom prst="rect">
            <a:avLst/>
          </a:prstGeom>
          <a:noFill/>
          <a:ln>
            <a:noFill/>
          </a:ln>
        </p:spPr>
      </p:pic>
      <p:sp>
        <p:nvSpPr>
          <p:cNvPr id="27" name="Téglalap 26">
            <a:extLst>
              <a:ext uri="{FF2B5EF4-FFF2-40B4-BE49-F238E27FC236}">
                <a16:creationId xmlns:a16="http://schemas.microsoft.com/office/drawing/2014/main" id="{9B44E580-F437-DAFD-FCB8-49FEBA5ADEDB}"/>
              </a:ext>
            </a:extLst>
          </p:cNvPr>
          <p:cNvSpPr/>
          <p:nvPr userDrawn="1"/>
        </p:nvSpPr>
        <p:spPr>
          <a:xfrm>
            <a:off x="1" y="416748"/>
            <a:ext cx="4998402"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28" name="Téglalap 27">
            <a:extLst>
              <a:ext uri="{FF2B5EF4-FFF2-40B4-BE49-F238E27FC236}">
                <a16:creationId xmlns:a16="http://schemas.microsoft.com/office/drawing/2014/main" id="{B9ABCFA4-7732-C299-9E3A-CEBA0A42C771}"/>
              </a:ext>
            </a:extLst>
          </p:cNvPr>
          <p:cNvSpPr/>
          <p:nvPr userDrawn="1"/>
        </p:nvSpPr>
        <p:spPr>
          <a:xfrm>
            <a:off x="7193597" y="416748"/>
            <a:ext cx="4998403"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Tree>
    <p:extLst>
      <p:ext uri="{BB962C8B-B14F-4D97-AF65-F5344CB8AC3E}">
        <p14:creationId xmlns:p14="http://schemas.microsoft.com/office/powerpoint/2010/main" val="1504866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a:extLst>
              <a:ext uri="{FF2B5EF4-FFF2-40B4-BE49-F238E27FC236}">
                <a16:creationId xmlns:a16="http://schemas.microsoft.com/office/drawing/2014/main" id="{E7B3C6C1-FB13-FC00-9FE2-320901323ECF}"/>
              </a:ext>
            </a:extLst>
          </p:cNvPr>
          <p:cNvSpPr>
            <a:spLocks noGrp="1"/>
          </p:cNvSpPr>
          <p:nvPr>
            <p:ph type="title" orient="vert"/>
          </p:nvPr>
        </p:nvSpPr>
        <p:spPr>
          <a:xfrm>
            <a:off x="8724900" y="365125"/>
            <a:ext cx="2628900" cy="5811838"/>
          </a:xfrm>
        </p:spPr>
        <p:txBody>
          <a:bodyPr vert="eaVert"/>
          <a:lstStyle/>
          <a:p>
            <a:r>
              <a:rPr lang="hu-HU"/>
              <a:t>Mintacím szerkesztése</a:t>
            </a:r>
          </a:p>
        </p:txBody>
      </p:sp>
      <p:sp>
        <p:nvSpPr>
          <p:cNvPr id="3" name="Függőleges szöveg helye 2">
            <a:extLst>
              <a:ext uri="{FF2B5EF4-FFF2-40B4-BE49-F238E27FC236}">
                <a16:creationId xmlns:a16="http://schemas.microsoft.com/office/drawing/2014/main" id="{C7B6796D-6D67-8E54-3017-2D5B74ED3367}"/>
              </a:ext>
            </a:extLst>
          </p:cNvPr>
          <p:cNvSpPr>
            <a:spLocks noGrp="1"/>
          </p:cNvSpPr>
          <p:nvPr>
            <p:ph type="body" orient="vert" idx="1"/>
          </p:nvPr>
        </p:nvSpPr>
        <p:spPr>
          <a:xfrm>
            <a:off x="838200" y="365125"/>
            <a:ext cx="7734300" cy="5811838"/>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4368E2B9-136B-C5F7-F374-13664CDB35D1}"/>
              </a:ext>
            </a:extLst>
          </p:cNvPr>
          <p:cNvSpPr>
            <a:spLocks noGrp="1"/>
          </p:cNvSpPr>
          <p:nvPr>
            <p:ph type="dt" sz="half" idx="10"/>
          </p:nvPr>
        </p:nvSpPr>
        <p:spPr>
          <a:xfrm>
            <a:off x="838200" y="6356350"/>
            <a:ext cx="2743200" cy="365125"/>
          </a:xfrm>
          <a:prstGeom prst="rect">
            <a:avLst/>
          </a:prstGeom>
        </p:spPr>
        <p:txBody>
          <a:bodyPr/>
          <a:lstStyle/>
          <a:p>
            <a:fld id="{BA61579A-A036-4982-8DBD-9CB70E39D29F}" type="datetimeFigureOut">
              <a:rPr lang="hu-HU" smtClean="0"/>
              <a:t>2022. 12. 26.</a:t>
            </a:fld>
            <a:endParaRPr lang="hu-HU"/>
          </a:p>
        </p:txBody>
      </p:sp>
      <p:sp>
        <p:nvSpPr>
          <p:cNvPr id="5" name="Élőláb helye 4">
            <a:extLst>
              <a:ext uri="{FF2B5EF4-FFF2-40B4-BE49-F238E27FC236}">
                <a16:creationId xmlns:a16="http://schemas.microsoft.com/office/drawing/2014/main" id="{CB535679-4789-4A5F-1BD0-94C46894B797}"/>
              </a:ext>
            </a:extLst>
          </p:cNvPr>
          <p:cNvSpPr>
            <a:spLocks noGrp="1"/>
          </p:cNvSpPr>
          <p:nvPr>
            <p:ph type="ftr" sz="quarter" idx="11"/>
          </p:nvPr>
        </p:nvSpPr>
        <p:spPr>
          <a:xfrm>
            <a:off x="4038600" y="6356350"/>
            <a:ext cx="4114800" cy="365125"/>
          </a:xfrm>
          <a:prstGeom prst="rect">
            <a:avLst/>
          </a:prstGeom>
        </p:spPr>
        <p:txBody>
          <a:bodyPr/>
          <a:lstStyle/>
          <a:p>
            <a:endParaRPr lang="hu-HU"/>
          </a:p>
        </p:txBody>
      </p:sp>
      <p:sp>
        <p:nvSpPr>
          <p:cNvPr id="6" name="Dia számának helye 5">
            <a:extLst>
              <a:ext uri="{FF2B5EF4-FFF2-40B4-BE49-F238E27FC236}">
                <a16:creationId xmlns:a16="http://schemas.microsoft.com/office/drawing/2014/main" id="{7B6C704C-9822-C5F6-745E-5C3722352DEB}"/>
              </a:ext>
            </a:extLst>
          </p:cNvPr>
          <p:cNvSpPr>
            <a:spLocks noGrp="1"/>
          </p:cNvSpPr>
          <p:nvPr>
            <p:ph type="sldNum" sz="quarter" idx="12"/>
          </p:nvPr>
        </p:nvSpPr>
        <p:spPr/>
        <p:txBody>
          <a:bodyPr/>
          <a:lstStyle/>
          <a:p>
            <a:fld id="{7A6B04F8-DE81-4FBA-BF95-1226FFE6A93F}" type="slidenum">
              <a:rPr lang="hu-HU" smtClean="0"/>
              <a:t>‹#›</a:t>
            </a:fld>
            <a:endParaRPr lang="hu-HU"/>
          </a:p>
        </p:txBody>
      </p:sp>
    </p:spTree>
    <p:extLst>
      <p:ext uri="{BB962C8B-B14F-4D97-AF65-F5344CB8AC3E}">
        <p14:creationId xmlns:p14="http://schemas.microsoft.com/office/powerpoint/2010/main" val="4074391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077F56A-5150-8419-A265-531135EE6A4C}"/>
              </a:ext>
            </a:extLst>
          </p:cNvPr>
          <p:cNvSpPr>
            <a:spLocks noGrp="1"/>
          </p:cNvSpPr>
          <p:nvPr>
            <p:ph type="title"/>
          </p:nvPr>
        </p:nvSpPr>
        <p:spPr/>
        <p:txBody>
          <a:bodyPr/>
          <a:lstStyle>
            <a:lvl1pPr>
              <a:defRPr/>
            </a:lvl1pPr>
          </a:lstStyle>
          <a:p>
            <a:r>
              <a:rPr lang="hu-HU" dirty="0"/>
              <a:t>Mintacím szerkesztése</a:t>
            </a:r>
          </a:p>
        </p:txBody>
      </p:sp>
      <p:sp>
        <p:nvSpPr>
          <p:cNvPr id="3" name="Tartalom helye 2">
            <a:extLst>
              <a:ext uri="{FF2B5EF4-FFF2-40B4-BE49-F238E27FC236}">
                <a16:creationId xmlns:a16="http://schemas.microsoft.com/office/drawing/2014/main" id="{2090BF0D-3EC6-6D22-D8EA-7CCDED6AF624}"/>
              </a:ext>
            </a:extLst>
          </p:cNvPr>
          <p:cNvSpPr>
            <a:spLocks noGrp="1"/>
          </p:cNvSpPr>
          <p:nvPr>
            <p:ph idx="1"/>
          </p:nvPr>
        </p:nvSpPr>
        <p:spPr/>
        <p:txBody>
          <a:body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6" name="Dia számának helye 5">
            <a:extLst>
              <a:ext uri="{FF2B5EF4-FFF2-40B4-BE49-F238E27FC236}">
                <a16:creationId xmlns:a16="http://schemas.microsoft.com/office/drawing/2014/main" id="{8EF8E13C-8B4E-C262-4194-CECB7325F978}"/>
              </a:ext>
            </a:extLst>
          </p:cNvPr>
          <p:cNvSpPr>
            <a:spLocks noGrp="1"/>
          </p:cNvSpPr>
          <p:nvPr>
            <p:ph type="sldNum" sz="quarter" idx="12"/>
          </p:nvPr>
        </p:nvSpPr>
        <p:spPr/>
        <p:txBody>
          <a:bodyPr/>
          <a:lstStyle>
            <a:lvl1pPr>
              <a:defRPr>
                <a:solidFill>
                  <a:schemeClr val="accent2"/>
                </a:solidFill>
              </a:defRPr>
            </a:lvl1pPr>
          </a:lstStyle>
          <a:p>
            <a:fld id="{7A6B04F8-DE81-4FBA-BF95-1226FFE6A93F}" type="slidenum">
              <a:rPr lang="hu-HU" smtClean="0"/>
              <a:pPr/>
              <a:t>‹#›</a:t>
            </a:fld>
            <a:endParaRPr lang="hu-HU" dirty="0"/>
          </a:p>
        </p:txBody>
      </p:sp>
      <p:pic>
        <p:nvPicPr>
          <p:cNvPr id="7" name="Kép 6" descr="A képen szöveg látható&#10;&#10;Automatikusan generált leírás">
            <a:extLst>
              <a:ext uri="{FF2B5EF4-FFF2-40B4-BE49-F238E27FC236}">
                <a16:creationId xmlns:a16="http://schemas.microsoft.com/office/drawing/2014/main" id="{1B54674F-6F2C-D635-0C2B-5C8C068F4F93}"/>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266257" y="6130190"/>
            <a:ext cx="2751195" cy="564793"/>
          </a:xfrm>
          <a:prstGeom prst="rect">
            <a:avLst/>
          </a:prstGeom>
          <a:noFill/>
          <a:ln>
            <a:noFill/>
          </a:ln>
        </p:spPr>
      </p:pic>
      <p:pic>
        <p:nvPicPr>
          <p:cNvPr id="8" name="Kép 7" descr="A képen szöveg, clipart látható&#10;&#10;Automatikusan generált leírás">
            <a:extLst>
              <a:ext uri="{FF2B5EF4-FFF2-40B4-BE49-F238E27FC236}">
                <a16:creationId xmlns:a16="http://schemas.microsoft.com/office/drawing/2014/main" id="{00F213A6-660B-F8E3-A42A-B78A9431696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535339" y="6202591"/>
            <a:ext cx="1323584" cy="443011"/>
          </a:xfrm>
          <a:prstGeom prst="rect">
            <a:avLst/>
          </a:prstGeom>
          <a:noFill/>
          <a:ln>
            <a:noFill/>
          </a:ln>
        </p:spPr>
      </p:pic>
      <p:pic>
        <p:nvPicPr>
          <p:cNvPr id="25" name="Kép 24">
            <a:extLst>
              <a:ext uri="{FF2B5EF4-FFF2-40B4-BE49-F238E27FC236}">
                <a16:creationId xmlns:a16="http://schemas.microsoft.com/office/drawing/2014/main" id="{2DF1E844-509C-C9FA-DA23-C2CB50ED2D60}"/>
              </a:ext>
            </a:extLst>
          </p:cNvPr>
          <p:cNvPicPr>
            <a:picLocks noChangeAspect="1"/>
          </p:cNvPicPr>
          <p:nvPr userDrawn="1"/>
        </p:nvPicPr>
        <p:blipFill>
          <a:blip r:embed="rId4" cstate="hqprint">
            <a:extLst>
              <a:ext uri="{28A0092B-C50C-407E-A947-70E740481C1C}">
                <a14:useLocalDpi xmlns:a14="http://schemas.microsoft.com/office/drawing/2010/main" val="0"/>
              </a:ext>
            </a:extLst>
          </a:blip>
          <a:srcRect/>
          <a:stretch>
            <a:fillRect/>
          </a:stretch>
        </p:blipFill>
        <p:spPr bwMode="auto">
          <a:xfrm>
            <a:off x="5181282" y="208468"/>
            <a:ext cx="1866900" cy="566420"/>
          </a:xfrm>
          <a:prstGeom prst="rect">
            <a:avLst/>
          </a:prstGeom>
          <a:noFill/>
          <a:ln>
            <a:noFill/>
          </a:ln>
        </p:spPr>
      </p:pic>
      <p:sp>
        <p:nvSpPr>
          <p:cNvPr id="26" name="Téglalap 25">
            <a:extLst>
              <a:ext uri="{FF2B5EF4-FFF2-40B4-BE49-F238E27FC236}">
                <a16:creationId xmlns:a16="http://schemas.microsoft.com/office/drawing/2014/main" id="{EDB6136D-6326-9C01-0298-EAC7395BA067}"/>
              </a:ext>
            </a:extLst>
          </p:cNvPr>
          <p:cNvSpPr/>
          <p:nvPr userDrawn="1"/>
        </p:nvSpPr>
        <p:spPr>
          <a:xfrm>
            <a:off x="1" y="416748"/>
            <a:ext cx="4998402"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27" name="Téglalap 26">
            <a:extLst>
              <a:ext uri="{FF2B5EF4-FFF2-40B4-BE49-F238E27FC236}">
                <a16:creationId xmlns:a16="http://schemas.microsoft.com/office/drawing/2014/main" id="{F334FB33-0826-A425-3D0F-2E847567CCEB}"/>
              </a:ext>
            </a:extLst>
          </p:cNvPr>
          <p:cNvSpPr/>
          <p:nvPr userDrawn="1"/>
        </p:nvSpPr>
        <p:spPr>
          <a:xfrm>
            <a:off x="7193597" y="416748"/>
            <a:ext cx="4998403"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Tree>
    <p:extLst>
      <p:ext uri="{BB962C8B-B14F-4D97-AF65-F5344CB8AC3E}">
        <p14:creationId xmlns:p14="http://schemas.microsoft.com/office/powerpoint/2010/main" val="2373824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8C1DE4B-41F5-8C58-5072-1EBB3D86B720}"/>
              </a:ext>
            </a:extLst>
          </p:cNvPr>
          <p:cNvSpPr>
            <a:spLocks noGrp="1"/>
          </p:cNvSpPr>
          <p:nvPr>
            <p:ph type="title"/>
          </p:nvPr>
        </p:nvSpPr>
        <p:spPr>
          <a:xfrm>
            <a:off x="831850" y="1496378"/>
            <a:ext cx="10515600" cy="2852737"/>
          </a:xfrm>
        </p:spPr>
        <p:txBody>
          <a:bodyPr anchor="b">
            <a:normAutofit/>
          </a:bodyPr>
          <a:lstStyle>
            <a:lvl1pPr>
              <a:defRPr sz="4800"/>
            </a:lvl1pPr>
          </a:lstStyle>
          <a:p>
            <a:r>
              <a:rPr lang="hu-HU" dirty="0"/>
              <a:t>Mintacím szerkesztése</a:t>
            </a:r>
          </a:p>
        </p:txBody>
      </p:sp>
      <p:sp>
        <p:nvSpPr>
          <p:cNvPr id="3" name="Szöveg helye 2">
            <a:extLst>
              <a:ext uri="{FF2B5EF4-FFF2-40B4-BE49-F238E27FC236}">
                <a16:creationId xmlns:a16="http://schemas.microsoft.com/office/drawing/2014/main" id="{85993F2F-F8CC-CE71-F762-DC68968842A5}"/>
              </a:ext>
            </a:extLst>
          </p:cNvPr>
          <p:cNvSpPr>
            <a:spLocks noGrp="1"/>
          </p:cNvSpPr>
          <p:nvPr>
            <p:ph type="body" idx="1"/>
          </p:nvPr>
        </p:nvSpPr>
        <p:spPr>
          <a:xfrm>
            <a:off x="831850" y="4376103"/>
            <a:ext cx="10515600" cy="985519"/>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a:t>Mintaszöveg szerkesztése</a:t>
            </a:r>
          </a:p>
        </p:txBody>
      </p:sp>
      <p:pic>
        <p:nvPicPr>
          <p:cNvPr id="7" name="Kép 6" descr="A képen szöveg látható&#10;&#10;Automatikusan generált leírás">
            <a:extLst>
              <a:ext uri="{FF2B5EF4-FFF2-40B4-BE49-F238E27FC236}">
                <a16:creationId xmlns:a16="http://schemas.microsoft.com/office/drawing/2014/main" id="{679C9DFB-DD01-07E0-4ECA-CD93954488C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6755" y="5997614"/>
            <a:ext cx="3281294" cy="673617"/>
          </a:xfrm>
          <a:prstGeom prst="rect">
            <a:avLst/>
          </a:prstGeom>
          <a:noFill/>
          <a:ln>
            <a:noFill/>
          </a:ln>
        </p:spPr>
      </p:pic>
      <p:pic>
        <p:nvPicPr>
          <p:cNvPr id="8" name="Kép 7" descr="A képen szöveg, clipart látható&#10;&#10;Automatikusan generált leírás">
            <a:extLst>
              <a:ext uri="{FF2B5EF4-FFF2-40B4-BE49-F238E27FC236}">
                <a16:creationId xmlns:a16="http://schemas.microsoft.com/office/drawing/2014/main" id="{541C98DE-A66E-90CB-1491-31C81A45C9DD}"/>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723703" y="6053830"/>
            <a:ext cx="1676645" cy="561183"/>
          </a:xfrm>
          <a:prstGeom prst="rect">
            <a:avLst/>
          </a:prstGeom>
          <a:noFill/>
          <a:ln>
            <a:noFill/>
          </a:ln>
        </p:spPr>
      </p:pic>
      <p:pic>
        <p:nvPicPr>
          <p:cNvPr id="23" name="Kép 22">
            <a:extLst>
              <a:ext uri="{FF2B5EF4-FFF2-40B4-BE49-F238E27FC236}">
                <a16:creationId xmlns:a16="http://schemas.microsoft.com/office/drawing/2014/main" id="{A21494AD-8E5E-6FF4-FA47-C4D568DAC235}"/>
              </a:ext>
            </a:extLst>
          </p:cNvPr>
          <p:cNvPicPr>
            <a:picLocks noChangeAspect="1"/>
          </p:cNvPicPr>
          <p:nvPr userDrawn="1"/>
        </p:nvPicPr>
        <p:blipFill>
          <a:blip r:embed="rId4" cstate="hqprint">
            <a:extLst>
              <a:ext uri="{28A0092B-C50C-407E-A947-70E740481C1C}">
                <a14:useLocalDpi xmlns:a14="http://schemas.microsoft.com/office/drawing/2010/main" val="0"/>
              </a:ext>
            </a:extLst>
          </a:blip>
          <a:srcRect/>
          <a:stretch>
            <a:fillRect/>
          </a:stretch>
        </p:blipFill>
        <p:spPr bwMode="auto">
          <a:xfrm>
            <a:off x="5181282" y="208468"/>
            <a:ext cx="1866900" cy="566420"/>
          </a:xfrm>
          <a:prstGeom prst="rect">
            <a:avLst/>
          </a:prstGeom>
          <a:noFill/>
          <a:ln>
            <a:noFill/>
          </a:ln>
        </p:spPr>
      </p:pic>
      <p:sp>
        <p:nvSpPr>
          <p:cNvPr id="24" name="Téglalap 23">
            <a:extLst>
              <a:ext uri="{FF2B5EF4-FFF2-40B4-BE49-F238E27FC236}">
                <a16:creationId xmlns:a16="http://schemas.microsoft.com/office/drawing/2014/main" id="{114F310E-1B39-E741-34D0-8906D85594BB}"/>
              </a:ext>
            </a:extLst>
          </p:cNvPr>
          <p:cNvSpPr/>
          <p:nvPr userDrawn="1"/>
        </p:nvSpPr>
        <p:spPr>
          <a:xfrm>
            <a:off x="1" y="416748"/>
            <a:ext cx="4998402"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25" name="Téglalap 24">
            <a:extLst>
              <a:ext uri="{FF2B5EF4-FFF2-40B4-BE49-F238E27FC236}">
                <a16:creationId xmlns:a16="http://schemas.microsoft.com/office/drawing/2014/main" id="{A2EA3CA4-7149-4392-17A5-970A7BB38ECF}"/>
              </a:ext>
            </a:extLst>
          </p:cNvPr>
          <p:cNvSpPr/>
          <p:nvPr userDrawn="1"/>
        </p:nvSpPr>
        <p:spPr>
          <a:xfrm>
            <a:off x="7193597" y="416748"/>
            <a:ext cx="4998403"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Tree>
    <p:extLst>
      <p:ext uri="{BB962C8B-B14F-4D97-AF65-F5344CB8AC3E}">
        <p14:creationId xmlns:p14="http://schemas.microsoft.com/office/powerpoint/2010/main" val="3244283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84588E5-18F3-106F-92AF-F7BA8E1B7524}"/>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B23FCCDD-510C-6013-671A-9FAE7E8B12BF}"/>
              </a:ext>
            </a:extLst>
          </p:cNvPr>
          <p:cNvSpPr>
            <a:spLocks noGrp="1"/>
          </p:cNvSpPr>
          <p:nvPr>
            <p:ph sz="half" idx="1"/>
          </p:nvPr>
        </p:nvSpPr>
        <p:spPr>
          <a:xfrm>
            <a:off x="369518" y="1825625"/>
            <a:ext cx="5650282"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a:extLst>
              <a:ext uri="{FF2B5EF4-FFF2-40B4-BE49-F238E27FC236}">
                <a16:creationId xmlns:a16="http://schemas.microsoft.com/office/drawing/2014/main" id="{A9F7A8A3-0E68-6DF8-5ACD-90509A3C1D17}"/>
              </a:ext>
            </a:extLst>
          </p:cNvPr>
          <p:cNvSpPr>
            <a:spLocks noGrp="1"/>
          </p:cNvSpPr>
          <p:nvPr>
            <p:ph sz="half" idx="2"/>
          </p:nvPr>
        </p:nvSpPr>
        <p:spPr>
          <a:xfrm>
            <a:off x="6172199" y="1825625"/>
            <a:ext cx="5650281"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Dia számának helye 6">
            <a:extLst>
              <a:ext uri="{FF2B5EF4-FFF2-40B4-BE49-F238E27FC236}">
                <a16:creationId xmlns:a16="http://schemas.microsoft.com/office/drawing/2014/main" id="{9FD9933C-1468-513B-F88F-666492581099}"/>
              </a:ext>
            </a:extLst>
          </p:cNvPr>
          <p:cNvSpPr>
            <a:spLocks noGrp="1"/>
          </p:cNvSpPr>
          <p:nvPr>
            <p:ph type="sldNum" sz="quarter" idx="12"/>
          </p:nvPr>
        </p:nvSpPr>
        <p:spPr/>
        <p:txBody>
          <a:bodyPr/>
          <a:lstStyle/>
          <a:p>
            <a:fld id="{7A6B04F8-DE81-4FBA-BF95-1226FFE6A93F}" type="slidenum">
              <a:rPr lang="hu-HU" smtClean="0"/>
              <a:t>‹#›</a:t>
            </a:fld>
            <a:endParaRPr lang="hu-HU"/>
          </a:p>
        </p:txBody>
      </p:sp>
      <p:pic>
        <p:nvPicPr>
          <p:cNvPr id="8" name="Kép 7" descr="A képen szöveg látható&#10;&#10;Automatikusan generált leírás">
            <a:extLst>
              <a:ext uri="{FF2B5EF4-FFF2-40B4-BE49-F238E27FC236}">
                <a16:creationId xmlns:a16="http://schemas.microsoft.com/office/drawing/2014/main" id="{6ABA88A0-16FB-FFCE-BC5A-82035329D427}"/>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266257" y="6130190"/>
            <a:ext cx="2751195" cy="564793"/>
          </a:xfrm>
          <a:prstGeom prst="rect">
            <a:avLst/>
          </a:prstGeom>
          <a:noFill/>
          <a:ln>
            <a:noFill/>
          </a:ln>
        </p:spPr>
      </p:pic>
      <p:pic>
        <p:nvPicPr>
          <p:cNvPr id="9" name="Kép 8" descr="A képen szöveg, clipart látható&#10;&#10;Automatikusan generált leírás">
            <a:extLst>
              <a:ext uri="{FF2B5EF4-FFF2-40B4-BE49-F238E27FC236}">
                <a16:creationId xmlns:a16="http://schemas.microsoft.com/office/drawing/2014/main" id="{C4818574-674B-B6E4-3195-A5AB6C43E254}"/>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535339" y="6202591"/>
            <a:ext cx="1323584" cy="443011"/>
          </a:xfrm>
          <a:prstGeom prst="rect">
            <a:avLst/>
          </a:prstGeom>
          <a:noFill/>
          <a:ln>
            <a:noFill/>
          </a:ln>
        </p:spPr>
      </p:pic>
      <p:pic>
        <p:nvPicPr>
          <p:cNvPr id="26" name="Kép 25">
            <a:extLst>
              <a:ext uri="{FF2B5EF4-FFF2-40B4-BE49-F238E27FC236}">
                <a16:creationId xmlns:a16="http://schemas.microsoft.com/office/drawing/2014/main" id="{A5D71172-D57E-C0AB-B1CB-C6375D2F81A7}"/>
              </a:ext>
            </a:extLst>
          </p:cNvPr>
          <p:cNvPicPr>
            <a:picLocks noChangeAspect="1"/>
          </p:cNvPicPr>
          <p:nvPr userDrawn="1"/>
        </p:nvPicPr>
        <p:blipFill>
          <a:blip r:embed="rId4" cstate="hqprint">
            <a:extLst>
              <a:ext uri="{28A0092B-C50C-407E-A947-70E740481C1C}">
                <a14:useLocalDpi xmlns:a14="http://schemas.microsoft.com/office/drawing/2010/main" val="0"/>
              </a:ext>
            </a:extLst>
          </a:blip>
          <a:srcRect/>
          <a:stretch>
            <a:fillRect/>
          </a:stretch>
        </p:blipFill>
        <p:spPr bwMode="auto">
          <a:xfrm>
            <a:off x="5181282" y="208468"/>
            <a:ext cx="1866900" cy="566420"/>
          </a:xfrm>
          <a:prstGeom prst="rect">
            <a:avLst/>
          </a:prstGeom>
          <a:noFill/>
          <a:ln>
            <a:noFill/>
          </a:ln>
        </p:spPr>
      </p:pic>
      <p:sp>
        <p:nvSpPr>
          <p:cNvPr id="27" name="Téglalap 26">
            <a:extLst>
              <a:ext uri="{FF2B5EF4-FFF2-40B4-BE49-F238E27FC236}">
                <a16:creationId xmlns:a16="http://schemas.microsoft.com/office/drawing/2014/main" id="{BDD9DA65-FDD5-2E43-E8E4-0AD8CC20CBCE}"/>
              </a:ext>
            </a:extLst>
          </p:cNvPr>
          <p:cNvSpPr/>
          <p:nvPr userDrawn="1"/>
        </p:nvSpPr>
        <p:spPr>
          <a:xfrm>
            <a:off x="1" y="416748"/>
            <a:ext cx="4998402"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28" name="Téglalap 27">
            <a:extLst>
              <a:ext uri="{FF2B5EF4-FFF2-40B4-BE49-F238E27FC236}">
                <a16:creationId xmlns:a16="http://schemas.microsoft.com/office/drawing/2014/main" id="{2F973FF0-3317-EFBD-C6A3-A6CDDE293D75}"/>
              </a:ext>
            </a:extLst>
          </p:cNvPr>
          <p:cNvSpPr/>
          <p:nvPr userDrawn="1"/>
        </p:nvSpPr>
        <p:spPr>
          <a:xfrm>
            <a:off x="7193597" y="416748"/>
            <a:ext cx="4998403"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Tree>
    <p:extLst>
      <p:ext uri="{BB962C8B-B14F-4D97-AF65-F5344CB8AC3E}">
        <p14:creationId xmlns:p14="http://schemas.microsoft.com/office/powerpoint/2010/main" val="763257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B68095A-D8C7-30E5-C519-8AF056F85F11}"/>
              </a:ext>
            </a:extLst>
          </p:cNvPr>
          <p:cNvSpPr>
            <a:spLocks noGrp="1"/>
          </p:cNvSpPr>
          <p:nvPr>
            <p:ph type="title"/>
          </p:nvPr>
        </p:nvSpPr>
        <p:spPr>
          <a:xfrm>
            <a:off x="367430" y="732438"/>
            <a:ext cx="11457140" cy="958250"/>
          </a:xfrm>
        </p:spPr>
        <p:txBody>
          <a:bodyPr/>
          <a:lstStyle/>
          <a:p>
            <a:r>
              <a:rPr lang="hu-HU"/>
              <a:t>Mintacím szerkesztése</a:t>
            </a:r>
          </a:p>
        </p:txBody>
      </p:sp>
      <p:sp>
        <p:nvSpPr>
          <p:cNvPr id="3" name="Szöveg helye 2">
            <a:extLst>
              <a:ext uri="{FF2B5EF4-FFF2-40B4-BE49-F238E27FC236}">
                <a16:creationId xmlns:a16="http://schemas.microsoft.com/office/drawing/2014/main" id="{9D25FBDB-94F5-D83E-5D1E-8FB9497FEE3A}"/>
              </a:ext>
            </a:extLst>
          </p:cNvPr>
          <p:cNvSpPr>
            <a:spLocks noGrp="1"/>
          </p:cNvSpPr>
          <p:nvPr>
            <p:ph type="body" idx="1"/>
          </p:nvPr>
        </p:nvSpPr>
        <p:spPr>
          <a:xfrm>
            <a:off x="367430" y="1681163"/>
            <a:ext cx="563014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a:extLst>
              <a:ext uri="{FF2B5EF4-FFF2-40B4-BE49-F238E27FC236}">
                <a16:creationId xmlns:a16="http://schemas.microsoft.com/office/drawing/2014/main" id="{670A43E6-E75E-B7C3-09C8-694204B3C872}"/>
              </a:ext>
            </a:extLst>
          </p:cNvPr>
          <p:cNvSpPr>
            <a:spLocks noGrp="1"/>
          </p:cNvSpPr>
          <p:nvPr>
            <p:ph sz="half" idx="2"/>
          </p:nvPr>
        </p:nvSpPr>
        <p:spPr>
          <a:xfrm>
            <a:off x="367430" y="2505075"/>
            <a:ext cx="5630145"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a:extLst>
              <a:ext uri="{FF2B5EF4-FFF2-40B4-BE49-F238E27FC236}">
                <a16:creationId xmlns:a16="http://schemas.microsoft.com/office/drawing/2014/main" id="{250AFDB5-FEF9-4B4D-A2E7-5E6BB333FAE0}"/>
              </a:ext>
            </a:extLst>
          </p:cNvPr>
          <p:cNvSpPr>
            <a:spLocks noGrp="1"/>
          </p:cNvSpPr>
          <p:nvPr>
            <p:ph type="body" sz="quarter" idx="3"/>
          </p:nvPr>
        </p:nvSpPr>
        <p:spPr>
          <a:xfrm>
            <a:off x="6172200" y="1681163"/>
            <a:ext cx="565237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a:extLst>
              <a:ext uri="{FF2B5EF4-FFF2-40B4-BE49-F238E27FC236}">
                <a16:creationId xmlns:a16="http://schemas.microsoft.com/office/drawing/2014/main" id="{8CABA9D9-627D-3A8F-110B-4E38F40950E3}"/>
              </a:ext>
            </a:extLst>
          </p:cNvPr>
          <p:cNvSpPr>
            <a:spLocks noGrp="1"/>
          </p:cNvSpPr>
          <p:nvPr>
            <p:ph sz="quarter" idx="4"/>
          </p:nvPr>
        </p:nvSpPr>
        <p:spPr>
          <a:xfrm>
            <a:off x="6172199" y="2505075"/>
            <a:ext cx="5652371"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9" name="Dia számának helye 8">
            <a:extLst>
              <a:ext uri="{FF2B5EF4-FFF2-40B4-BE49-F238E27FC236}">
                <a16:creationId xmlns:a16="http://schemas.microsoft.com/office/drawing/2014/main" id="{9BC6C48B-E3BD-B9CE-5BC2-343D2FB75824}"/>
              </a:ext>
            </a:extLst>
          </p:cNvPr>
          <p:cNvSpPr>
            <a:spLocks noGrp="1"/>
          </p:cNvSpPr>
          <p:nvPr>
            <p:ph type="sldNum" sz="quarter" idx="12"/>
          </p:nvPr>
        </p:nvSpPr>
        <p:spPr/>
        <p:txBody>
          <a:bodyPr/>
          <a:lstStyle/>
          <a:p>
            <a:fld id="{7A6B04F8-DE81-4FBA-BF95-1226FFE6A93F}" type="slidenum">
              <a:rPr lang="hu-HU" smtClean="0"/>
              <a:t>‹#›</a:t>
            </a:fld>
            <a:endParaRPr lang="hu-HU"/>
          </a:p>
        </p:txBody>
      </p:sp>
      <p:pic>
        <p:nvPicPr>
          <p:cNvPr id="10" name="Kép 9" descr="A képen szöveg látható&#10;&#10;Automatikusan generált leírás">
            <a:extLst>
              <a:ext uri="{FF2B5EF4-FFF2-40B4-BE49-F238E27FC236}">
                <a16:creationId xmlns:a16="http://schemas.microsoft.com/office/drawing/2014/main" id="{7150A80A-4946-AE56-C0D1-FDB80638FB1E}"/>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266257" y="6130190"/>
            <a:ext cx="2751195" cy="564793"/>
          </a:xfrm>
          <a:prstGeom prst="rect">
            <a:avLst/>
          </a:prstGeom>
          <a:noFill/>
          <a:ln>
            <a:noFill/>
          </a:ln>
        </p:spPr>
      </p:pic>
      <p:pic>
        <p:nvPicPr>
          <p:cNvPr id="11" name="Kép 10" descr="A képen szöveg, clipart látható&#10;&#10;Automatikusan generált leírás">
            <a:extLst>
              <a:ext uri="{FF2B5EF4-FFF2-40B4-BE49-F238E27FC236}">
                <a16:creationId xmlns:a16="http://schemas.microsoft.com/office/drawing/2014/main" id="{C88E7CC2-5371-4D57-974F-E1728860BC89}"/>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535339" y="6202591"/>
            <a:ext cx="1323584" cy="443011"/>
          </a:xfrm>
          <a:prstGeom prst="rect">
            <a:avLst/>
          </a:prstGeom>
          <a:noFill/>
          <a:ln>
            <a:noFill/>
          </a:ln>
        </p:spPr>
      </p:pic>
      <p:pic>
        <p:nvPicPr>
          <p:cNvPr id="42" name="Kép 41">
            <a:extLst>
              <a:ext uri="{FF2B5EF4-FFF2-40B4-BE49-F238E27FC236}">
                <a16:creationId xmlns:a16="http://schemas.microsoft.com/office/drawing/2014/main" id="{31B08B65-7B07-F4A8-6906-5A7E687AF1EE}"/>
              </a:ext>
            </a:extLst>
          </p:cNvPr>
          <p:cNvPicPr>
            <a:picLocks noChangeAspect="1"/>
          </p:cNvPicPr>
          <p:nvPr userDrawn="1"/>
        </p:nvPicPr>
        <p:blipFill>
          <a:blip r:embed="rId4" cstate="hqprint">
            <a:extLst>
              <a:ext uri="{28A0092B-C50C-407E-A947-70E740481C1C}">
                <a14:useLocalDpi xmlns:a14="http://schemas.microsoft.com/office/drawing/2010/main" val="0"/>
              </a:ext>
            </a:extLst>
          </a:blip>
          <a:srcRect/>
          <a:stretch>
            <a:fillRect/>
          </a:stretch>
        </p:blipFill>
        <p:spPr bwMode="auto">
          <a:xfrm>
            <a:off x="5181282" y="208468"/>
            <a:ext cx="1866900" cy="566420"/>
          </a:xfrm>
          <a:prstGeom prst="rect">
            <a:avLst/>
          </a:prstGeom>
          <a:noFill/>
          <a:ln>
            <a:noFill/>
          </a:ln>
        </p:spPr>
      </p:pic>
      <p:sp>
        <p:nvSpPr>
          <p:cNvPr id="43" name="Téglalap 42">
            <a:extLst>
              <a:ext uri="{FF2B5EF4-FFF2-40B4-BE49-F238E27FC236}">
                <a16:creationId xmlns:a16="http://schemas.microsoft.com/office/drawing/2014/main" id="{5A2087BA-FCD5-C154-E5A9-3C0284DBC551}"/>
              </a:ext>
            </a:extLst>
          </p:cNvPr>
          <p:cNvSpPr/>
          <p:nvPr userDrawn="1"/>
        </p:nvSpPr>
        <p:spPr>
          <a:xfrm>
            <a:off x="1" y="416748"/>
            <a:ext cx="4998402"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44" name="Téglalap 43">
            <a:extLst>
              <a:ext uri="{FF2B5EF4-FFF2-40B4-BE49-F238E27FC236}">
                <a16:creationId xmlns:a16="http://schemas.microsoft.com/office/drawing/2014/main" id="{55D05535-0FFD-C22C-A153-1DA6470EE8A0}"/>
              </a:ext>
            </a:extLst>
          </p:cNvPr>
          <p:cNvSpPr/>
          <p:nvPr userDrawn="1"/>
        </p:nvSpPr>
        <p:spPr>
          <a:xfrm>
            <a:off x="7193597" y="416748"/>
            <a:ext cx="4998403"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Tree>
    <p:extLst>
      <p:ext uri="{BB962C8B-B14F-4D97-AF65-F5344CB8AC3E}">
        <p14:creationId xmlns:p14="http://schemas.microsoft.com/office/powerpoint/2010/main" val="2034641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83A1316-7B2E-7332-8594-9C72F03CDCBC}"/>
              </a:ext>
            </a:extLst>
          </p:cNvPr>
          <p:cNvSpPr>
            <a:spLocks noGrp="1"/>
          </p:cNvSpPr>
          <p:nvPr>
            <p:ph type="title"/>
          </p:nvPr>
        </p:nvSpPr>
        <p:spPr/>
        <p:txBody>
          <a:bodyPr/>
          <a:lstStyle/>
          <a:p>
            <a:r>
              <a:rPr lang="hu-HU"/>
              <a:t>Mintacím szerkesztése</a:t>
            </a:r>
          </a:p>
        </p:txBody>
      </p:sp>
      <p:sp>
        <p:nvSpPr>
          <p:cNvPr id="5" name="Dia számának helye 4">
            <a:extLst>
              <a:ext uri="{FF2B5EF4-FFF2-40B4-BE49-F238E27FC236}">
                <a16:creationId xmlns:a16="http://schemas.microsoft.com/office/drawing/2014/main" id="{98C6171D-A93E-2696-36DB-CB98B0AB077E}"/>
              </a:ext>
            </a:extLst>
          </p:cNvPr>
          <p:cNvSpPr>
            <a:spLocks noGrp="1"/>
          </p:cNvSpPr>
          <p:nvPr>
            <p:ph type="sldNum" sz="quarter" idx="12"/>
          </p:nvPr>
        </p:nvSpPr>
        <p:spPr/>
        <p:txBody>
          <a:bodyPr/>
          <a:lstStyle/>
          <a:p>
            <a:fld id="{7A6B04F8-DE81-4FBA-BF95-1226FFE6A93F}" type="slidenum">
              <a:rPr lang="hu-HU" smtClean="0"/>
              <a:t>‹#›</a:t>
            </a:fld>
            <a:endParaRPr lang="hu-HU"/>
          </a:p>
        </p:txBody>
      </p:sp>
      <p:pic>
        <p:nvPicPr>
          <p:cNvPr id="6" name="Kép 5" descr="A képen szöveg látható&#10;&#10;Automatikusan generált leírás">
            <a:extLst>
              <a:ext uri="{FF2B5EF4-FFF2-40B4-BE49-F238E27FC236}">
                <a16:creationId xmlns:a16="http://schemas.microsoft.com/office/drawing/2014/main" id="{AE83F0DB-099D-8464-BA8A-310FE5E725F1}"/>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266257" y="6130190"/>
            <a:ext cx="2751195" cy="564793"/>
          </a:xfrm>
          <a:prstGeom prst="rect">
            <a:avLst/>
          </a:prstGeom>
          <a:noFill/>
          <a:ln>
            <a:noFill/>
          </a:ln>
        </p:spPr>
      </p:pic>
      <p:pic>
        <p:nvPicPr>
          <p:cNvPr id="7" name="Kép 6" descr="A képen szöveg, clipart látható&#10;&#10;Automatikusan generált leírás">
            <a:extLst>
              <a:ext uri="{FF2B5EF4-FFF2-40B4-BE49-F238E27FC236}">
                <a16:creationId xmlns:a16="http://schemas.microsoft.com/office/drawing/2014/main" id="{F9035474-FA3D-D7D3-FCE3-F2746CCDF684}"/>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535339" y="6202591"/>
            <a:ext cx="1323584" cy="443011"/>
          </a:xfrm>
          <a:prstGeom prst="rect">
            <a:avLst/>
          </a:prstGeom>
          <a:noFill/>
          <a:ln>
            <a:noFill/>
          </a:ln>
        </p:spPr>
      </p:pic>
      <p:pic>
        <p:nvPicPr>
          <p:cNvPr id="25" name="Kép 24">
            <a:extLst>
              <a:ext uri="{FF2B5EF4-FFF2-40B4-BE49-F238E27FC236}">
                <a16:creationId xmlns:a16="http://schemas.microsoft.com/office/drawing/2014/main" id="{642D5BE6-7244-E85C-3EBC-5E18B0124FF1}"/>
              </a:ext>
            </a:extLst>
          </p:cNvPr>
          <p:cNvPicPr>
            <a:picLocks noChangeAspect="1"/>
          </p:cNvPicPr>
          <p:nvPr userDrawn="1"/>
        </p:nvPicPr>
        <p:blipFill>
          <a:blip r:embed="rId4" cstate="hqprint">
            <a:extLst>
              <a:ext uri="{28A0092B-C50C-407E-A947-70E740481C1C}">
                <a14:useLocalDpi xmlns:a14="http://schemas.microsoft.com/office/drawing/2010/main" val="0"/>
              </a:ext>
            </a:extLst>
          </a:blip>
          <a:srcRect/>
          <a:stretch>
            <a:fillRect/>
          </a:stretch>
        </p:blipFill>
        <p:spPr bwMode="auto">
          <a:xfrm>
            <a:off x="5181282" y="208468"/>
            <a:ext cx="1866900" cy="566420"/>
          </a:xfrm>
          <a:prstGeom prst="rect">
            <a:avLst/>
          </a:prstGeom>
          <a:noFill/>
          <a:ln>
            <a:noFill/>
          </a:ln>
        </p:spPr>
      </p:pic>
      <p:sp>
        <p:nvSpPr>
          <p:cNvPr id="26" name="Téglalap 25">
            <a:extLst>
              <a:ext uri="{FF2B5EF4-FFF2-40B4-BE49-F238E27FC236}">
                <a16:creationId xmlns:a16="http://schemas.microsoft.com/office/drawing/2014/main" id="{48E11620-A0A8-02BE-A0AE-524C132A3B5C}"/>
              </a:ext>
            </a:extLst>
          </p:cNvPr>
          <p:cNvSpPr/>
          <p:nvPr userDrawn="1"/>
        </p:nvSpPr>
        <p:spPr>
          <a:xfrm>
            <a:off x="1" y="416748"/>
            <a:ext cx="4998402"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27" name="Téglalap 26">
            <a:extLst>
              <a:ext uri="{FF2B5EF4-FFF2-40B4-BE49-F238E27FC236}">
                <a16:creationId xmlns:a16="http://schemas.microsoft.com/office/drawing/2014/main" id="{0B6AC211-F4EF-29DF-31B6-113184EF19A3}"/>
              </a:ext>
            </a:extLst>
          </p:cNvPr>
          <p:cNvSpPr/>
          <p:nvPr userDrawn="1"/>
        </p:nvSpPr>
        <p:spPr>
          <a:xfrm>
            <a:off x="7193597" y="416748"/>
            <a:ext cx="4998403"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Tree>
    <p:extLst>
      <p:ext uri="{BB962C8B-B14F-4D97-AF65-F5344CB8AC3E}">
        <p14:creationId xmlns:p14="http://schemas.microsoft.com/office/powerpoint/2010/main" val="1131687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4" name="Dia számának helye 3">
            <a:extLst>
              <a:ext uri="{FF2B5EF4-FFF2-40B4-BE49-F238E27FC236}">
                <a16:creationId xmlns:a16="http://schemas.microsoft.com/office/drawing/2014/main" id="{5BE46679-8E5A-32CF-CBCF-0B04F0456412}"/>
              </a:ext>
            </a:extLst>
          </p:cNvPr>
          <p:cNvSpPr>
            <a:spLocks noGrp="1"/>
          </p:cNvSpPr>
          <p:nvPr>
            <p:ph type="sldNum" sz="quarter" idx="12"/>
          </p:nvPr>
        </p:nvSpPr>
        <p:spPr/>
        <p:txBody>
          <a:bodyPr/>
          <a:lstStyle/>
          <a:p>
            <a:fld id="{7A6B04F8-DE81-4FBA-BF95-1226FFE6A93F}" type="slidenum">
              <a:rPr lang="hu-HU" smtClean="0"/>
              <a:t>‹#›</a:t>
            </a:fld>
            <a:endParaRPr lang="hu-HU"/>
          </a:p>
        </p:txBody>
      </p:sp>
      <p:pic>
        <p:nvPicPr>
          <p:cNvPr id="5" name="Kép 4" descr="A képen szöveg látható&#10;&#10;Automatikusan generált leírás">
            <a:extLst>
              <a:ext uri="{FF2B5EF4-FFF2-40B4-BE49-F238E27FC236}">
                <a16:creationId xmlns:a16="http://schemas.microsoft.com/office/drawing/2014/main" id="{13EAEC48-4577-354C-821F-17A71A7A67EB}"/>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266257" y="6130190"/>
            <a:ext cx="2751195" cy="564793"/>
          </a:xfrm>
          <a:prstGeom prst="rect">
            <a:avLst/>
          </a:prstGeom>
          <a:noFill/>
          <a:ln>
            <a:noFill/>
          </a:ln>
        </p:spPr>
      </p:pic>
      <p:pic>
        <p:nvPicPr>
          <p:cNvPr id="6" name="Kép 5" descr="A képen szöveg, clipart látható&#10;&#10;Automatikusan generált leírás">
            <a:extLst>
              <a:ext uri="{FF2B5EF4-FFF2-40B4-BE49-F238E27FC236}">
                <a16:creationId xmlns:a16="http://schemas.microsoft.com/office/drawing/2014/main" id="{492C79B2-EED7-8E64-E484-E712751BB41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535339" y="6202591"/>
            <a:ext cx="1323584" cy="443011"/>
          </a:xfrm>
          <a:prstGeom prst="rect">
            <a:avLst/>
          </a:prstGeom>
          <a:noFill/>
          <a:ln>
            <a:noFill/>
          </a:ln>
        </p:spPr>
      </p:pic>
      <p:pic>
        <p:nvPicPr>
          <p:cNvPr id="24" name="Kép 23">
            <a:extLst>
              <a:ext uri="{FF2B5EF4-FFF2-40B4-BE49-F238E27FC236}">
                <a16:creationId xmlns:a16="http://schemas.microsoft.com/office/drawing/2014/main" id="{40CFA2FF-307F-7570-3BBE-EFDCC0600251}"/>
              </a:ext>
            </a:extLst>
          </p:cNvPr>
          <p:cNvPicPr>
            <a:picLocks noChangeAspect="1"/>
          </p:cNvPicPr>
          <p:nvPr userDrawn="1"/>
        </p:nvPicPr>
        <p:blipFill>
          <a:blip r:embed="rId4" cstate="hqprint">
            <a:extLst>
              <a:ext uri="{28A0092B-C50C-407E-A947-70E740481C1C}">
                <a14:useLocalDpi xmlns:a14="http://schemas.microsoft.com/office/drawing/2010/main" val="0"/>
              </a:ext>
            </a:extLst>
          </a:blip>
          <a:srcRect/>
          <a:stretch>
            <a:fillRect/>
          </a:stretch>
        </p:blipFill>
        <p:spPr bwMode="auto">
          <a:xfrm>
            <a:off x="5181282" y="208468"/>
            <a:ext cx="1866900" cy="566420"/>
          </a:xfrm>
          <a:prstGeom prst="rect">
            <a:avLst/>
          </a:prstGeom>
          <a:noFill/>
          <a:ln>
            <a:noFill/>
          </a:ln>
        </p:spPr>
      </p:pic>
      <p:sp>
        <p:nvSpPr>
          <p:cNvPr id="25" name="Téglalap 24">
            <a:extLst>
              <a:ext uri="{FF2B5EF4-FFF2-40B4-BE49-F238E27FC236}">
                <a16:creationId xmlns:a16="http://schemas.microsoft.com/office/drawing/2014/main" id="{8807276F-51E1-2915-7BA2-F705807D52F7}"/>
              </a:ext>
            </a:extLst>
          </p:cNvPr>
          <p:cNvSpPr/>
          <p:nvPr userDrawn="1"/>
        </p:nvSpPr>
        <p:spPr>
          <a:xfrm>
            <a:off x="1" y="416748"/>
            <a:ext cx="4998402"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26" name="Téglalap 25">
            <a:extLst>
              <a:ext uri="{FF2B5EF4-FFF2-40B4-BE49-F238E27FC236}">
                <a16:creationId xmlns:a16="http://schemas.microsoft.com/office/drawing/2014/main" id="{0CDE7631-71F4-C1A9-18C5-81ED3D6FC800}"/>
              </a:ext>
            </a:extLst>
          </p:cNvPr>
          <p:cNvSpPr/>
          <p:nvPr userDrawn="1"/>
        </p:nvSpPr>
        <p:spPr>
          <a:xfrm>
            <a:off x="7193597" y="416748"/>
            <a:ext cx="4998403"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Tree>
    <p:extLst>
      <p:ext uri="{BB962C8B-B14F-4D97-AF65-F5344CB8AC3E}">
        <p14:creationId xmlns:p14="http://schemas.microsoft.com/office/powerpoint/2010/main" val="1871908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A0AA6F3-D785-ACED-EAF6-1FB8B62E93EF}"/>
              </a:ext>
            </a:extLst>
          </p:cNvPr>
          <p:cNvSpPr>
            <a:spLocks noGrp="1"/>
          </p:cNvSpPr>
          <p:nvPr>
            <p:ph type="title"/>
          </p:nvPr>
        </p:nvSpPr>
        <p:spPr>
          <a:xfrm>
            <a:off x="368596" y="457200"/>
            <a:ext cx="4403430" cy="1600200"/>
          </a:xfrm>
        </p:spPr>
        <p:txBody>
          <a:bodyPr anchor="b"/>
          <a:lstStyle>
            <a:lvl1pPr>
              <a:defRPr sz="3200"/>
            </a:lvl1pPr>
          </a:lstStyle>
          <a:p>
            <a:r>
              <a:rPr lang="hu-HU"/>
              <a:t>Mintacím szerkesztése</a:t>
            </a:r>
          </a:p>
        </p:txBody>
      </p:sp>
      <p:sp>
        <p:nvSpPr>
          <p:cNvPr id="3" name="Tartalom helye 2">
            <a:extLst>
              <a:ext uri="{FF2B5EF4-FFF2-40B4-BE49-F238E27FC236}">
                <a16:creationId xmlns:a16="http://schemas.microsoft.com/office/drawing/2014/main" id="{96C98164-1D4C-E998-E9EE-21454B4266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a:extLst>
              <a:ext uri="{FF2B5EF4-FFF2-40B4-BE49-F238E27FC236}">
                <a16:creationId xmlns:a16="http://schemas.microsoft.com/office/drawing/2014/main" id="{729D12A9-2379-7EED-0693-ADDF08283CF3}"/>
              </a:ext>
            </a:extLst>
          </p:cNvPr>
          <p:cNvSpPr>
            <a:spLocks noGrp="1"/>
          </p:cNvSpPr>
          <p:nvPr>
            <p:ph type="body" sz="half" idx="2"/>
          </p:nvPr>
        </p:nvSpPr>
        <p:spPr>
          <a:xfrm>
            <a:off x="368596" y="2057400"/>
            <a:ext cx="440343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7" name="Dia számának helye 6">
            <a:extLst>
              <a:ext uri="{FF2B5EF4-FFF2-40B4-BE49-F238E27FC236}">
                <a16:creationId xmlns:a16="http://schemas.microsoft.com/office/drawing/2014/main" id="{6EDB49F5-54C3-EDD0-5572-6FC51C970B46}"/>
              </a:ext>
            </a:extLst>
          </p:cNvPr>
          <p:cNvSpPr>
            <a:spLocks noGrp="1"/>
          </p:cNvSpPr>
          <p:nvPr>
            <p:ph type="sldNum" sz="quarter" idx="12"/>
          </p:nvPr>
        </p:nvSpPr>
        <p:spPr/>
        <p:txBody>
          <a:bodyPr/>
          <a:lstStyle/>
          <a:p>
            <a:fld id="{7A6B04F8-DE81-4FBA-BF95-1226FFE6A93F}" type="slidenum">
              <a:rPr lang="hu-HU" smtClean="0"/>
              <a:t>‹#›</a:t>
            </a:fld>
            <a:endParaRPr lang="hu-HU"/>
          </a:p>
        </p:txBody>
      </p:sp>
      <p:pic>
        <p:nvPicPr>
          <p:cNvPr id="8" name="Kép 7" descr="A képen szöveg látható&#10;&#10;Automatikusan generált leírás">
            <a:extLst>
              <a:ext uri="{FF2B5EF4-FFF2-40B4-BE49-F238E27FC236}">
                <a16:creationId xmlns:a16="http://schemas.microsoft.com/office/drawing/2014/main" id="{F0F9D47F-DF27-4C3F-0051-B1719C9ACD5C}"/>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266257" y="6130190"/>
            <a:ext cx="2751195" cy="564793"/>
          </a:xfrm>
          <a:prstGeom prst="rect">
            <a:avLst/>
          </a:prstGeom>
          <a:noFill/>
          <a:ln>
            <a:noFill/>
          </a:ln>
        </p:spPr>
      </p:pic>
      <p:pic>
        <p:nvPicPr>
          <p:cNvPr id="9" name="Kép 8" descr="A képen szöveg, clipart látható&#10;&#10;Automatikusan generált leírás">
            <a:extLst>
              <a:ext uri="{FF2B5EF4-FFF2-40B4-BE49-F238E27FC236}">
                <a16:creationId xmlns:a16="http://schemas.microsoft.com/office/drawing/2014/main" id="{C53DC6FA-FDCA-46CD-2272-57D954A91388}"/>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535339" y="6202591"/>
            <a:ext cx="1323584" cy="443011"/>
          </a:xfrm>
          <a:prstGeom prst="rect">
            <a:avLst/>
          </a:prstGeom>
          <a:noFill/>
          <a:ln>
            <a:noFill/>
          </a:ln>
        </p:spPr>
      </p:pic>
      <p:pic>
        <p:nvPicPr>
          <p:cNvPr id="27" name="Kép 26">
            <a:extLst>
              <a:ext uri="{FF2B5EF4-FFF2-40B4-BE49-F238E27FC236}">
                <a16:creationId xmlns:a16="http://schemas.microsoft.com/office/drawing/2014/main" id="{2CEC36D9-49C3-E0B0-A153-31FDF6FCA9B3}"/>
              </a:ext>
            </a:extLst>
          </p:cNvPr>
          <p:cNvPicPr>
            <a:picLocks noChangeAspect="1"/>
          </p:cNvPicPr>
          <p:nvPr userDrawn="1"/>
        </p:nvPicPr>
        <p:blipFill>
          <a:blip r:embed="rId4" cstate="hqprint">
            <a:extLst>
              <a:ext uri="{28A0092B-C50C-407E-A947-70E740481C1C}">
                <a14:useLocalDpi xmlns:a14="http://schemas.microsoft.com/office/drawing/2010/main" val="0"/>
              </a:ext>
            </a:extLst>
          </a:blip>
          <a:srcRect/>
          <a:stretch>
            <a:fillRect/>
          </a:stretch>
        </p:blipFill>
        <p:spPr bwMode="auto">
          <a:xfrm>
            <a:off x="5181282" y="208468"/>
            <a:ext cx="1866900" cy="566420"/>
          </a:xfrm>
          <a:prstGeom prst="rect">
            <a:avLst/>
          </a:prstGeom>
          <a:noFill/>
          <a:ln>
            <a:noFill/>
          </a:ln>
        </p:spPr>
      </p:pic>
      <p:sp>
        <p:nvSpPr>
          <p:cNvPr id="28" name="Téglalap 27">
            <a:extLst>
              <a:ext uri="{FF2B5EF4-FFF2-40B4-BE49-F238E27FC236}">
                <a16:creationId xmlns:a16="http://schemas.microsoft.com/office/drawing/2014/main" id="{3F258571-D5B0-4747-FAD7-FB2B8B6AB6AA}"/>
              </a:ext>
            </a:extLst>
          </p:cNvPr>
          <p:cNvSpPr/>
          <p:nvPr userDrawn="1"/>
        </p:nvSpPr>
        <p:spPr>
          <a:xfrm>
            <a:off x="1" y="416748"/>
            <a:ext cx="4998402"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29" name="Téglalap 28">
            <a:extLst>
              <a:ext uri="{FF2B5EF4-FFF2-40B4-BE49-F238E27FC236}">
                <a16:creationId xmlns:a16="http://schemas.microsoft.com/office/drawing/2014/main" id="{AC98886A-8DD9-849C-A962-8F6303621925}"/>
              </a:ext>
            </a:extLst>
          </p:cNvPr>
          <p:cNvSpPr/>
          <p:nvPr userDrawn="1"/>
        </p:nvSpPr>
        <p:spPr>
          <a:xfrm>
            <a:off x="7193597" y="416748"/>
            <a:ext cx="4998403"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Tree>
    <p:extLst>
      <p:ext uri="{BB962C8B-B14F-4D97-AF65-F5344CB8AC3E}">
        <p14:creationId xmlns:p14="http://schemas.microsoft.com/office/powerpoint/2010/main" val="125216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9DC531A-EE31-B3B7-EC25-EED7F2F5BC13}"/>
              </a:ext>
            </a:extLst>
          </p:cNvPr>
          <p:cNvSpPr>
            <a:spLocks noGrp="1"/>
          </p:cNvSpPr>
          <p:nvPr>
            <p:ph type="title"/>
          </p:nvPr>
        </p:nvSpPr>
        <p:spPr>
          <a:xfrm>
            <a:off x="389860" y="457200"/>
            <a:ext cx="4382165" cy="1600200"/>
          </a:xfrm>
        </p:spPr>
        <p:txBody>
          <a:bodyPr anchor="b"/>
          <a:lstStyle>
            <a:lvl1pPr>
              <a:defRPr sz="3200"/>
            </a:lvl1pPr>
          </a:lstStyle>
          <a:p>
            <a:r>
              <a:rPr lang="hu-HU"/>
              <a:t>Mintacím szerkesztése</a:t>
            </a:r>
          </a:p>
        </p:txBody>
      </p:sp>
      <p:sp>
        <p:nvSpPr>
          <p:cNvPr id="3" name="Kép helye 2">
            <a:extLst>
              <a:ext uri="{FF2B5EF4-FFF2-40B4-BE49-F238E27FC236}">
                <a16:creationId xmlns:a16="http://schemas.microsoft.com/office/drawing/2014/main" id="{A8B4AC54-C590-39E3-4218-345BCF587D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a:extLst>
              <a:ext uri="{FF2B5EF4-FFF2-40B4-BE49-F238E27FC236}">
                <a16:creationId xmlns:a16="http://schemas.microsoft.com/office/drawing/2014/main" id="{340A4181-E5A4-A307-4F65-2DBC85E4161B}"/>
              </a:ext>
            </a:extLst>
          </p:cNvPr>
          <p:cNvSpPr>
            <a:spLocks noGrp="1"/>
          </p:cNvSpPr>
          <p:nvPr>
            <p:ph type="body" sz="half" idx="2"/>
          </p:nvPr>
        </p:nvSpPr>
        <p:spPr>
          <a:xfrm>
            <a:off x="389860" y="2057400"/>
            <a:ext cx="438216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7" name="Dia számának helye 6">
            <a:extLst>
              <a:ext uri="{FF2B5EF4-FFF2-40B4-BE49-F238E27FC236}">
                <a16:creationId xmlns:a16="http://schemas.microsoft.com/office/drawing/2014/main" id="{F83775F0-5570-8A7A-B1EE-4CC6DA2700F5}"/>
              </a:ext>
            </a:extLst>
          </p:cNvPr>
          <p:cNvSpPr>
            <a:spLocks noGrp="1"/>
          </p:cNvSpPr>
          <p:nvPr>
            <p:ph type="sldNum" sz="quarter" idx="12"/>
          </p:nvPr>
        </p:nvSpPr>
        <p:spPr/>
        <p:txBody>
          <a:bodyPr/>
          <a:lstStyle/>
          <a:p>
            <a:fld id="{7A6B04F8-DE81-4FBA-BF95-1226FFE6A93F}" type="slidenum">
              <a:rPr lang="hu-HU" smtClean="0"/>
              <a:t>‹#›</a:t>
            </a:fld>
            <a:endParaRPr lang="hu-HU"/>
          </a:p>
        </p:txBody>
      </p:sp>
      <p:pic>
        <p:nvPicPr>
          <p:cNvPr id="8" name="Kép 7" descr="A képen szöveg látható&#10;&#10;Automatikusan generált leírás">
            <a:extLst>
              <a:ext uri="{FF2B5EF4-FFF2-40B4-BE49-F238E27FC236}">
                <a16:creationId xmlns:a16="http://schemas.microsoft.com/office/drawing/2014/main" id="{26607FD6-0030-DFCB-500B-9FE985C92F66}"/>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a:fillRect/>
          </a:stretch>
        </p:blipFill>
        <p:spPr bwMode="auto">
          <a:xfrm>
            <a:off x="266257" y="6130190"/>
            <a:ext cx="2751195" cy="564793"/>
          </a:xfrm>
          <a:prstGeom prst="rect">
            <a:avLst/>
          </a:prstGeom>
          <a:noFill/>
          <a:ln>
            <a:noFill/>
          </a:ln>
        </p:spPr>
      </p:pic>
      <p:pic>
        <p:nvPicPr>
          <p:cNvPr id="9" name="Kép 8" descr="A képen szöveg, clipart látható&#10;&#10;Automatikusan generált leírás">
            <a:extLst>
              <a:ext uri="{FF2B5EF4-FFF2-40B4-BE49-F238E27FC236}">
                <a16:creationId xmlns:a16="http://schemas.microsoft.com/office/drawing/2014/main" id="{0ADBBF72-55B7-2EEF-A6B7-F13D3ADA2DE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535339" y="6202591"/>
            <a:ext cx="1323584" cy="443011"/>
          </a:xfrm>
          <a:prstGeom prst="rect">
            <a:avLst/>
          </a:prstGeom>
          <a:noFill/>
          <a:ln>
            <a:noFill/>
          </a:ln>
        </p:spPr>
      </p:pic>
      <p:pic>
        <p:nvPicPr>
          <p:cNvPr id="27" name="Kép 26">
            <a:extLst>
              <a:ext uri="{FF2B5EF4-FFF2-40B4-BE49-F238E27FC236}">
                <a16:creationId xmlns:a16="http://schemas.microsoft.com/office/drawing/2014/main" id="{500C0EBA-362F-C942-438C-4CFD05E8343E}"/>
              </a:ext>
            </a:extLst>
          </p:cNvPr>
          <p:cNvPicPr>
            <a:picLocks noChangeAspect="1"/>
          </p:cNvPicPr>
          <p:nvPr userDrawn="1"/>
        </p:nvPicPr>
        <p:blipFill>
          <a:blip r:embed="rId4" cstate="hqprint">
            <a:extLst>
              <a:ext uri="{28A0092B-C50C-407E-A947-70E740481C1C}">
                <a14:useLocalDpi xmlns:a14="http://schemas.microsoft.com/office/drawing/2010/main" val="0"/>
              </a:ext>
            </a:extLst>
          </a:blip>
          <a:srcRect/>
          <a:stretch>
            <a:fillRect/>
          </a:stretch>
        </p:blipFill>
        <p:spPr bwMode="auto">
          <a:xfrm>
            <a:off x="5181282" y="208468"/>
            <a:ext cx="1866900" cy="566420"/>
          </a:xfrm>
          <a:prstGeom prst="rect">
            <a:avLst/>
          </a:prstGeom>
          <a:noFill/>
          <a:ln>
            <a:noFill/>
          </a:ln>
        </p:spPr>
      </p:pic>
      <p:sp>
        <p:nvSpPr>
          <p:cNvPr id="28" name="Téglalap 27">
            <a:extLst>
              <a:ext uri="{FF2B5EF4-FFF2-40B4-BE49-F238E27FC236}">
                <a16:creationId xmlns:a16="http://schemas.microsoft.com/office/drawing/2014/main" id="{16A41121-8BBF-EFD1-7976-0CC4A84FC591}"/>
              </a:ext>
            </a:extLst>
          </p:cNvPr>
          <p:cNvSpPr/>
          <p:nvPr userDrawn="1"/>
        </p:nvSpPr>
        <p:spPr>
          <a:xfrm>
            <a:off x="1" y="416748"/>
            <a:ext cx="4998402"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29" name="Téglalap 28">
            <a:extLst>
              <a:ext uri="{FF2B5EF4-FFF2-40B4-BE49-F238E27FC236}">
                <a16:creationId xmlns:a16="http://schemas.microsoft.com/office/drawing/2014/main" id="{9BBB7533-99E6-4966-4139-644B2A2C9061}"/>
              </a:ext>
            </a:extLst>
          </p:cNvPr>
          <p:cNvSpPr/>
          <p:nvPr userDrawn="1"/>
        </p:nvSpPr>
        <p:spPr>
          <a:xfrm>
            <a:off x="7193597" y="416748"/>
            <a:ext cx="4998403" cy="86360"/>
          </a:xfrm>
          <a:prstGeom prst="rect">
            <a:avLst/>
          </a:prstGeom>
          <a:solidFill>
            <a:srgbClr val="C6A66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Tree>
    <p:extLst>
      <p:ext uri="{BB962C8B-B14F-4D97-AF65-F5344CB8AC3E}">
        <p14:creationId xmlns:p14="http://schemas.microsoft.com/office/powerpoint/2010/main" val="1765621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5" name="Csoportba foglalás 4">
            <a:extLst>
              <a:ext uri="{FF2B5EF4-FFF2-40B4-BE49-F238E27FC236}">
                <a16:creationId xmlns:a16="http://schemas.microsoft.com/office/drawing/2014/main" id="{6873411C-90F2-0D65-E6D4-91151D37F8EF}"/>
              </a:ext>
            </a:extLst>
          </p:cNvPr>
          <p:cNvGrpSpPr/>
          <p:nvPr userDrawn="1"/>
        </p:nvGrpSpPr>
        <p:grpSpPr>
          <a:xfrm>
            <a:off x="0" y="0"/>
            <a:ext cx="12192000" cy="6858000"/>
            <a:chOff x="0" y="0"/>
            <a:chExt cx="12192000" cy="6858000"/>
          </a:xfrm>
        </p:grpSpPr>
        <p:pic>
          <p:nvPicPr>
            <p:cNvPr id="7" name="Kép 6">
              <a:extLst>
                <a:ext uri="{FF2B5EF4-FFF2-40B4-BE49-F238E27FC236}">
                  <a16:creationId xmlns:a16="http://schemas.microsoft.com/office/drawing/2014/main" id="{56D39011-E79A-87C4-FB8D-107306CC7F54}"/>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t="7812" b="7812"/>
            <a:stretch/>
          </p:blipFill>
          <p:spPr>
            <a:xfrm>
              <a:off x="0" y="0"/>
              <a:ext cx="12192000" cy="6858000"/>
            </a:xfrm>
            <a:prstGeom prst="rect">
              <a:avLst/>
            </a:prstGeom>
          </p:spPr>
        </p:pic>
        <p:sp>
          <p:nvSpPr>
            <p:cNvPr id="8" name="Ellipszis 7">
              <a:extLst>
                <a:ext uri="{FF2B5EF4-FFF2-40B4-BE49-F238E27FC236}">
                  <a16:creationId xmlns:a16="http://schemas.microsoft.com/office/drawing/2014/main" id="{2889E107-199F-CBA2-3A85-51F8161F963E}"/>
                </a:ext>
              </a:extLst>
            </p:cNvPr>
            <p:cNvSpPr/>
            <p:nvPr userDrawn="1"/>
          </p:nvSpPr>
          <p:spPr>
            <a:xfrm rot="20803327" flipH="1">
              <a:off x="344279" y="1498064"/>
              <a:ext cx="139473" cy="139457"/>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9" name="Ellipszis 8">
              <a:extLst>
                <a:ext uri="{FF2B5EF4-FFF2-40B4-BE49-F238E27FC236}">
                  <a16:creationId xmlns:a16="http://schemas.microsoft.com/office/drawing/2014/main" id="{9846EF06-E4CB-6542-45D8-0734D4AB36D3}"/>
                </a:ext>
              </a:extLst>
            </p:cNvPr>
            <p:cNvSpPr/>
            <p:nvPr userDrawn="1"/>
          </p:nvSpPr>
          <p:spPr>
            <a:xfrm rot="20803327" flipH="1">
              <a:off x="344279" y="5157716"/>
              <a:ext cx="139473" cy="139457"/>
            </a:xfrm>
            <a:prstGeom prst="ellipse">
              <a:avLst/>
            </a:prstGeom>
            <a:solidFill>
              <a:schemeClr val="accent2">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10" name="Ellipszis 9">
              <a:extLst>
                <a:ext uri="{FF2B5EF4-FFF2-40B4-BE49-F238E27FC236}">
                  <a16:creationId xmlns:a16="http://schemas.microsoft.com/office/drawing/2014/main" id="{6804BCB4-913B-8CE0-994B-1D8E17F63C16}"/>
                </a:ext>
              </a:extLst>
            </p:cNvPr>
            <p:cNvSpPr/>
            <p:nvPr userDrawn="1"/>
          </p:nvSpPr>
          <p:spPr>
            <a:xfrm rot="20803327" flipH="1">
              <a:off x="3088801" y="5712754"/>
              <a:ext cx="139473" cy="139457"/>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11" name="Ellipszis 10">
              <a:extLst>
                <a:ext uri="{FF2B5EF4-FFF2-40B4-BE49-F238E27FC236}">
                  <a16:creationId xmlns:a16="http://schemas.microsoft.com/office/drawing/2014/main" id="{EDE2B4ED-0BE3-6811-ABEA-9BDBBC8A09B3}"/>
                </a:ext>
              </a:extLst>
            </p:cNvPr>
            <p:cNvSpPr/>
            <p:nvPr userDrawn="1"/>
          </p:nvSpPr>
          <p:spPr>
            <a:xfrm rot="20803327" flipH="1">
              <a:off x="1267734" y="3053260"/>
              <a:ext cx="139473" cy="139457"/>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12" name="Ellipszis 11">
              <a:extLst>
                <a:ext uri="{FF2B5EF4-FFF2-40B4-BE49-F238E27FC236}">
                  <a16:creationId xmlns:a16="http://schemas.microsoft.com/office/drawing/2014/main" id="{6B114671-0EA6-AE50-7E60-7A98D646C2C2}"/>
                </a:ext>
              </a:extLst>
            </p:cNvPr>
            <p:cNvSpPr/>
            <p:nvPr userDrawn="1"/>
          </p:nvSpPr>
          <p:spPr>
            <a:xfrm rot="20803327" flipH="1">
              <a:off x="9490085" y="515522"/>
              <a:ext cx="139473" cy="139457"/>
            </a:xfrm>
            <a:prstGeom prst="ellipse">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13" name="Ellipszis 12">
              <a:extLst>
                <a:ext uri="{FF2B5EF4-FFF2-40B4-BE49-F238E27FC236}">
                  <a16:creationId xmlns:a16="http://schemas.microsoft.com/office/drawing/2014/main" id="{2C5709DD-E018-F3DB-8EC9-AD1E84842234}"/>
                </a:ext>
              </a:extLst>
            </p:cNvPr>
            <p:cNvSpPr/>
            <p:nvPr userDrawn="1"/>
          </p:nvSpPr>
          <p:spPr>
            <a:xfrm rot="20803327" flipH="1">
              <a:off x="11785047" y="5030548"/>
              <a:ext cx="139473" cy="139457"/>
            </a:xfrm>
            <a:prstGeom prst="ellipse">
              <a:avLst/>
            </a:prstGeom>
            <a:solidFill>
              <a:schemeClr val="accent2">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14" name="Ellipszis 13">
              <a:extLst>
                <a:ext uri="{FF2B5EF4-FFF2-40B4-BE49-F238E27FC236}">
                  <a16:creationId xmlns:a16="http://schemas.microsoft.com/office/drawing/2014/main" id="{CB2B2E60-9936-5612-C28E-E9E02F26D8B3}"/>
                </a:ext>
              </a:extLst>
            </p:cNvPr>
            <p:cNvSpPr/>
            <p:nvPr userDrawn="1"/>
          </p:nvSpPr>
          <p:spPr>
            <a:xfrm rot="20803327" flipH="1">
              <a:off x="11325143" y="2618154"/>
              <a:ext cx="139473" cy="139457"/>
            </a:xfrm>
            <a:prstGeom prst="ellipse">
              <a:avLst/>
            </a:prstGeom>
            <a:solidFill>
              <a:schemeClr val="accent4">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sp>
          <p:nvSpPr>
            <p:cNvPr id="15" name="Ellipszis 14">
              <a:extLst>
                <a:ext uri="{FF2B5EF4-FFF2-40B4-BE49-F238E27FC236}">
                  <a16:creationId xmlns:a16="http://schemas.microsoft.com/office/drawing/2014/main" id="{BCC06E0B-C89A-9B78-8E06-CE81EB091F54}"/>
                </a:ext>
              </a:extLst>
            </p:cNvPr>
            <p:cNvSpPr/>
            <p:nvPr userDrawn="1"/>
          </p:nvSpPr>
          <p:spPr>
            <a:xfrm rot="20803327" flipH="1">
              <a:off x="11785046" y="796347"/>
              <a:ext cx="139473" cy="139457"/>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hu-HU"/>
            </a:p>
          </p:txBody>
        </p:sp>
      </p:grpSp>
      <p:sp>
        <p:nvSpPr>
          <p:cNvPr id="2" name="Cím helye 1">
            <a:extLst>
              <a:ext uri="{FF2B5EF4-FFF2-40B4-BE49-F238E27FC236}">
                <a16:creationId xmlns:a16="http://schemas.microsoft.com/office/drawing/2014/main" id="{9115BB7B-F949-A831-D924-7954A2F4D135}"/>
              </a:ext>
            </a:extLst>
          </p:cNvPr>
          <p:cNvSpPr>
            <a:spLocks noGrp="1"/>
          </p:cNvSpPr>
          <p:nvPr>
            <p:ph type="title"/>
          </p:nvPr>
        </p:nvSpPr>
        <p:spPr>
          <a:xfrm>
            <a:off x="369518" y="878958"/>
            <a:ext cx="11455052" cy="811730"/>
          </a:xfrm>
          <a:prstGeom prst="rect">
            <a:avLst/>
          </a:prstGeom>
        </p:spPr>
        <p:txBody>
          <a:bodyPr vert="horz" lIns="91440" tIns="45720" rIns="91440" bIns="45720" rtlCol="0" anchor="t">
            <a:normAutofit/>
          </a:bodyPr>
          <a:lstStyle/>
          <a:p>
            <a:r>
              <a:rPr lang="hu-HU" dirty="0"/>
              <a:t>Mintacím szerkesztése</a:t>
            </a:r>
          </a:p>
        </p:txBody>
      </p:sp>
      <p:sp>
        <p:nvSpPr>
          <p:cNvPr id="3" name="Szöveg helye 2">
            <a:extLst>
              <a:ext uri="{FF2B5EF4-FFF2-40B4-BE49-F238E27FC236}">
                <a16:creationId xmlns:a16="http://schemas.microsoft.com/office/drawing/2014/main" id="{ECD81F4E-EF80-18ED-030D-C24360DF3EDB}"/>
              </a:ext>
            </a:extLst>
          </p:cNvPr>
          <p:cNvSpPr>
            <a:spLocks noGrp="1"/>
          </p:cNvSpPr>
          <p:nvPr>
            <p:ph type="body" idx="1"/>
          </p:nvPr>
        </p:nvSpPr>
        <p:spPr>
          <a:xfrm>
            <a:off x="369518" y="1871329"/>
            <a:ext cx="11455052" cy="4305633"/>
          </a:xfrm>
          <a:prstGeom prst="rect">
            <a:avLst/>
          </a:prstGeom>
        </p:spPr>
        <p:txBody>
          <a:bodyPr vert="horz" lIns="91440" tIns="45720" rIns="91440" bIns="45720" rtlCol="0">
            <a:normAutofit/>
          </a:body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6" name="Dia számának helye 5">
            <a:extLst>
              <a:ext uri="{FF2B5EF4-FFF2-40B4-BE49-F238E27FC236}">
                <a16:creationId xmlns:a16="http://schemas.microsoft.com/office/drawing/2014/main" id="{A842F2F5-EF18-B50B-DBE4-DCF16F9018B7}"/>
              </a:ext>
            </a:extLst>
          </p:cNvPr>
          <p:cNvSpPr>
            <a:spLocks noGrp="1"/>
          </p:cNvSpPr>
          <p:nvPr>
            <p:ph type="sldNum" sz="quarter" idx="4"/>
          </p:nvPr>
        </p:nvSpPr>
        <p:spPr>
          <a:xfrm>
            <a:off x="4724400" y="6261079"/>
            <a:ext cx="2743200" cy="365125"/>
          </a:xfrm>
          <a:prstGeom prst="rect">
            <a:avLst/>
          </a:prstGeom>
        </p:spPr>
        <p:txBody>
          <a:bodyPr vert="horz" lIns="91440" tIns="45720" rIns="91440" bIns="45720" rtlCol="0" anchor="ctr"/>
          <a:lstStyle>
            <a:lvl1pPr algn="ctr">
              <a:defRPr sz="1200">
                <a:solidFill>
                  <a:schemeClr val="accent1"/>
                </a:solidFill>
              </a:defRPr>
            </a:lvl1pPr>
          </a:lstStyle>
          <a:p>
            <a:fld id="{7A6B04F8-DE81-4FBA-BF95-1226FFE6A93F}" type="slidenum">
              <a:rPr lang="hu-HU" smtClean="0"/>
              <a:pPr/>
              <a:t>‹#›</a:t>
            </a:fld>
            <a:endParaRPr lang="hu-HU" dirty="0"/>
          </a:p>
        </p:txBody>
      </p:sp>
    </p:spTree>
    <p:extLst>
      <p:ext uri="{BB962C8B-B14F-4D97-AF65-F5344CB8AC3E}">
        <p14:creationId xmlns:p14="http://schemas.microsoft.com/office/powerpoint/2010/main" val="1188548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1" kern="1200">
          <a:solidFill>
            <a:schemeClr val="accent1"/>
          </a:solidFill>
          <a:latin typeface="Trebuchet MS" panose="020B0603020202020204" pitchFamily="34" charset="0"/>
          <a:ea typeface="+mj-ea"/>
          <a:cs typeface="+mj-cs"/>
        </a:defRPr>
      </a:lvl1pPr>
    </p:titleStyle>
    <p:bodyStyle>
      <a:lvl1pPr marL="228600" indent="-228600" algn="l" defTabSz="914400" rtl="0" eaLnBrk="1" latinLnBrk="0" hangingPunct="1">
        <a:lnSpc>
          <a:spcPct val="90000"/>
        </a:lnSpc>
        <a:spcBef>
          <a:spcPts val="1000"/>
        </a:spcBef>
        <a:buClr>
          <a:schemeClr val="accent1"/>
        </a:buClr>
        <a:buFont typeface="Wingdings" panose="05000000000000000000" pitchFamily="2" charset="2"/>
        <a:buChar char="§"/>
        <a:defRPr sz="2800" kern="1200">
          <a:solidFill>
            <a:schemeClr val="tx1"/>
          </a:solidFill>
          <a:latin typeface="Helvetica" panose="020B0604020202020204" pitchFamily="34" charset="0"/>
          <a:ea typeface="+mn-ea"/>
          <a:cs typeface="Helvetica" panose="020B0604020202020204" pitchFamily="34" charset="0"/>
        </a:defRPr>
      </a:lvl1pPr>
      <a:lvl2pPr marL="685800" indent="-228600" algn="l" defTabSz="914400" rtl="0" eaLnBrk="1" latinLnBrk="0" hangingPunct="1">
        <a:lnSpc>
          <a:spcPct val="90000"/>
        </a:lnSpc>
        <a:spcBef>
          <a:spcPts val="500"/>
        </a:spcBef>
        <a:buClr>
          <a:schemeClr val="accent1"/>
        </a:buClr>
        <a:buFont typeface="Wingdings" panose="05000000000000000000" pitchFamily="2" charset="2"/>
        <a:buChar char="§"/>
        <a:defRPr sz="2400" kern="1200">
          <a:solidFill>
            <a:schemeClr val="tx1"/>
          </a:solidFill>
          <a:latin typeface="Helvetica" panose="020B0604020202020204" pitchFamily="34" charset="0"/>
          <a:ea typeface="+mn-ea"/>
          <a:cs typeface="Helvetica" panose="020B0604020202020204" pitchFamily="34" charset="0"/>
        </a:defRPr>
      </a:lvl2pPr>
      <a:lvl3pPr marL="1143000" indent="-228600" algn="l" defTabSz="914400" rtl="0" eaLnBrk="1" latinLnBrk="0" hangingPunct="1">
        <a:lnSpc>
          <a:spcPct val="90000"/>
        </a:lnSpc>
        <a:spcBef>
          <a:spcPts val="500"/>
        </a:spcBef>
        <a:buClr>
          <a:schemeClr val="accent1"/>
        </a:buClr>
        <a:buFont typeface="Wingdings" panose="05000000000000000000" pitchFamily="2" charset="2"/>
        <a:buChar char="§"/>
        <a:defRPr sz="2000" kern="1200">
          <a:solidFill>
            <a:schemeClr val="tx1"/>
          </a:solidFill>
          <a:latin typeface="Helvetica" panose="020B0604020202020204" pitchFamily="34" charset="0"/>
          <a:ea typeface="+mn-ea"/>
          <a:cs typeface="Helvetica" panose="020B0604020202020204" pitchFamily="34" charset="0"/>
        </a:defRPr>
      </a:lvl3pPr>
      <a:lvl4pPr marL="1600200" indent="-228600" algn="l" defTabSz="914400" rtl="0" eaLnBrk="1" latinLnBrk="0" hangingPunct="1">
        <a:lnSpc>
          <a:spcPct val="90000"/>
        </a:lnSpc>
        <a:spcBef>
          <a:spcPts val="500"/>
        </a:spcBef>
        <a:buClr>
          <a:schemeClr val="accent1"/>
        </a:buClr>
        <a:buFont typeface="Wingdings" panose="05000000000000000000" pitchFamily="2" charset="2"/>
        <a:buChar char="§"/>
        <a:defRPr sz="1800" kern="1200">
          <a:solidFill>
            <a:schemeClr val="tx1"/>
          </a:solidFill>
          <a:latin typeface="Helvetica" panose="020B0604020202020204" pitchFamily="34" charset="0"/>
          <a:ea typeface="+mn-ea"/>
          <a:cs typeface="Helvetica" panose="020B0604020202020204" pitchFamily="34" charset="0"/>
        </a:defRPr>
      </a:lvl4pPr>
      <a:lvl5pPr marL="2057400" indent="-228600" algn="l" defTabSz="914400" rtl="0" eaLnBrk="1" latinLnBrk="0" hangingPunct="1">
        <a:lnSpc>
          <a:spcPct val="90000"/>
        </a:lnSpc>
        <a:spcBef>
          <a:spcPts val="500"/>
        </a:spcBef>
        <a:buClr>
          <a:schemeClr val="accent1"/>
        </a:buClr>
        <a:buFont typeface="Wingdings" panose="05000000000000000000" pitchFamily="2" charset="2"/>
        <a:buChar char="§"/>
        <a:defRPr sz="1800" kern="1200">
          <a:solidFill>
            <a:schemeClr val="tx1"/>
          </a:solidFill>
          <a:latin typeface="Helvetica" panose="020B0604020202020204" pitchFamily="34" charset="0"/>
          <a:ea typeface="+mn-ea"/>
          <a:cs typeface="Helvetica"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A737B7B-6BF2-DF9D-2376-D89AF378F863}"/>
              </a:ext>
            </a:extLst>
          </p:cNvPr>
          <p:cNvSpPr>
            <a:spLocks noGrp="1"/>
          </p:cNvSpPr>
          <p:nvPr>
            <p:ph type="ctrTitle"/>
          </p:nvPr>
        </p:nvSpPr>
        <p:spPr/>
        <p:txBody>
          <a:bodyPr/>
          <a:lstStyle/>
          <a:p>
            <a:r>
              <a:rPr lang="hu-HU" dirty="0" smtClean="0"/>
              <a:t>Az internet és a jog</a:t>
            </a:r>
            <a:endParaRPr lang="hu-HU" dirty="0"/>
          </a:p>
        </p:txBody>
      </p:sp>
    </p:spTree>
    <p:extLst>
      <p:ext uri="{BB962C8B-B14F-4D97-AF65-F5344CB8AC3E}">
        <p14:creationId xmlns:p14="http://schemas.microsoft.com/office/powerpoint/2010/main" val="1602155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3DD4A26-598B-1B37-C794-6B51ABEEB0FA}"/>
              </a:ext>
            </a:extLst>
          </p:cNvPr>
          <p:cNvSpPr>
            <a:spLocks noGrp="1"/>
          </p:cNvSpPr>
          <p:nvPr>
            <p:ph type="title"/>
          </p:nvPr>
        </p:nvSpPr>
        <p:spPr/>
        <p:txBody>
          <a:bodyPr>
            <a:normAutofit fontScale="90000"/>
          </a:bodyPr>
          <a:lstStyle/>
          <a:p>
            <a:pPr algn="ctr"/>
            <a:r>
              <a:rPr lang="hu-HU" dirty="0"/>
              <a:t>Büntető Törvénykönyvről szóló 2012. évi C. törvény rendelkezései az online bántalmazás témakörében</a:t>
            </a:r>
            <a:endParaRPr lang="hu-HU" dirty="0"/>
          </a:p>
        </p:txBody>
      </p:sp>
      <p:sp>
        <p:nvSpPr>
          <p:cNvPr id="3" name="Tartalom helye 2">
            <a:extLst>
              <a:ext uri="{FF2B5EF4-FFF2-40B4-BE49-F238E27FC236}">
                <a16:creationId xmlns:a16="http://schemas.microsoft.com/office/drawing/2014/main" id="{EE5D7046-0CBA-D7C4-ADAD-385F9FBC09D6}"/>
              </a:ext>
            </a:extLst>
          </p:cNvPr>
          <p:cNvSpPr>
            <a:spLocks noGrp="1"/>
          </p:cNvSpPr>
          <p:nvPr>
            <p:ph idx="1"/>
          </p:nvPr>
        </p:nvSpPr>
        <p:spPr/>
        <p:txBody>
          <a:bodyPr>
            <a:normAutofit lnSpcReduction="10000"/>
          </a:bodyPr>
          <a:lstStyle/>
          <a:p>
            <a:r>
              <a:rPr lang="hu-HU" b="1" dirty="0"/>
              <a:t>A személyiségi jogok megsértésével összefüggő bűncselekmények</a:t>
            </a:r>
          </a:p>
          <a:p>
            <a:r>
              <a:rPr lang="hu-HU" b="1" dirty="0"/>
              <a:t>Becsület csorbítására alkalmas hamis hang- vagy képfelvétel készítése ( 226/A. § )</a:t>
            </a:r>
          </a:p>
          <a:p>
            <a:r>
              <a:rPr lang="hu-HU" b="1" dirty="0"/>
              <a:t>Becsület csorbítására alkalmas hamis hang- vagy képfelvétel nyilvánosságra hozatala ( 226/B. § )</a:t>
            </a:r>
          </a:p>
          <a:p>
            <a:r>
              <a:rPr lang="hu-HU" b="1" dirty="0"/>
              <a:t>Tiltott adatszerzés ( 422. § )</a:t>
            </a:r>
          </a:p>
          <a:p>
            <a:r>
              <a:rPr lang="hu-HU" b="1" dirty="0"/>
              <a:t>Információs rendszer vagy adat megsértése ( 423. § )</a:t>
            </a:r>
          </a:p>
          <a:p>
            <a:r>
              <a:rPr lang="hu-HU" b="1" dirty="0"/>
              <a:t>Információs rendszer védelmét biztosító intézkedés kijátszása (424. § )</a:t>
            </a:r>
          </a:p>
          <a:p>
            <a:endParaRPr lang="hu-HU" dirty="0"/>
          </a:p>
        </p:txBody>
      </p:sp>
    </p:spTree>
    <p:extLst>
      <p:ext uri="{BB962C8B-B14F-4D97-AF65-F5344CB8AC3E}">
        <p14:creationId xmlns:p14="http://schemas.microsoft.com/office/powerpoint/2010/main" val="378723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3DD4A26-598B-1B37-C794-6B51ABEEB0FA}"/>
              </a:ext>
            </a:extLst>
          </p:cNvPr>
          <p:cNvSpPr>
            <a:spLocks noGrp="1"/>
          </p:cNvSpPr>
          <p:nvPr>
            <p:ph type="title"/>
          </p:nvPr>
        </p:nvSpPr>
        <p:spPr/>
        <p:txBody>
          <a:bodyPr/>
          <a:lstStyle/>
          <a:p>
            <a:pPr algn="ctr"/>
            <a:r>
              <a:rPr lang="hu-HU" dirty="0"/>
              <a:t>BÜNTETHETŐSÉGI KORHATÁR </a:t>
            </a:r>
            <a:endParaRPr lang="hu-HU" dirty="0"/>
          </a:p>
        </p:txBody>
      </p:sp>
      <p:sp>
        <p:nvSpPr>
          <p:cNvPr id="3" name="Tartalom helye 2">
            <a:extLst>
              <a:ext uri="{FF2B5EF4-FFF2-40B4-BE49-F238E27FC236}">
                <a16:creationId xmlns:a16="http://schemas.microsoft.com/office/drawing/2014/main" id="{EE5D7046-0CBA-D7C4-ADAD-385F9FBC09D6}"/>
              </a:ext>
            </a:extLst>
          </p:cNvPr>
          <p:cNvSpPr>
            <a:spLocks noGrp="1"/>
          </p:cNvSpPr>
          <p:nvPr>
            <p:ph idx="1"/>
          </p:nvPr>
        </p:nvSpPr>
        <p:spPr/>
        <p:txBody>
          <a:bodyPr/>
          <a:lstStyle/>
          <a:p>
            <a:r>
              <a:rPr lang="hu-HU" b="1" dirty="0"/>
              <a:t>A büntethetőségi korhatár a bűncselekmények 90%-</a:t>
            </a:r>
            <a:r>
              <a:rPr lang="hu-HU" b="1" dirty="0" err="1"/>
              <a:t>ában</a:t>
            </a:r>
            <a:r>
              <a:rPr lang="hu-HU" b="1" dirty="0"/>
              <a:t>, így az online térben elkövetett bűncselekmények esetében is a 14. életév betöltése.</a:t>
            </a:r>
          </a:p>
          <a:p>
            <a:endParaRPr lang="hu-HU" b="1" dirty="0"/>
          </a:p>
          <a:p>
            <a:r>
              <a:rPr lang="hu-HU" b="1" dirty="0"/>
              <a:t>Vannak bűncselekmények, amelyeknél a törvény 12. életévben határozza meg a </a:t>
            </a:r>
            <a:r>
              <a:rPr lang="hu-HU" b="1" dirty="0" err="1"/>
              <a:t>büntetehetőséget</a:t>
            </a:r>
            <a:r>
              <a:rPr lang="hu-HU" b="1" dirty="0"/>
              <a:t>. Pl. emberölés, rablás.</a:t>
            </a:r>
          </a:p>
          <a:p>
            <a:endParaRPr lang="hu-HU" b="1" dirty="0"/>
          </a:p>
        </p:txBody>
      </p:sp>
    </p:spTree>
    <p:extLst>
      <p:ext uri="{BB962C8B-B14F-4D97-AF65-F5344CB8AC3E}">
        <p14:creationId xmlns:p14="http://schemas.microsoft.com/office/powerpoint/2010/main" val="2584437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3DD4A26-598B-1B37-C794-6B51ABEEB0FA}"/>
              </a:ext>
            </a:extLst>
          </p:cNvPr>
          <p:cNvSpPr>
            <a:spLocks noGrp="1"/>
          </p:cNvSpPr>
          <p:nvPr>
            <p:ph type="title"/>
          </p:nvPr>
        </p:nvSpPr>
        <p:spPr/>
        <p:txBody>
          <a:bodyPr>
            <a:normAutofit fontScale="90000"/>
          </a:bodyPr>
          <a:lstStyle/>
          <a:p>
            <a:pPr algn="ctr"/>
            <a:r>
              <a:rPr lang="hu-HU" dirty="0"/>
              <a:t>Büntető Törvénykönyvről szóló 2012. évi C. törvény rendelkezései az online bántalmazás témakörében</a:t>
            </a:r>
            <a:endParaRPr lang="hu-HU" dirty="0"/>
          </a:p>
        </p:txBody>
      </p:sp>
      <p:sp>
        <p:nvSpPr>
          <p:cNvPr id="3" name="Tartalom helye 2">
            <a:extLst>
              <a:ext uri="{FF2B5EF4-FFF2-40B4-BE49-F238E27FC236}">
                <a16:creationId xmlns:a16="http://schemas.microsoft.com/office/drawing/2014/main" id="{EE5D7046-0CBA-D7C4-ADAD-385F9FBC09D6}"/>
              </a:ext>
            </a:extLst>
          </p:cNvPr>
          <p:cNvSpPr>
            <a:spLocks noGrp="1"/>
          </p:cNvSpPr>
          <p:nvPr>
            <p:ph idx="1"/>
          </p:nvPr>
        </p:nvSpPr>
        <p:spPr/>
        <p:txBody>
          <a:bodyPr>
            <a:normAutofit/>
          </a:bodyPr>
          <a:lstStyle/>
          <a:p>
            <a:r>
              <a:rPr lang="hu-HU" b="1" dirty="0"/>
              <a:t>Zaklatás ( 222. § )</a:t>
            </a:r>
          </a:p>
          <a:p>
            <a:r>
              <a:rPr lang="hu-HU" i="1" dirty="0"/>
              <a:t>Példa: Egy fiatal az iskolatársát rendszeresen zaklatja, szóban, emailen, vagy közösségi oldalon lejáratja, visszatérő jelleggel lökdösi, kiüti kezéből a könyvet, vagy tréfa tárgyává teszi. Ha súlyosabb bűncselekmény nem valósul meg, zaklatásról beszélünk. </a:t>
            </a:r>
          </a:p>
          <a:p>
            <a:endParaRPr lang="hu-HU" b="1" dirty="0"/>
          </a:p>
          <a:p>
            <a:r>
              <a:rPr lang="hu-HU" b="1" dirty="0"/>
              <a:t>Becsületsértés ( 227. § )</a:t>
            </a:r>
          </a:p>
          <a:p>
            <a:endParaRPr lang="hu-HU" b="1" dirty="0"/>
          </a:p>
          <a:p>
            <a:r>
              <a:rPr lang="hu-HU" b="1" dirty="0"/>
              <a:t>Rágalmazás ( 226. § )</a:t>
            </a:r>
          </a:p>
          <a:p>
            <a:endParaRPr lang="hu-HU" dirty="0"/>
          </a:p>
        </p:txBody>
      </p:sp>
    </p:spTree>
    <p:extLst>
      <p:ext uri="{BB962C8B-B14F-4D97-AF65-F5344CB8AC3E}">
        <p14:creationId xmlns:p14="http://schemas.microsoft.com/office/powerpoint/2010/main" val="100423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3DD4A26-598B-1B37-C794-6B51ABEEB0FA}"/>
              </a:ext>
            </a:extLst>
          </p:cNvPr>
          <p:cNvSpPr>
            <a:spLocks noGrp="1"/>
          </p:cNvSpPr>
          <p:nvPr>
            <p:ph type="title"/>
          </p:nvPr>
        </p:nvSpPr>
        <p:spPr/>
        <p:txBody>
          <a:bodyPr>
            <a:normAutofit fontScale="90000"/>
          </a:bodyPr>
          <a:lstStyle/>
          <a:p>
            <a:pPr algn="ctr"/>
            <a:r>
              <a:rPr lang="hu-HU" dirty="0"/>
              <a:t>Büntető Törvénykönyvről szóló 2012. évi C. törvény rendelkezései az online bántalmazás témakörében</a:t>
            </a:r>
            <a:endParaRPr lang="hu-HU" dirty="0"/>
          </a:p>
        </p:txBody>
      </p:sp>
      <p:sp>
        <p:nvSpPr>
          <p:cNvPr id="3" name="Tartalom helye 2">
            <a:extLst>
              <a:ext uri="{FF2B5EF4-FFF2-40B4-BE49-F238E27FC236}">
                <a16:creationId xmlns:a16="http://schemas.microsoft.com/office/drawing/2014/main" id="{EE5D7046-0CBA-D7C4-ADAD-385F9FBC09D6}"/>
              </a:ext>
            </a:extLst>
          </p:cNvPr>
          <p:cNvSpPr>
            <a:spLocks noGrp="1"/>
          </p:cNvSpPr>
          <p:nvPr>
            <p:ph idx="1"/>
          </p:nvPr>
        </p:nvSpPr>
        <p:spPr/>
        <p:txBody>
          <a:bodyPr>
            <a:normAutofit fontScale="92500"/>
          </a:bodyPr>
          <a:lstStyle/>
          <a:p>
            <a:r>
              <a:rPr lang="hu-HU" b="1" dirty="0"/>
              <a:t>Zsarolás ( 323. § )</a:t>
            </a:r>
          </a:p>
          <a:p>
            <a:r>
              <a:rPr lang="hu-HU" i="1" dirty="0"/>
              <a:t>Példa: Tipikus történet iskolában, melynek nem lesz soha vége, míg nem szólunk tanárnak, szülőnek, az iskola rendőrének. Rendszeresen kérnek erősebb, idősebb gyerekek pénzt kisebb, gyengébb társuktól, és ellenszegülés esetén verést helyeznek kilátásba, vagy más módon fenyegetőznek. Ha hagyjuk a helyzetet elharapódzni, az egyre súlyosabb lesz. A megfélemlített gyermek ilyenkor pénzt lop otthonról, vagy zsebpénzét erre szánja, miközben félelembe </a:t>
            </a:r>
            <a:r>
              <a:rPr lang="hu-HU" i="1" dirty="0" err="1"/>
              <a:t>burkolózva</a:t>
            </a:r>
            <a:r>
              <a:rPr lang="hu-HU" i="1" dirty="0"/>
              <a:t>, visszahúzódva éli életét az iskolában. De olyan reakció is lehet, hogy hirtelen az addig becsületes, tisztességes gyermek, visszahúzódik, jegyei romlanak, hazudozik, kimarad az iskolából. </a:t>
            </a:r>
          </a:p>
          <a:p>
            <a:endParaRPr lang="hu-HU" dirty="0"/>
          </a:p>
          <a:p>
            <a:endParaRPr lang="hu-HU" dirty="0"/>
          </a:p>
        </p:txBody>
      </p:sp>
    </p:spTree>
    <p:extLst>
      <p:ext uri="{BB962C8B-B14F-4D97-AF65-F5344CB8AC3E}">
        <p14:creationId xmlns:p14="http://schemas.microsoft.com/office/powerpoint/2010/main" val="1522140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3DD4A26-598B-1B37-C794-6B51ABEEB0FA}"/>
              </a:ext>
            </a:extLst>
          </p:cNvPr>
          <p:cNvSpPr>
            <a:spLocks noGrp="1"/>
          </p:cNvSpPr>
          <p:nvPr>
            <p:ph type="title"/>
          </p:nvPr>
        </p:nvSpPr>
        <p:spPr/>
        <p:txBody>
          <a:bodyPr>
            <a:normAutofit fontScale="90000"/>
          </a:bodyPr>
          <a:lstStyle/>
          <a:p>
            <a:pPr algn="ctr"/>
            <a:r>
              <a:rPr lang="hu-HU" dirty="0"/>
              <a:t>Büntető Törvénykönyvről szóló 2012. évi C. törvény rendelkezései az online bántalmazás témakörében</a:t>
            </a:r>
            <a:endParaRPr lang="hu-HU" dirty="0"/>
          </a:p>
        </p:txBody>
      </p:sp>
      <p:sp>
        <p:nvSpPr>
          <p:cNvPr id="3" name="Tartalom helye 2">
            <a:extLst>
              <a:ext uri="{FF2B5EF4-FFF2-40B4-BE49-F238E27FC236}">
                <a16:creationId xmlns:a16="http://schemas.microsoft.com/office/drawing/2014/main" id="{EE5D7046-0CBA-D7C4-ADAD-385F9FBC09D6}"/>
              </a:ext>
            </a:extLst>
          </p:cNvPr>
          <p:cNvSpPr>
            <a:spLocks noGrp="1"/>
          </p:cNvSpPr>
          <p:nvPr>
            <p:ph idx="1"/>
          </p:nvPr>
        </p:nvSpPr>
        <p:spPr/>
        <p:txBody>
          <a:bodyPr>
            <a:normAutofit fontScale="85000" lnSpcReduction="20000"/>
          </a:bodyPr>
          <a:lstStyle/>
          <a:p>
            <a:r>
              <a:rPr lang="hu-HU" b="1" dirty="0"/>
              <a:t>Kényszerítés ( 195.§ )</a:t>
            </a:r>
          </a:p>
          <a:p>
            <a:r>
              <a:rPr lang="hu-HU" i="1" dirty="0"/>
              <a:t>Példa: Megalázza valaki a sértettet akár iskolában, akár máshol, mások előtt. Például verést helyezünk kilátásba, ha nem pucolja le az osztályban a cipőnket. </a:t>
            </a:r>
          </a:p>
          <a:p>
            <a:endParaRPr lang="hu-HU" dirty="0"/>
          </a:p>
          <a:p>
            <a:r>
              <a:rPr lang="hu-HU" b="1" dirty="0"/>
              <a:t>Kiszolgáltatott személy megalázása ( 225. § )</a:t>
            </a:r>
          </a:p>
          <a:p>
            <a:endParaRPr lang="hu-HU" dirty="0"/>
          </a:p>
          <a:p>
            <a:r>
              <a:rPr lang="hu-HU" b="1" dirty="0"/>
              <a:t>Testi sértés ( 164. § )</a:t>
            </a:r>
          </a:p>
          <a:p>
            <a:r>
              <a:rPr lang="hu-HU" i="1" dirty="0"/>
              <a:t>Példa: Oka lehet vagányság, féltékenység, vagy régóta táplált ellenszenv. Általában hosszabb ideje húzódó gondok előzik meg a cselekményt. Kisebb zaklatások, fenyegetések, megalázó cselekedetek, megalázó képek közzététele, és ha nem cselekszünk, előbb-utóbb súlyos verekedés lesz a vége. Minősítő körülmény, ha valaki egy elhárításra idős koránál, vagy fogyatékosságánál fogva hátrányos helyzetű személlyel szemben követi el a testi sértést. </a:t>
            </a:r>
          </a:p>
          <a:p>
            <a:endParaRPr lang="hu-HU" dirty="0"/>
          </a:p>
        </p:txBody>
      </p:sp>
    </p:spTree>
    <p:extLst>
      <p:ext uri="{BB962C8B-B14F-4D97-AF65-F5344CB8AC3E}">
        <p14:creationId xmlns:p14="http://schemas.microsoft.com/office/powerpoint/2010/main" val="464789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3DD4A26-598B-1B37-C794-6B51ABEEB0FA}"/>
              </a:ext>
            </a:extLst>
          </p:cNvPr>
          <p:cNvSpPr>
            <a:spLocks noGrp="1"/>
          </p:cNvSpPr>
          <p:nvPr>
            <p:ph type="title"/>
          </p:nvPr>
        </p:nvSpPr>
        <p:spPr/>
        <p:txBody>
          <a:bodyPr>
            <a:normAutofit fontScale="90000"/>
          </a:bodyPr>
          <a:lstStyle/>
          <a:p>
            <a:pPr algn="ctr"/>
            <a:r>
              <a:rPr lang="hu-HU" dirty="0"/>
              <a:t>Büntető Törvénykönyvről szóló 2012. évi C. törvény rendelkezései az online bántalmazás témakörében</a:t>
            </a:r>
            <a:endParaRPr lang="hu-HU" dirty="0"/>
          </a:p>
        </p:txBody>
      </p:sp>
      <p:sp>
        <p:nvSpPr>
          <p:cNvPr id="3" name="Tartalom helye 2">
            <a:extLst>
              <a:ext uri="{FF2B5EF4-FFF2-40B4-BE49-F238E27FC236}">
                <a16:creationId xmlns:a16="http://schemas.microsoft.com/office/drawing/2014/main" id="{EE5D7046-0CBA-D7C4-ADAD-385F9FBC09D6}"/>
              </a:ext>
            </a:extLst>
          </p:cNvPr>
          <p:cNvSpPr>
            <a:spLocks noGrp="1"/>
          </p:cNvSpPr>
          <p:nvPr>
            <p:ph idx="1"/>
          </p:nvPr>
        </p:nvSpPr>
        <p:spPr/>
        <p:txBody>
          <a:bodyPr/>
          <a:lstStyle/>
          <a:p>
            <a:endParaRPr lang="hu-HU" b="1" dirty="0" smtClean="0"/>
          </a:p>
          <a:p>
            <a:endParaRPr lang="hu-HU" b="1" dirty="0"/>
          </a:p>
          <a:p>
            <a:r>
              <a:rPr lang="hu-HU" b="1" dirty="0" smtClean="0"/>
              <a:t>Magántitok </a:t>
            </a:r>
            <a:r>
              <a:rPr lang="hu-HU" b="1" dirty="0"/>
              <a:t>Megsértése ( 223.§ )</a:t>
            </a:r>
          </a:p>
          <a:p>
            <a:r>
              <a:rPr lang="hu-HU" b="1" dirty="0"/>
              <a:t>Levéltitok Megsértése ( 224.§ )</a:t>
            </a:r>
          </a:p>
          <a:p>
            <a:r>
              <a:rPr lang="hu-HU" b="1" dirty="0"/>
              <a:t>Személyes adattal visszaélés ( 219. § )</a:t>
            </a:r>
          </a:p>
          <a:p>
            <a:r>
              <a:rPr lang="hu-HU" b="1" dirty="0"/>
              <a:t>Közösség elleni uszítás ( 332. § )</a:t>
            </a:r>
          </a:p>
          <a:p>
            <a:endParaRPr lang="hu-HU" b="1" dirty="0"/>
          </a:p>
        </p:txBody>
      </p:sp>
    </p:spTree>
    <p:extLst>
      <p:ext uri="{BB962C8B-B14F-4D97-AF65-F5344CB8AC3E}">
        <p14:creationId xmlns:p14="http://schemas.microsoft.com/office/powerpoint/2010/main" val="2122686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3DD4A26-598B-1B37-C794-6B51ABEEB0FA}"/>
              </a:ext>
            </a:extLst>
          </p:cNvPr>
          <p:cNvSpPr>
            <a:spLocks noGrp="1"/>
          </p:cNvSpPr>
          <p:nvPr>
            <p:ph type="title"/>
          </p:nvPr>
        </p:nvSpPr>
        <p:spPr/>
        <p:txBody>
          <a:bodyPr>
            <a:normAutofit fontScale="90000"/>
          </a:bodyPr>
          <a:lstStyle/>
          <a:p>
            <a:pPr algn="ctr"/>
            <a:r>
              <a:rPr lang="hu-HU" dirty="0"/>
              <a:t>Büntető Törvénykönyvről szóló 2012. évi C. törvény rendelkezései az online bántalmazás témakörében</a:t>
            </a:r>
            <a:endParaRPr lang="hu-HU" dirty="0"/>
          </a:p>
        </p:txBody>
      </p:sp>
      <p:sp>
        <p:nvSpPr>
          <p:cNvPr id="3" name="Tartalom helye 2">
            <a:extLst>
              <a:ext uri="{FF2B5EF4-FFF2-40B4-BE49-F238E27FC236}">
                <a16:creationId xmlns:a16="http://schemas.microsoft.com/office/drawing/2014/main" id="{EE5D7046-0CBA-D7C4-ADAD-385F9FBC09D6}"/>
              </a:ext>
            </a:extLst>
          </p:cNvPr>
          <p:cNvSpPr>
            <a:spLocks noGrp="1"/>
          </p:cNvSpPr>
          <p:nvPr>
            <p:ph idx="1"/>
          </p:nvPr>
        </p:nvSpPr>
        <p:spPr/>
        <p:txBody>
          <a:bodyPr/>
          <a:lstStyle/>
          <a:p>
            <a:endParaRPr lang="hu-HU" b="1" dirty="0" smtClean="0"/>
          </a:p>
          <a:p>
            <a:r>
              <a:rPr lang="hu-HU" b="1" dirty="0" smtClean="0"/>
              <a:t>Kapcsolati </a:t>
            </a:r>
            <a:r>
              <a:rPr lang="hu-HU" b="1" dirty="0"/>
              <a:t>erőszak ( 212/A. § )</a:t>
            </a:r>
          </a:p>
          <a:p>
            <a:r>
              <a:rPr lang="hu-HU" b="1" dirty="0"/>
              <a:t>Szexuális kényszerítés ( 196. § )</a:t>
            </a:r>
          </a:p>
          <a:p>
            <a:r>
              <a:rPr lang="hu-HU" b="1" dirty="0"/>
              <a:t>Szexuális erőszak (197. § )</a:t>
            </a:r>
          </a:p>
          <a:p>
            <a:r>
              <a:rPr lang="hu-HU" b="1" dirty="0"/>
              <a:t>Szexuális visszaélés ( 198. § )</a:t>
            </a:r>
          </a:p>
          <a:p>
            <a:r>
              <a:rPr lang="hu-HU" b="1" dirty="0"/>
              <a:t>Szeméremsértés ( 205. § )</a:t>
            </a:r>
          </a:p>
          <a:p>
            <a:endParaRPr lang="hu-HU" dirty="0"/>
          </a:p>
        </p:txBody>
      </p:sp>
    </p:spTree>
    <p:extLst>
      <p:ext uri="{BB962C8B-B14F-4D97-AF65-F5344CB8AC3E}">
        <p14:creationId xmlns:p14="http://schemas.microsoft.com/office/powerpoint/2010/main" val="1767473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3DD4A26-598B-1B37-C794-6B51ABEEB0FA}"/>
              </a:ext>
            </a:extLst>
          </p:cNvPr>
          <p:cNvSpPr>
            <a:spLocks noGrp="1"/>
          </p:cNvSpPr>
          <p:nvPr>
            <p:ph type="title"/>
          </p:nvPr>
        </p:nvSpPr>
        <p:spPr/>
        <p:txBody>
          <a:bodyPr>
            <a:normAutofit fontScale="90000"/>
          </a:bodyPr>
          <a:lstStyle/>
          <a:p>
            <a:pPr algn="ctr"/>
            <a:r>
              <a:rPr lang="hu-HU" dirty="0"/>
              <a:t>Büntető Törvénykönyvről szóló 2012. évi C. törvény rendelkezései az online bántalmazás témakörében</a:t>
            </a:r>
            <a:endParaRPr lang="hu-HU" dirty="0"/>
          </a:p>
        </p:txBody>
      </p:sp>
      <p:sp>
        <p:nvSpPr>
          <p:cNvPr id="3" name="Tartalom helye 2">
            <a:extLst>
              <a:ext uri="{FF2B5EF4-FFF2-40B4-BE49-F238E27FC236}">
                <a16:creationId xmlns:a16="http://schemas.microsoft.com/office/drawing/2014/main" id="{EE5D7046-0CBA-D7C4-ADAD-385F9FBC09D6}"/>
              </a:ext>
            </a:extLst>
          </p:cNvPr>
          <p:cNvSpPr>
            <a:spLocks noGrp="1"/>
          </p:cNvSpPr>
          <p:nvPr>
            <p:ph idx="1"/>
          </p:nvPr>
        </p:nvSpPr>
        <p:spPr/>
        <p:txBody>
          <a:bodyPr>
            <a:normAutofit fontScale="70000" lnSpcReduction="20000"/>
          </a:bodyPr>
          <a:lstStyle/>
          <a:p>
            <a:r>
              <a:rPr lang="hu-HU" b="1" dirty="0"/>
              <a:t>GYERMEKPORNOGRÁFIA</a:t>
            </a:r>
          </a:p>
          <a:p>
            <a:r>
              <a:rPr lang="hu-HU" b="1" dirty="0"/>
              <a:t>204. § (1) Aki </a:t>
            </a:r>
            <a:r>
              <a:rPr lang="hu-HU" b="1" dirty="0" err="1"/>
              <a:t>tizennyolcadik</a:t>
            </a:r>
            <a:r>
              <a:rPr lang="hu-HU" b="1" dirty="0"/>
              <a:t> életévét be nem töltött személyről vagy személyekről pornográf felvételt</a:t>
            </a:r>
          </a:p>
          <a:p>
            <a:r>
              <a:rPr lang="hu-HU" b="1" dirty="0"/>
              <a:t>a) megszerez vagy tart, bűntett miatt három évig,</a:t>
            </a:r>
          </a:p>
          <a:p>
            <a:r>
              <a:rPr lang="hu-HU" b="1" dirty="0"/>
              <a:t>b) készít, kínál, átad vagy hozzáférhetővé tesz, egy évtől öt évig,</a:t>
            </a:r>
          </a:p>
          <a:p>
            <a:r>
              <a:rPr lang="hu-HU" b="1" dirty="0"/>
              <a:t>c) forgalomba hoz, azzal kereskedik, illetve ilyen felvételt a nagy nyilvánosság számára hozzáférhetővé tesz, két évtől nyolc évig terjedő szabadságvesztéssel büntetendő.</a:t>
            </a:r>
          </a:p>
          <a:p>
            <a:r>
              <a:rPr lang="hu-HU" b="1" dirty="0"/>
              <a:t>(2) Két évtől nyolc évig terjedő szabadságvesztéssel büntetendő, aki az (1) bekezdés b) pontjában meghatározott bűncselekményt az elkövető nevelése, felügyelete, gondozása vagy gyógykezelése alatt álló személy sérelmére, illetve a sértettel kapcsolatban fennálló egyéb hatalmi vagy befolyási viszonnyal visszaélve követi el.</a:t>
            </a:r>
          </a:p>
          <a:p>
            <a:r>
              <a:rPr lang="hu-HU" b="1" dirty="0"/>
              <a:t>(3) Egy évtől öt évig terjedő szabadságvesztéssel büntetendő, aki az (1) bekezdés c) pontjában meghatározott bűncselekményhez anyagi eszközöket szolgáltat.</a:t>
            </a:r>
          </a:p>
          <a:p>
            <a:endParaRPr lang="hu-HU" dirty="0"/>
          </a:p>
        </p:txBody>
      </p:sp>
    </p:spTree>
    <p:extLst>
      <p:ext uri="{BB962C8B-B14F-4D97-AF65-F5344CB8AC3E}">
        <p14:creationId xmlns:p14="http://schemas.microsoft.com/office/powerpoint/2010/main" val="1867066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3DD4A26-598B-1B37-C794-6B51ABEEB0FA}"/>
              </a:ext>
            </a:extLst>
          </p:cNvPr>
          <p:cNvSpPr>
            <a:spLocks noGrp="1"/>
          </p:cNvSpPr>
          <p:nvPr>
            <p:ph type="title"/>
          </p:nvPr>
        </p:nvSpPr>
        <p:spPr/>
        <p:txBody>
          <a:bodyPr>
            <a:normAutofit fontScale="90000"/>
          </a:bodyPr>
          <a:lstStyle/>
          <a:p>
            <a:pPr algn="ctr"/>
            <a:r>
              <a:rPr lang="hu-HU" dirty="0"/>
              <a:t>Büntető Törvénykönyvről szóló 2012. évi C. törvény rendelkezései az online bántalmazás témakörében</a:t>
            </a:r>
            <a:endParaRPr lang="hu-HU" dirty="0"/>
          </a:p>
        </p:txBody>
      </p:sp>
      <p:sp>
        <p:nvSpPr>
          <p:cNvPr id="3" name="Tartalom helye 2">
            <a:extLst>
              <a:ext uri="{FF2B5EF4-FFF2-40B4-BE49-F238E27FC236}">
                <a16:creationId xmlns:a16="http://schemas.microsoft.com/office/drawing/2014/main" id="{EE5D7046-0CBA-D7C4-ADAD-385F9FBC09D6}"/>
              </a:ext>
            </a:extLst>
          </p:cNvPr>
          <p:cNvSpPr>
            <a:spLocks noGrp="1"/>
          </p:cNvSpPr>
          <p:nvPr>
            <p:ph idx="1"/>
          </p:nvPr>
        </p:nvSpPr>
        <p:spPr/>
        <p:txBody>
          <a:bodyPr>
            <a:normAutofit fontScale="40000" lnSpcReduction="20000"/>
          </a:bodyPr>
          <a:lstStyle/>
          <a:p>
            <a:r>
              <a:rPr lang="hu-HU" sz="3400" b="1" dirty="0"/>
              <a:t>GYERMEKPORNOGRÁFIA</a:t>
            </a:r>
          </a:p>
          <a:p>
            <a:r>
              <a:rPr lang="hu-HU" sz="3400" b="1" dirty="0"/>
              <a:t>(4) Aki </a:t>
            </a:r>
            <a:r>
              <a:rPr lang="hu-HU" sz="3400" b="1" dirty="0" err="1"/>
              <a:t>tizennyolcadik</a:t>
            </a:r>
            <a:r>
              <a:rPr lang="hu-HU" sz="3400" b="1" dirty="0"/>
              <a:t> életévét be nem töltött személyt vagy személyeket pornográf műsorban</a:t>
            </a:r>
          </a:p>
          <a:p>
            <a:r>
              <a:rPr lang="hu-HU" sz="3400" b="1" dirty="0"/>
              <a:t>a) szereplésre felhív, három évig, </a:t>
            </a:r>
          </a:p>
          <a:p>
            <a:r>
              <a:rPr lang="hu-HU" sz="3400" b="1" dirty="0"/>
              <a:t>b) szerepeltet, egy évtől öt évig terjedő szabadságvesztéssel büntetendő.</a:t>
            </a:r>
          </a:p>
          <a:p>
            <a:r>
              <a:rPr lang="hu-HU" sz="3400" b="1" dirty="0"/>
              <a:t>(5) Három évig terjedő szabadságvesztéssel büntetendő, aki</a:t>
            </a:r>
          </a:p>
          <a:p>
            <a:r>
              <a:rPr lang="hu-HU" sz="3400" b="1" dirty="0"/>
              <a:t>a) </a:t>
            </a:r>
            <a:r>
              <a:rPr lang="hu-HU" sz="3400" b="1" dirty="0" err="1"/>
              <a:t>tizennyolcadik</a:t>
            </a:r>
            <a:r>
              <a:rPr lang="hu-HU" sz="3400" b="1" dirty="0"/>
              <a:t> életévét be nem töltött személyt vagy személyeket pornográf felvételen való szereplésre felhív,</a:t>
            </a:r>
          </a:p>
          <a:p>
            <a:r>
              <a:rPr lang="hu-HU" sz="3400" b="1" dirty="0"/>
              <a:t>b) olyan pornográf műsoron vesz részt, amelyben </a:t>
            </a:r>
            <a:r>
              <a:rPr lang="hu-HU" sz="3400" b="1" dirty="0" err="1"/>
              <a:t>tizennyolcadik</a:t>
            </a:r>
            <a:r>
              <a:rPr lang="hu-HU" sz="3400" b="1" dirty="0"/>
              <a:t> életévét be nem töltött személy szerepel vagy ilyen személyek szerepelnek,</a:t>
            </a:r>
          </a:p>
          <a:p>
            <a:r>
              <a:rPr lang="hu-HU" sz="3400" b="1" dirty="0"/>
              <a:t>c) </a:t>
            </a:r>
            <a:r>
              <a:rPr lang="hu-HU" sz="3400" b="1" dirty="0" err="1"/>
              <a:t>tizennyolcadik</a:t>
            </a:r>
            <a:r>
              <a:rPr lang="hu-HU" sz="3400" b="1" dirty="0"/>
              <a:t> életévét be nem töltött személy vagy személyek pornográf műsorban való szerepeltetéséhez anyagi eszközöket szolgáltat.</a:t>
            </a:r>
          </a:p>
          <a:p>
            <a:r>
              <a:rPr lang="hu-HU" sz="3400" b="1" dirty="0"/>
              <a:t>(6) Aki tizennegyedik életévét be nem töltött személyről vagy személyekről pornográf felvétel készítéséhez, forgalomba hozatalához vagy az azzal való kereskedelemhez szükséges vagy azt könnyítő feltételeket biztosítja, vétség miatt két évig terjedő szabadságvesztéssel büntetendő.</a:t>
            </a:r>
          </a:p>
          <a:p>
            <a:r>
              <a:rPr lang="hu-HU" sz="3400" b="1" dirty="0"/>
              <a:t>(7) E § alkalmazásában</a:t>
            </a:r>
          </a:p>
          <a:p>
            <a:r>
              <a:rPr lang="hu-HU" sz="3400" b="1" dirty="0"/>
              <a:t>a) pornográf felvétel: az olyan videó-, film- vagy fényképfelvétel, illetve más módon előállított képfelvétel, amely a nemiséget súlyosan szeméremsértő nyíltsággal, célzatosan a nemi vágy felkeltésére irányuló módon ábrázolja,</a:t>
            </a:r>
          </a:p>
          <a:p>
            <a:r>
              <a:rPr lang="hu-HU" sz="3400" b="1" dirty="0"/>
              <a:t>b) pornográf műsor: a nemiséget súlyosan szeméremsértő nyíltsággal megjelenítő, célzatosan a nemi vágy felkeltésére irányuló cselekvés vagy előadás.</a:t>
            </a:r>
          </a:p>
          <a:p>
            <a:endParaRPr lang="hu-HU" dirty="0"/>
          </a:p>
        </p:txBody>
      </p:sp>
    </p:spTree>
    <p:extLst>
      <p:ext uri="{BB962C8B-B14F-4D97-AF65-F5344CB8AC3E}">
        <p14:creationId xmlns:p14="http://schemas.microsoft.com/office/powerpoint/2010/main" val="2985550046"/>
      </p:ext>
    </p:extLst>
  </p:cSld>
  <p:clrMapOvr>
    <a:masterClrMapping/>
  </p:clrMapOvr>
</p:sld>
</file>

<file path=ppt/theme/theme1.xml><?xml version="1.0" encoding="utf-8"?>
<a:theme xmlns:a="http://schemas.openxmlformats.org/drawingml/2006/main" name="Office-téma">
  <a:themeElements>
    <a:clrScheme name="Giving Hungary">
      <a:dk1>
        <a:srgbClr val="21201F"/>
      </a:dk1>
      <a:lt1>
        <a:sysClr val="window" lastClr="FFFFFF"/>
      </a:lt1>
      <a:dk2>
        <a:srgbClr val="004910"/>
      </a:dk2>
      <a:lt2>
        <a:srgbClr val="E5D7BD"/>
      </a:lt2>
      <a:accent1>
        <a:srgbClr val="004910"/>
      </a:accent1>
      <a:accent2>
        <a:srgbClr val="C6A66D"/>
      </a:accent2>
      <a:accent3>
        <a:srgbClr val="DF1A21"/>
      </a:accent3>
      <a:accent4>
        <a:srgbClr val="001A49"/>
      </a:accent4>
      <a:accent5>
        <a:srgbClr val="9E6D16"/>
      </a:accent5>
      <a:accent6>
        <a:srgbClr val="954F72"/>
      </a:accent6>
      <a:hlink>
        <a:srgbClr val="001A49"/>
      </a:hlink>
      <a:folHlink>
        <a:srgbClr val="C6A66D"/>
      </a:folHlink>
    </a:clrScheme>
    <a:fontScheme name="2. egyéni séma">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TotalTime>
  <Words>945</Words>
  <Application>Microsoft Office PowerPoint</Application>
  <PresentationFormat>Szélesvásznú</PresentationFormat>
  <Paragraphs>67</Paragraphs>
  <Slides>10</Slides>
  <Notes>1</Notes>
  <HiddenSlides>0</HiddenSlides>
  <MMClips>0</MMClips>
  <ScaleCrop>false</ScaleCrop>
  <HeadingPairs>
    <vt:vector size="6" baseType="variant">
      <vt:variant>
        <vt:lpstr>Használt betűtípusok</vt:lpstr>
      </vt:variant>
      <vt:variant>
        <vt:i4>7</vt:i4>
      </vt:variant>
      <vt:variant>
        <vt:lpstr>Téma</vt:lpstr>
      </vt:variant>
      <vt:variant>
        <vt:i4>1</vt:i4>
      </vt:variant>
      <vt:variant>
        <vt:lpstr>Diacímek</vt:lpstr>
      </vt:variant>
      <vt:variant>
        <vt:i4>10</vt:i4>
      </vt:variant>
    </vt:vector>
  </HeadingPairs>
  <TitlesOfParts>
    <vt:vector size="18" baseType="lpstr">
      <vt:lpstr>Arial</vt:lpstr>
      <vt:lpstr>Calibri</vt:lpstr>
      <vt:lpstr>Georgia</vt:lpstr>
      <vt:lpstr>Helvetica</vt:lpstr>
      <vt:lpstr>Times New Roman</vt:lpstr>
      <vt:lpstr>Trebuchet MS</vt:lpstr>
      <vt:lpstr>Wingdings</vt:lpstr>
      <vt:lpstr>Office-téma</vt:lpstr>
      <vt:lpstr>Az internet és a jog</vt:lpstr>
      <vt:lpstr>BÜNTETHETŐSÉGI KORHATÁR </vt:lpstr>
      <vt:lpstr>Büntető Törvénykönyvről szóló 2012. évi C. törvény rendelkezései az online bántalmazás témakörében</vt:lpstr>
      <vt:lpstr>Büntető Törvénykönyvről szóló 2012. évi C. törvény rendelkezései az online bántalmazás témakörében</vt:lpstr>
      <vt:lpstr>Büntető Törvénykönyvről szóló 2012. évi C. törvény rendelkezései az online bántalmazás témakörében</vt:lpstr>
      <vt:lpstr>Büntető Törvénykönyvről szóló 2012. évi C. törvény rendelkezései az online bántalmazás témakörében</vt:lpstr>
      <vt:lpstr>Büntető Törvénykönyvről szóló 2012. évi C. törvény rendelkezései az online bántalmazás témakörében</vt:lpstr>
      <vt:lpstr>Büntető Törvénykönyvről szóló 2012. évi C. törvény rendelkezései az online bántalmazás témakörében</vt:lpstr>
      <vt:lpstr>Büntető Törvénykönyvről szóló 2012. évi C. törvény rendelkezései az online bántalmazás témakörében</vt:lpstr>
      <vt:lpstr>Büntető Törvénykönyvről szóló 2012. évi C. törvény rendelkezései az online bántalmazás témakörében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PowerPoint-bemutató</dc:title>
  <dc:creator>dr. Baracsi Katalin</dc:creator>
  <cp:lastModifiedBy>dr. Baracsi Katalin</cp:lastModifiedBy>
  <cp:revision>11</cp:revision>
  <dcterms:created xsi:type="dcterms:W3CDTF">2022-05-11T12:43:02Z</dcterms:created>
  <dcterms:modified xsi:type="dcterms:W3CDTF">2022-12-26T14:42:50Z</dcterms:modified>
</cp:coreProperties>
</file>