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3" autoAdjust="0"/>
    <p:restoredTop sz="94660"/>
  </p:normalViewPr>
  <p:slideViewPr>
    <p:cSldViewPr snapToGrid="0">
      <p:cViewPr varScale="1">
        <p:scale>
          <a:sx n="76" d="100"/>
          <a:sy n="76" d="100"/>
        </p:scale>
        <p:origin x="2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E36F9-5767-4C2C-AC5B-A785E740C2EA}" type="datetimeFigureOut">
              <a:rPr lang="hu-HU" smtClean="0"/>
              <a:t>2022. 12. 26.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A389D-7376-40A9-8500-79BFF13D85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67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téma kibontásához forrás: Barbara Coloroso: Bullying – zaklatók, áldozatok, szemlélők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AA389D-7376-40A9-8500-79BFF13D852F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8312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6873411C-90F2-0D65-E6D4-91151D37F8E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56D39011-E79A-87C4-FB8D-107306CC7F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2889E107-199F-CBA2-3A85-51F8161F963E}"/>
                </a:ext>
              </a:extLst>
            </p:cNvPr>
            <p:cNvSpPr/>
            <p:nvPr userDrawn="1"/>
          </p:nvSpPr>
          <p:spPr>
            <a:xfrm rot="20803327" flipH="1">
              <a:off x="344279" y="1498064"/>
              <a:ext cx="139473" cy="13945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9846EF06-E4CB-6542-45D8-0734D4AB36D3}"/>
                </a:ext>
              </a:extLst>
            </p:cNvPr>
            <p:cNvSpPr/>
            <p:nvPr userDrawn="1"/>
          </p:nvSpPr>
          <p:spPr>
            <a:xfrm rot="20803327" flipH="1">
              <a:off x="344279" y="5157716"/>
              <a:ext cx="139473" cy="1394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6804BCB4-913B-8CE0-994B-1D8E17F63C16}"/>
                </a:ext>
              </a:extLst>
            </p:cNvPr>
            <p:cNvSpPr/>
            <p:nvPr userDrawn="1"/>
          </p:nvSpPr>
          <p:spPr>
            <a:xfrm rot="20803327" flipH="1">
              <a:off x="3088801" y="5712754"/>
              <a:ext cx="139473" cy="1394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EDE2B4ED-0BE3-6811-ABEA-9BDBBC8A09B3}"/>
                </a:ext>
              </a:extLst>
            </p:cNvPr>
            <p:cNvSpPr/>
            <p:nvPr userDrawn="1"/>
          </p:nvSpPr>
          <p:spPr>
            <a:xfrm rot="20803327" flipH="1">
              <a:off x="1267734" y="3053260"/>
              <a:ext cx="139473" cy="1394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6B114671-0EA6-AE50-7E60-7A98D646C2C2}"/>
                </a:ext>
              </a:extLst>
            </p:cNvPr>
            <p:cNvSpPr/>
            <p:nvPr userDrawn="1"/>
          </p:nvSpPr>
          <p:spPr>
            <a:xfrm rot="20803327" flipH="1">
              <a:off x="9490085" y="515522"/>
              <a:ext cx="139473" cy="13945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2C5709DD-E018-F3DB-8EC9-AD1E84842234}"/>
                </a:ext>
              </a:extLst>
            </p:cNvPr>
            <p:cNvSpPr/>
            <p:nvPr userDrawn="1"/>
          </p:nvSpPr>
          <p:spPr>
            <a:xfrm rot="20803327" flipH="1">
              <a:off x="11785047" y="5030548"/>
              <a:ext cx="139473" cy="1394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23" name="Ellipszis 22">
              <a:extLst>
                <a:ext uri="{FF2B5EF4-FFF2-40B4-BE49-F238E27FC236}">
                  <a16:creationId xmlns:a16="http://schemas.microsoft.com/office/drawing/2014/main" id="{CB2B2E60-9936-5612-C28E-E9E02F26D8B3}"/>
                </a:ext>
              </a:extLst>
            </p:cNvPr>
            <p:cNvSpPr/>
            <p:nvPr userDrawn="1"/>
          </p:nvSpPr>
          <p:spPr>
            <a:xfrm rot="20803327" flipH="1">
              <a:off x="11325143" y="2618154"/>
              <a:ext cx="139473" cy="1394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24" name="Ellipszis 23">
              <a:extLst>
                <a:ext uri="{FF2B5EF4-FFF2-40B4-BE49-F238E27FC236}">
                  <a16:creationId xmlns:a16="http://schemas.microsoft.com/office/drawing/2014/main" id="{BCC06E0B-C89A-9B78-8E06-CE81EB091F54}"/>
                </a:ext>
              </a:extLst>
            </p:cNvPr>
            <p:cNvSpPr/>
            <p:nvPr userDrawn="1"/>
          </p:nvSpPr>
          <p:spPr>
            <a:xfrm rot="20803327" flipH="1">
              <a:off x="11785046" y="796347"/>
              <a:ext cx="139473" cy="1394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</p:grpSp>
      <p:sp>
        <p:nvSpPr>
          <p:cNvPr id="57" name="Téglalap 56">
            <a:extLst>
              <a:ext uri="{FF2B5EF4-FFF2-40B4-BE49-F238E27FC236}">
                <a16:creationId xmlns:a16="http://schemas.microsoft.com/office/drawing/2014/main" id="{7C93B2EB-54E1-5992-F113-E97FD6EA1E46}"/>
              </a:ext>
            </a:extLst>
          </p:cNvPr>
          <p:cNvSpPr/>
          <p:nvPr userDrawn="1"/>
        </p:nvSpPr>
        <p:spPr>
          <a:xfrm>
            <a:off x="5528930" y="6053830"/>
            <a:ext cx="1274460" cy="8041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ECA71BC-26CD-A8C9-8C6D-E72340A96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74DC7A4-01E8-1B42-7168-907C8202F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pic>
        <p:nvPicPr>
          <p:cNvPr id="20" name="Kép 19" descr="A képen szöveg látható&#10;&#10;Automatikusan generált leírás">
            <a:extLst>
              <a:ext uri="{FF2B5EF4-FFF2-40B4-BE49-F238E27FC236}">
                <a16:creationId xmlns:a16="http://schemas.microsoft.com/office/drawing/2014/main" id="{1449E966-7B88-0500-07F2-C4F1F3FF80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004"/>
          <a:stretch/>
        </p:blipFill>
        <p:spPr bwMode="auto">
          <a:xfrm>
            <a:off x="1468755" y="5997614"/>
            <a:ext cx="2493645" cy="673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Kép 20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EDE1756A-FB74-38DD-BAF2-7CB557F20D6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1355" y="6053830"/>
            <a:ext cx="1676645" cy="56118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zövegdoboz 2">
            <a:extLst>
              <a:ext uri="{FF2B5EF4-FFF2-40B4-BE49-F238E27FC236}">
                <a16:creationId xmlns:a16="http://schemas.microsoft.com/office/drawing/2014/main" id="{72AADE86-6502-6C3D-50EE-87DE5CA372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405505" y="4508499"/>
            <a:ext cx="5380990" cy="101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600"/>
              </a:spcAft>
            </a:pPr>
            <a: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Marketplace of </a:t>
            </a:r>
            <a:r>
              <a:rPr lang="hu-HU" sz="1400" b="1" kern="0" dirty="0" err="1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  <a: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400" b="1" kern="0" dirty="0" err="1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hu-HU" sz="1400" b="1" kern="0" dirty="0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Digital Education </a:t>
            </a:r>
            <a:r>
              <a:rPr lang="hu-HU" sz="1400" b="1" kern="0" dirty="0" err="1">
                <a:solidFill>
                  <a:schemeClr val="accent5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hu-HU" sz="1400" b="1" kern="0" dirty="0">
              <a:solidFill>
                <a:schemeClr val="accent5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u-HU" sz="1100" dirty="0">
                <a:solidFill>
                  <a:srgbClr val="242526"/>
                </a:solidFill>
                <a:effectLst/>
                <a:latin typeface="Trebuchet MS" panose="020B0603020202020204" pitchFamily="34" charset="0"/>
                <a:ea typeface="Helvetica" pitchFamily="2" charset="0"/>
                <a:cs typeface="Times New Roman" panose="02020603050405020304" pitchFamily="18" charset="0"/>
              </a:rPr>
              <a:t>2020-1-HU01-KA226-SCH-094158</a:t>
            </a:r>
          </a:p>
        </p:txBody>
      </p:sp>
      <p:pic>
        <p:nvPicPr>
          <p:cNvPr id="58" name="Kép 57">
            <a:extLst>
              <a:ext uri="{FF2B5EF4-FFF2-40B4-BE49-F238E27FC236}">
                <a16:creationId xmlns:a16="http://schemas.microsoft.com/office/drawing/2014/main" id="{7586615F-F802-84F9-2F58-0C1F17C7E5D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458" y="5730850"/>
            <a:ext cx="2925083" cy="884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58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09BF803-FE9D-C25D-E71B-331CE7113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B4A3EED-B726-B2CB-B618-C58A395AF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1B3769F-D5DF-937F-0F45-A33FFB60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B2E13842-9928-06B8-11BD-412679746E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B252D3D6-6C2E-9969-9A36-D9BB48239E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Kép 25">
            <a:extLst>
              <a:ext uri="{FF2B5EF4-FFF2-40B4-BE49-F238E27FC236}">
                <a16:creationId xmlns:a16="http://schemas.microsoft.com/office/drawing/2014/main" id="{E7AF944F-9CC2-B22D-4D5F-6BE016B43F4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églalap 26">
            <a:extLst>
              <a:ext uri="{FF2B5EF4-FFF2-40B4-BE49-F238E27FC236}">
                <a16:creationId xmlns:a16="http://schemas.microsoft.com/office/drawing/2014/main" id="{9B44E580-F437-DAFD-FCB8-49FEBA5ADEDB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8" name="Téglalap 27">
            <a:extLst>
              <a:ext uri="{FF2B5EF4-FFF2-40B4-BE49-F238E27FC236}">
                <a16:creationId xmlns:a16="http://schemas.microsoft.com/office/drawing/2014/main" id="{B9ABCFA4-7732-C299-9E3A-CEBA0A42C771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486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7B3C6C1-FB13-FC00-9FE2-320901323E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7B6796D-6D67-8E54-3017-2D5B74ED3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368E2B9-136B-C5F7-F374-13664CDB3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61579A-A036-4982-8DBD-9CB70E39D29F}" type="datetimeFigureOut">
              <a:rPr lang="hu-HU" smtClean="0"/>
              <a:t>2022. 12. 26.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B535679-4789-4A5F-1BD0-94C46894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B6C704C-9822-C5F6-745E-5C372235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439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77F56A-5150-8419-A265-531135EE6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90BF0D-3EC6-6D22-D8EA-7CCDED6AF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EF8E13C-8B4E-C262-4194-CECB7325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7A6B04F8-DE81-4FBA-BF95-1226FFE6A93F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1B54674F-6F2C-D635-0C2B-5C8C068F4F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00F213A6-660B-F8E3-A42A-B78A943169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Kép 24">
            <a:extLst>
              <a:ext uri="{FF2B5EF4-FFF2-40B4-BE49-F238E27FC236}">
                <a16:creationId xmlns:a16="http://schemas.microsoft.com/office/drawing/2014/main" id="{2DF1E844-509C-C9FA-DA23-C2CB50ED2D6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églalap 25">
            <a:extLst>
              <a:ext uri="{FF2B5EF4-FFF2-40B4-BE49-F238E27FC236}">
                <a16:creationId xmlns:a16="http://schemas.microsoft.com/office/drawing/2014/main" id="{EDB6136D-6326-9C01-0298-EAC7395BA067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7" name="Téglalap 26">
            <a:extLst>
              <a:ext uri="{FF2B5EF4-FFF2-40B4-BE49-F238E27FC236}">
                <a16:creationId xmlns:a16="http://schemas.microsoft.com/office/drawing/2014/main" id="{F334FB33-0826-A425-3D0F-2E847567CCEB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382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C1DE4B-41F5-8C58-5072-1EBB3D86B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6378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5993F2F-F8CC-CE71-F762-DC6896884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76103"/>
            <a:ext cx="10515600" cy="9855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679C9DFB-DD01-07E0-4ECA-CD93954488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" y="5997614"/>
            <a:ext cx="3281294" cy="673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Kép 7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541C98DE-A66E-90CB-1491-31C81A45C9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3703" y="6053830"/>
            <a:ext cx="1676645" cy="5611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Kép 22">
            <a:extLst>
              <a:ext uri="{FF2B5EF4-FFF2-40B4-BE49-F238E27FC236}">
                <a16:creationId xmlns:a16="http://schemas.microsoft.com/office/drawing/2014/main" id="{A21494AD-8E5E-6FF4-FA47-C4D568DAC23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Téglalap 23">
            <a:extLst>
              <a:ext uri="{FF2B5EF4-FFF2-40B4-BE49-F238E27FC236}">
                <a16:creationId xmlns:a16="http://schemas.microsoft.com/office/drawing/2014/main" id="{114F310E-1B39-E741-34D0-8906D85594BB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5" name="Téglalap 24">
            <a:extLst>
              <a:ext uri="{FF2B5EF4-FFF2-40B4-BE49-F238E27FC236}">
                <a16:creationId xmlns:a16="http://schemas.microsoft.com/office/drawing/2014/main" id="{A2EA3CA4-7149-4392-17A5-970A7BB38ECF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428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84588E5-18F3-106F-92AF-F7BA8E1B7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3FCCDD-510C-6013-671A-9FAE7E8B1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9518" y="1825625"/>
            <a:ext cx="5650282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A9F7A8A3-0E68-6DF8-5ACD-90509A3C1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50281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FD9933C-1468-513B-F88F-666492581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 descr="A képen szöveg látható&#10;&#10;Automatikusan generált leírás">
            <a:extLst>
              <a:ext uri="{FF2B5EF4-FFF2-40B4-BE49-F238E27FC236}">
                <a16:creationId xmlns:a16="http://schemas.microsoft.com/office/drawing/2014/main" id="{6ABA88A0-16FB-FFCE-BC5A-82035329D4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C4818574-674B-B6E4-3195-A5AB6C43E2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Kép 25">
            <a:extLst>
              <a:ext uri="{FF2B5EF4-FFF2-40B4-BE49-F238E27FC236}">
                <a16:creationId xmlns:a16="http://schemas.microsoft.com/office/drawing/2014/main" id="{A5D71172-D57E-C0AB-B1CB-C6375D2F81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églalap 26">
            <a:extLst>
              <a:ext uri="{FF2B5EF4-FFF2-40B4-BE49-F238E27FC236}">
                <a16:creationId xmlns:a16="http://schemas.microsoft.com/office/drawing/2014/main" id="{BDD9DA65-FDD5-2E43-E8E4-0AD8CC20CBCE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8" name="Téglalap 27">
            <a:extLst>
              <a:ext uri="{FF2B5EF4-FFF2-40B4-BE49-F238E27FC236}">
                <a16:creationId xmlns:a16="http://schemas.microsoft.com/office/drawing/2014/main" id="{2F973FF0-3317-EFBD-C6A3-A6CDDE293D75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3257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B68095A-D8C7-30E5-C519-8AF056F85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430" y="732438"/>
            <a:ext cx="11457140" cy="95825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D25FBDB-94F5-D83E-5D1E-8FB9497FE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430" y="1681163"/>
            <a:ext cx="563014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70A43E6-E75E-B7C3-09C8-694204B3C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7430" y="2505075"/>
            <a:ext cx="5630145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250AFDB5-FEF9-4B4D-A2E7-5E6BB333F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523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8CABA9D9-627D-3A8F-110B-4E38F40950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5237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BC6C48B-E3BD-B9CE-5BC2-343D2FB7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10" name="Kép 9" descr="A képen szöveg látható&#10;&#10;Automatikusan generált leírás">
            <a:extLst>
              <a:ext uri="{FF2B5EF4-FFF2-40B4-BE49-F238E27FC236}">
                <a16:creationId xmlns:a16="http://schemas.microsoft.com/office/drawing/2014/main" id="{7150A80A-4946-AE56-C0D1-FDB80638FB1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Kép 10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C88E7CC2-5371-4D57-974F-E1728860BC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Kép 41">
            <a:extLst>
              <a:ext uri="{FF2B5EF4-FFF2-40B4-BE49-F238E27FC236}">
                <a16:creationId xmlns:a16="http://schemas.microsoft.com/office/drawing/2014/main" id="{31B08B65-7B07-F4A8-6906-5A7E687AF1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Téglalap 42">
            <a:extLst>
              <a:ext uri="{FF2B5EF4-FFF2-40B4-BE49-F238E27FC236}">
                <a16:creationId xmlns:a16="http://schemas.microsoft.com/office/drawing/2014/main" id="{5A2087BA-FCD5-C154-E5A9-3C0284DBC551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44" name="Téglalap 43">
            <a:extLst>
              <a:ext uri="{FF2B5EF4-FFF2-40B4-BE49-F238E27FC236}">
                <a16:creationId xmlns:a16="http://schemas.microsoft.com/office/drawing/2014/main" id="{55D05535-0FFD-C22C-A153-1DA6470EE8A0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46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83A1316-7B2E-7332-8594-9C72F03CD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8C6171D-A93E-2696-36DB-CB98B0AB0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6" name="Kép 5" descr="A képen szöveg látható&#10;&#10;Automatikusan generált leírás">
            <a:extLst>
              <a:ext uri="{FF2B5EF4-FFF2-40B4-BE49-F238E27FC236}">
                <a16:creationId xmlns:a16="http://schemas.microsoft.com/office/drawing/2014/main" id="{AE83F0DB-099D-8464-BA8A-310FE5E725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Kép 6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F9035474-FA3D-D7D3-FCE3-F2746CCDF6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Kép 24">
            <a:extLst>
              <a:ext uri="{FF2B5EF4-FFF2-40B4-BE49-F238E27FC236}">
                <a16:creationId xmlns:a16="http://schemas.microsoft.com/office/drawing/2014/main" id="{642D5BE6-7244-E85C-3EBC-5E18B0124FF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églalap 25">
            <a:extLst>
              <a:ext uri="{FF2B5EF4-FFF2-40B4-BE49-F238E27FC236}">
                <a16:creationId xmlns:a16="http://schemas.microsoft.com/office/drawing/2014/main" id="{48E11620-A0A8-02BE-A0AE-524C132A3B5C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7" name="Téglalap 26">
            <a:extLst>
              <a:ext uri="{FF2B5EF4-FFF2-40B4-BE49-F238E27FC236}">
                <a16:creationId xmlns:a16="http://schemas.microsoft.com/office/drawing/2014/main" id="{0B6AC211-F4EF-29DF-31B6-113184EF19A3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68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BE46679-8E5A-32CF-CBCF-0B04F045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5" name="Kép 4" descr="A képen szöveg látható&#10;&#10;Automatikusan generált leírás">
            <a:extLst>
              <a:ext uri="{FF2B5EF4-FFF2-40B4-BE49-F238E27FC236}">
                <a16:creationId xmlns:a16="http://schemas.microsoft.com/office/drawing/2014/main" id="{13EAEC48-4577-354C-821F-17A71A7A67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Kép 5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492C79B2-EED7-8E64-E484-E712751BB4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Kép 23">
            <a:extLst>
              <a:ext uri="{FF2B5EF4-FFF2-40B4-BE49-F238E27FC236}">
                <a16:creationId xmlns:a16="http://schemas.microsoft.com/office/drawing/2014/main" id="{40CFA2FF-307F-7570-3BBE-EFDCC06002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Téglalap 24">
            <a:extLst>
              <a:ext uri="{FF2B5EF4-FFF2-40B4-BE49-F238E27FC236}">
                <a16:creationId xmlns:a16="http://schemas.microsoft.com/office/drawing/2014/main" id="{8807276F-51E1-2915-7BA2-F705807D52F7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id="{0CDE7631-71F4-C1A9-18C5-81ED3D6FC800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190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0AA6F3-D785-ACED-EAF6-1FB8B62E9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596" y="457200"/>
            <a:ext cx="440343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C98164-1D4C-E998-E9EE-21454B426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29D12A9-2379-7EED-0693-ADDF08283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8596" y="2057400"/>
            <a:ext cx="440343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EDB49F5-54C3-EDD0-5572-6FC51C97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 descr="A képen szöveg látható&#10;&#10;Automatikusan generált leírás">
            <a:extLst>
              <a:ext uri="{FF2B5EF4-FFF2-40B4-BE49-F238E27FC236}">
                <a16:creationId xmlns:a16="http://schemas.microsoft.com/office/drawing/2014/main" id="{F0F9D47F-DF27-4C3F-0051-B1719C9ACD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C53DC6FA-FDCA-46CD-2272-57D954A913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Kép 26">
            <a:extLst>
              <a:ext uri="{FF2B5EF4-FFF2-40B4-BE49-F238E27FC236}">
                <a16:creationId xmlns:a16="http://schemas.microsoft.com/office/drawing/2014/main" id="{2CEC36D9-49C3-E0B0-A153-31FDF6FCA9B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églalap 27">
            <a:extLst>
              <a:ext uri="{FF2B5EF4-FFF2-40B4-BE49-F238E27FC236}">
                <a16:creationId xmlns:a16="http://schemas.microsoft.com/office/drawing/2014/main" id="{3F258571-D5B0-4747-FAD7-FB2B8B6AB6AA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AC98886A-8DD9-849C-A962-8F6303621925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21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DC531A-EE31-B3B7-EC25-EED7F2F5B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60" y="457200"/>
            <a:ext cx="438216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8B4AC54-C590-39E3-4218-345BCF587D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40A4181-E5A4-A307-4F65-2DBC85E416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89860" y="2057400"/>
            <a:ext cx="438216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83775F0-5570-8A7A-B1EE-4CC6DA270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04F8-DE81-4FBA-BF95-1226FFE6A93F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 descr="A képen szöveg látható&#10;&#10;Automatikusan generált leírás">
            <a:extLst>
              <a:ext uri="{FF2B5EF4-FFF2-40B4-BE49-F238E27FC236}">
                <a16:creationId xmlns:a16="http://schemas.microsoft.com/office/drawing/2014/main" id="{26607FD6-0030-DFCB-500B-9FE985C92F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7" y="6130190"/>
            <a:ext cx="2751195" cy="564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Kép 8" descr="A képen szöveg, clipart látható&#10;&#10;Automatikusan generált leírás">
            <a:extLst>
              <a:ext uri="{FF2B5EF4-FFF2-40B4-BE49-F238E27FC236}">
                <a16:creationId xmlns:a16="http://schemas.microsoft.com/office/drawing/2014/main" id="{0ADBBF72-55B7-2EEF-A6B7-F13D3ADA2D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339" y="6202591"/>
            <a:ext cx="1323584" cy="443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Kép 26">
            <a:extLst>
              <a:ext uri="{FF2B5EF4-FFF2-40B4-BE49-F238E27FC236}">
                <a16:creationId xmlns:a16="http://schemas.microsoft.com/office/drawing/2014/main" id="{500C0EBA-362F-C942-438C-4CFD05E8343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282" y="208468"/>
            <a:ext cx="1866900" cy="56642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églalap 27">
            <a:extLst>
              <a:ext uri="{FF2B5EF4-FFF2-40B4-BE49-F238E27FC236}">
                <a16:creationId xmlns:a16="http://schemas.microsoft.com/office/drawing/2014/main" id="{16A41121-8BBF-EFD1-7976-0CC4A84FC591}"/>
              </a:ext>
            </a:extLst>
          </p:cNvPr>
          <p:cNvSpPr/>
          <p:nvPr userDrawn="1"/>
        </p:nvSpPr>
        <p:spPr>
          <a:xfrm>
            <a:off x="1" y="416748"/>
            <a:ext cx="4998402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  <p:sp>
        <p:nvSpPr>
          <p:cNvPr id="29" name="Téglalap 28">
            <a:extLst>
              <a:ext uri="{FF2B5EF4-FFF2-40B4-BE49-F238E27FC236}">
                <a16:creationId xmlns:a16="http://schemas.microsoft.com/office/drawing/2014/main" id="{9BBB7533-99E6-4966-4139-644B2A2C9061}"/>
              </a:ext>
            </a:extLst>
          </p:cNvPr>
          <p:cNvSpPr/>
          <p:nvPr userDrawn="1"/>
        </p:nvSpPr>
        <p:spPr>
          <a:xfrm>
            <a:off x="7193597" y="416748"/>
            <a:ext cx="4998403" cy="86360"/>
          </a:xfrm>
          <a:prstGeom prst="rect">
            <a:avLst/>
          </a:prstGeom>
          <a:solidFill>
            <a:srgbClr val="C6A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562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Csoportba foglalás 4">
            <a:extLst>
              <a:ext uri="{FF2B5EF4-FFF2-40B4-BE49-F238E27FC236}">
                <a16:creationId xmlns:a16="http://schemas.microsoft.com/office/drawing/2014/main" id="{6873411C-90F2-0D65-E6D4-91151D37F8E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Kép 6">
              <a:extLst>
                <a:ext uri="{FF2B5EF4-FFF2-40B4-BE49-F238E27FC236}">
                  <a16:creationId xmlns:a16="http://schemas.microsoft.com/office/drawing/2014/main" id="{56D39011-E79A-87C4-FB8D-107306CC7F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2" b="7812"/>
            <a:stretch/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Ellipszis 7">
              <a:extLst>
                <a:ext uri="{FF2B5EF4-FFF2-40B4-BE49-F238E27FC236}">
                  <a16:creationId xmlns:a16="http://schemas.microsoft.com/office/drawing/2014/main" id="{2889E107-199F-CBA2-3A85-51F8161F963E}"/>
                </a:ext>
              </a:extLst>
            </p:cNvPr>
            <p:cNvSpPr/>
            <p:nvPr userDrawn="1"/>
          </p:nvSpPr>
          <p:spPr>
            <a:xfrm rot="20803327" flipH="1">
              <a:off x="344279" y="1498064"/>
              <a:ext cx="139473" cy="139457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9846EF06-E4CB-6542-45D8-0734D4AB36D3}"/>
                </a:ext>
              </a:extLst>
            </p:cNvPr>
            <p:cNvSpPr/>
            <p:nvPr userDrawn="1"/>
          </p:nvSpPr>
          <p:spPr>
            <a:xfrm rot="20803327" flipH="1">
              <a:off x="344279" y="5157716"/>
              <a:ext cx="139473" cy="139457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6804BCB4-913B-8CE0-994B-1D8E17F63C16}"/>
                </a:ext>
              </a:extLst>
            </p:cNvPr>
            <p:cNvSpPr/>
            <p:nvPr userDrawn="1"/>
          </p:nvSpPr>
          <p:spPr>
            <a:xfrm rot="20803327" flipH="1">
              <a:off x="3088801" y="5712754"/>
              <a:ext cx="139473" cy="139457"/>
            </a:xfrm>
            <a:prstGeom prst="ellipse">
              <a:avLst/>
            </a:pr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1" name="Ellipszis 10">
              <a:extLst>
                <a:ext uri="{FF2B5EF4-FFF2-40B4-BE49-F238E27FC236}">
                  <a16:creationId xmlns:a16="http://schemas.microsoft.com/office/drawing/2014/main" id="{EDE2B4ED-0BE3-6811-ABEA-9BDBBC8A09B3}"/>
                </a:ext>
              </a:extLst>
            </p:cNvPr>
            <p:cNvSpPr/>
            <p:nvPr userDrawn="1"/>
          </p:nvSpPr>
          <p:spPr>
            <a:xfrm rot="20803327" flipH="1">
              <a:off x="1267734" y="3053260"/>
              <a:ext cx="139473" cy="139457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6B114671-0EA6-AE50-7E60-7A98D646C2C2}"/>
                </a:ext>
              </a:extLst>
            </p:cNvPr>
            <p:cNvSpPr/>
            <p:nvPr userDrawn="1"/>
          </p:nvSpPr>
          <p:spPr>
            <a:xfrm rot="20803327" flipH="1">
              <a:off x="9490085" y="515522"/>
              <a:ext cx="139473" cy="139457"/>
            </a:xfrm>
            <a:prstGeom prst="ellipse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3" name="Ellipszis 12">
              <a:extLst>
                <a:ext uri="{FF2B5EF4-FFF2-40B4-BE49-F238E27FC236}">
                  <a16:creationId xmlns:a16="http://schemas.microsoft.com/office/drawing/2014/main" id="{2C5709DD-E018-F3DB-8EC9-AD1E84842234}"/>
                </a:ext>
              </a:extLst>
            </p:cNvPr>
            <p:cNvSpPr/>
            <p:nvPr userDrawn="1"/>
          </p:nvSpPr>
          <p:spPr>
            <a:xfrm rot="20803327" flipH="1">
              <a:off x="11785047" y="5030548"/>
              <a:ext cx="139473" cy="139457"/>
            </a:xfrm>
            <a:prstGeom prst="ellipse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4" name="Ellipszis 13">
              <a:extLst>
                <a:ext uri="{FF2B5EF4-FFF2-40B4-BE49-F238E27FC236}">
                  <a16:creationId xmlns:a16="http://schemas.microsoft.com/office/drawing/2014/main" id="{CB2B2E60-9936-5612-C28E-E9E02F26D8B3}"/>
                </a:ext>
              </a:extLst>
            </p:cNvPr>
            <p:cNvSpPr/>
            <p:nvPr userDrawn="1"/>
          </p:nvSpPr>
          <p:spPr>
            <a:xfrm rot="20803327" flipH="1">
              <a:off x="11325143" y="2618154"/>
              <a:ext cx="139473" cy="139457"/>
            </a:xfrm>
            <a:prstGeom prst="ellipse">
              <a:avLst/>
            </a:prstGeom>
            <a:solidFill>
              <a:schemeClr val="accent4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BCC06E0B-C89A-9B78-8E06-CE81EB091F54}"/>
                </a:ext>
              </a:extLst>
            </p:cNvPr>
            <p:cNvSpPr/>
            <p:nvPr userDrawn="1"/>
          </p:nvSpPr>
          <p:spPr>
            <a:xfrm rot="20803327" flipH="1">
              <a:off x="11785046" y="796347"/>
              <a:ext cx="139473" cy="139457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hu-HU"/>
            </a:p>
          </p:txBody>
        </p:sp>
      </p:grpSp>
      <p:sp>
        <p:nvSpPr>
          <p:cNvPr id="2" name="Cím helye 1">
            <a:extLst>
              <a:ext uri="{FF2B5EF4-FFF2-40B4-BE49-F238E27FC236}">
                <a16:creationId xmlns:a16="http://schemas.microsoft.com/office/drawing/2014/main" id="{9115BB7B-F949-A831-D924-7954A2F4D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518" y="878958"/>
            <a:ext cx="11455052" cy="8117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CD81F4E-EF80-18ED-030D-C24360DF3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518" y="1871329"/>
            <a:ext cx="11455052" cy="4305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842F2F5-EF18-B50B-DBE4-DCF16F901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26107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fld id="{7A6B04F8-DE81-4FBA-BF95-1226FFE6A93F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8854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737B7B-6BF2-DF9D-2376-D89AF378F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09" y="1374033"/>
            <a:ext cx="9144000" cy="2387600"/>
          </a:xfrm>
        </p:spPr>
        <p:txBody>
          <a:bodyPr/>
          <a:lstStyle/>
          <a:p>
            <a:r>
              <a:rPr lang="hu-HU" dirty="0">
                <a:solidFill>
                  <a:srgbClr val="242526"/>
                </a:solidFill>
                <a:latin typeface="Verdana" panose="020B0604030504040204" pitchFamily="34" charset="0"/>
                <a:ea typeface="Helvetica" panose="020B0604020202020204" pitchFamily="34" charset="0"/>
                <a:cs typeface="Times New Roman" panose="02020603050405020304" pitchFamily="18" charset="0"/>
              </a:rPr>
              <a:t>Tanári prezentáció az online bántalmazás különböző formáiról (Cyberbullying kisokos)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215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5D7046-0CBA-D7C4-ADAD-385F9FBC0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20" y="1292489"/>
            <a:ext cx="11455052" cy="4305633"/>
          </a:xfrm>
        </p:spPr>
        <p:txBody>
          <a:bodyPr>
            <a:normAutofit fontScale="85000" lnSpcReduction="10000"/>
          </a:bodyPr>
          <a:lstStyle/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Sextortion                          </a:t>
            </a:r>
            <a:r>
              <a:rPr lang="hu-HU" b="1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Dissing</a:t>
            </a: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             Sexting                Cyber Stalking                     Becsapás</a:t>
            </a: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  <a:defRPr/>
            </a:pPr>
            <a:endParaRPr lang="hu-HU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       </a:t>
            </a:r>
            <a:r>
              <a:rPr lang="hu-HU" b="1" dirty="0" err="1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Catfishing</a:t>
            </a:r>
            <a:r>
              <a:rPr lang="hu-HU" b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                      </a:t>
            </a: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Identitáslopás                           </a:t>
            </a:r>
            <a:r>
              <a:rPr lang="hu-HU" b="1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Bash</a:t>
            </a: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hu-HU" b="1" dirty="0" err="1">
                <a:solidFill>
                  <a:prstClr val="black"/>
                </a:solidFill>
                <a:latin typeface="Calibri" panose="020F0502020204030204"/>
                <a:cs typeface="+mn-cs"/>
              </a:rPr>
              <a:t>boarding</a:t>
            </a: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        Kiközösítés</a:t>
            </a: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hu-HU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Grooming                        Kibeszélés      Flaming              Lejáratás – rossz hírnév terjesztése</a:t>
            </a: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endParaRPr lang="hu-HU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marL="0" lvl="0" indent="0" algn="ctr" defTabSz="685800">
              <a:lnSpc>
                <a:spcPct val="150000"/>
              </a:lnSpc>
              <a:spcBef>
                <a:spcPts val="0"/>
              </a:spcBef>
              <a:buClrTx/>
              <a:buNone/>
            </a:pPr>
            <a:r>
              <a:rPr lang="hu-HU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Bosszúpornó               Zaklatás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443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3016A3-A98B-1353-92F2-65AA5CFB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CYBERBULLYING FOGALMA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2194560" y="2801035"/>
            <a:ext cx="81773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b="1" dirty="0"/>
              <a:t>A virtuális világban történik, a nap 24 órájában bántva vagy  megalázva vagy fenyegetve érezheti magát az ember. </a:t>
            </a:r>
          </a:p>
        </p:txBody>
      </p:sp>
    </p:spTree>
    <p:extLst>
      <p:ext uri="{BB962C8B-B14F-4D97-AF65-F5344CB8AC3E}">
        <p14:creationId xmlns:p14="http://schemas.microsoft.com/office/powerpoint/2010/main" val="131176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3016A3-A98B-1353-92F2-65AA5CFB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CYBERBULLYING TÍPUSAI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1719743" y="2090443"/>
            <a:ext cx="84980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/>
              <a:t>LEJÁRATÁS – ROSSZ HÍRNÉV TERJESZTÉSE: BASH BOARDING; DISSING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/>
              <a:t>IDENTITÁSLOPÁS </a:t>
            </a:r>
            <a:endParaRPr lang="hu-HU" sz="2800" b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KIKÖZÖSÍTÉS</a:t>
            </a:r>
            <a:endParaRPr lang="hu-HU" sz="28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/>
              <a:t>KIBESZÉLÉS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BECSAPÁS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69540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3016A3-A98B-1353-92F2-65AA5CFB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CYBERBULLYING TÍPUSAI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282892" y="2082054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FLAMING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CYBER STALKING</a:t>
            </a:r>
            <a:endParaRPr lang="hu-HU" sz="28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/>
              <a:t>ONLINE </a:t>
            </a:r>
            <a:r>
              <a:rPr lang="hu-HU" sz="2800" b="1" dirty="0" smtClean="0"/>
              <a:t>HARASSMENT</a:t>
            </a:r>
            <a:endParaRPr lang="hu-HU" sz="2800" b="1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SEXTING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GROOMING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SEXTORTION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hu-HU" sz="2800" b="1" dirty="0" smtClean="0"/>
              <a:t>BOSSZÚPORNÓ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371535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3016A3-A98B-1353-92F2-65AA5CFB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A zaklatás </a:t>
            </a:r>
            <a:r>
              <a:rPr lang="es-ES" dirty="0" smtClean="0"/>
              <a:t>körforgása</a:t>
            </a:r>
            <a:r>
              <a:rPr lang="hu-HU" dirty="0" smtClean="0"/>
              <a:t> - </a:t>
            </a:r>
            <a:r>
              <a:rPr lang="es-ES" i="1" dirty="0" smtClean="0"/>
              <a:t>Dan </a:t>
            </a:r>
            <a:r>
              <a:rPr lang="es-ES" i="1" dirty="0"/>
              <a:t>Olweus nyomán</a:t>
            </a:r>
            <a:br>
              <a:rPr lang="es-ES" i="1" dirty="0"/>
            </a:br>
            <a:endParaRPr lang="hu-HU" i="1" dirty="0"/>
          </a:p>
        </p:txBody>
      </p:sp>
      <p:sp>
        <p:nvSpPr>
          <p:cNvPr id="3" name="Téglalap 2"/>
          <p:cNvSpPr/>
          <p:nvPr/>
        </p:nvSpPr>
        <p:spPr>
          <a:xfrm>
            <a:off x="2161004" y="1685299"/>
            <a:ext cx="865240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200" b="1" dirty="0"/>
              <a:t>A Zaklató</a:t>
            </a:r>
          </a:p>
          <a:p>
            <a:r>
              <a:rPr lang="hu-HU" sz="3200" b="1" dirty="0"/>
              <a:t>B  A csatlósok, a slepp</a:t>
            </a:r>
          </a:p>
          <a:p>
            <a:r>
              <a:rPr lang="hu-HU" sz="3200" b="1" dirty="0"/>
              <a:t>C Támogatók, passzív zaklatók</a:t>
            </a:r>
          </a:p>
          <a:p>
            <a:r>
              <a:rPr lang="hu-HU" sz="3200" b="1" dirty="0"/>
              <a:t>D Passzív támogatók, lehetséges zaklatók</a:t>
            </a:r>
          </a:p>
          <a:p>
            <a:r>
              <a:rPr lang="hu-HU" sz="3200" b="1" dirty="0">
                <a:solidFill>
                  <a:srgbClr val="FF0000"/>
                </a:solidFill>
              </a:rPr>
              <a:t>E  Közönyös </a:t>
            </a:r>
            <a:r>
              <a:rPr lang="hu-HU" sz="3200" b="1" dirty="0" smtClean="0">
                <a:solidFill>
                  <a:srgbClr val="FF0000"/>
                </a:solidFill>
              </a:rPr>
              <a:t>bámészkodók ( </a:t>
            </a:r>
            <a:r>
              <a:rPr lang="hu-HU" sz="3200" b="1" dirty="0" err="1" smtClean="0">
                <a:solidFill>
                  <a:srgbClr val="FF0000"/>
                </a:solidFill>
              </a:rPr>
              <a:t>bystander</a:t>
            </a:r>
            <a:r>
              <a:rPr lang="hu-HU" sz="3200" b="1" dirty="0" smtClean="0">
                <a:solidFill>
                  <a:srgbClr val="FF0000"/>
                </a:solidFill>
              </a:rPr>
              <a:t> )</a:t>
            </a:r>
            <a:endParaRPr lang="hu-HU" sz="3200" b="1" dirty="0">
              <a:solidFill>
                <a:srgbClr val="FF0000"/>
              </a:solidFill>
            </a:endParaRPr>
          </a:p>
          <a:p>
            <a:r>
              <a:rPr lang="hu-HU" sz="3200" b="1" dirty="0"/>
              <a:t>F  Lehetséges védelmezők</a:t>
            </a:r>
          </a:p>
          <a:p>
            <a:r>
              <a:rPr lang="hu-HU" sz="3200" b="1" dirty="0"/>
              <a:t>G  Az áldozat védelmezői</a:t>
            </a:r>
          </a:p>
          <a:p>
            <a:r>
              <a:rPr lang="hu-HU" sz="3200" b="1" dirty="0"/>
              <a:t>Y  A célpont</a:t>
            </a:r>
          </a:p>
          <a:p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58118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Giving Hungary">
      <a:dk1>
        <a:srgbClr val="21201F"/>
      </a:dk1>
      <a:lt1>
        <a:sysClr val="window" lastClr="FFFFFF"/>
      </a:lt1>
      <a:dk2>
        <a:srgbClr val="004910"/>
      </a:dk2>
      <a:lt2>
        <a:srgbClr val="E5D7BD"/>
      </a:lt2>
      <a:accent1>
        <a:srgbClr val="004910"/>
      </a:accent1>
      <a:accent2>
        <a:srgbClr val="C6A66D"/>
      </a:accent2>
      <a:accent3>
        <a:srgbClr val="DF1A21"/>
      </a:accent3>
      <a:accent4>
        <a:srgbClr val="001A49"/>
      </a:accent4>
      <a:accent5>
        <a:srgbClr val="9E6D16"/>
      </a:accent5>
      <a:accent6>
        <a:srgbClr val="954F72"/>
      </a:accent6>
      <a:hlink>
        <a:srgbClr val="001A49"/>
      </a:hlink>
      <a:folHlink>
        <a:srgbClr val="C6A66D"/>
      </a:folHlink>
    </a:clrScheme>
    <a:fontScheme name="2. egyéni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133</Words>
  <Application>Microsoft Office PowerPoint</Application>
  <PresentationFormat>Szélesvásznú</PresentationFormat>
  <Paragraphs>35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5" baseType="lpstr">
      <vt:lpstr>Arial</vt:lpstr>
      <vt:lpstr>Calibri</vt:lpstr>
      <vt:lpstr>Georgia</vt:lpstr>
      <vt:lpstr>Helvetica</vt:lpstr>
      <vt:lpstr>Times New Roman</vt:lpstr>
      <vt:lpstr>Trebuchet MS</vt:lpstr>
      <vt:lpstr>Verdana</vt:lpstr>
      <vt:lpstr>Wingdings</vt:lpstr>
      <vt:lpstr>Office-téma</vt:lpstr>
      <vt:lpstr>Tanári prezentáció az online bántalmazás különböző formáiról (Cyberbullying kisokos) </vt:lpstr>
      <vt:lpstr>PowerPoint-bemutató</vt:lpstr>
      <vt:lpstr>CYBERBULLYING FOGALMA</vt:lpstr>
      <vt:lpstr>CYBERBULLYING TÍPUSAI</vt:lpstr>
      <vt:lpstr>CYBERBULLYING TÍPUSAI</vt:lpstr>
      <vt:lpstr>A zaklatás körforgása - Dan Olweus nyomán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Baracsi Katalin dr.</dc:creator>
  <cp:lastModifiedBy>dr. Baracsi Katalin</cp:lastModifiedBy>
  <cp:revision>11</cp:revision>
  <dcterms:created xsi:type="dcterms:W3CDTF">2022-05-11T12:43:02Z</dcterms:created>
  <dcterms:modified xsi:type="dcterms:W3CDTF">2022-12-26T14:13:35Z</dcterms:modified>
</cp:coreProperties>
</file>