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0058400" cy="7772400"/>
  <p:notesSz cx="6858000" cy="9945688"/>
  <p:embeddedFontLst>
    <p:embeddedFont>
      <p:font typeface="Montserrat" panose="020B0604020202020204" charset="-18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ic1y0d1VOMCTl6PsXxe5100+QHF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astasia M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8A9E7CC-EFED-4108-8F0A-7057A0985AB7}">
  <a:tblStyle styleId="{A8A9E7CC-EFED-4108-8F0A-7057A0985AB7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6"/>
  </p:normalViewPr>
  <p:slideViewPr>
    <p:cSldViewPr snapToGrid="0">
      <p:cViewPr>
        <p:scale>
          <a:sx n="100" d="100"/>
          <a:sy n="100" d="100"/>
        </p:scale>
        <p:origin x="-1056" y="-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2" Type="http://schemas.openxmlformats.org/officeDocument/2006/relationships/slide" Target="slides/slide1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23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3-28T14:24:29.616" idx="1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noy0s8I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g22817317955_0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" name="Google Shape;24;g22817317955_0_234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22817317955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4" name="Google Shape;54;g22817317955_0_46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2817317955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4" name="Google Shape;94;g22817317955_0_10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2817317955_0_1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4" name="Google Shape;134;g22817317955_0_15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2817317955_0_45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5" name="Google Shape;175;g22817317955_0_4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22817317955_0_50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9" name="Google Shape;209;g22817317955_0_5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22817317955_0_56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3" name="Google Shape;253;g22817317955_0_5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97" name="Google Shape;2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" name="Google Shape;9;p7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" name="Google Shape;10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oogle Shape;12;p7"/>
          <p:cNvGrpSpPr/>
          <p:nvPr/>
        </p:nvGrpSpPr>
        <p:grpSpPr>
          <a:xfrm>
            <a:off x="1921303" y="7205172"/>
            <a:ext cx="783537" cy="475397"/>
            <a:chOff x="0" y="7190319"/>
            <a:chExt cx="737118" cy="488773"/>
          </a:xfrm>
        </p:grpSpPr>
        <p:sp>
          <p:nvSpPr>
            <p:cNvPr id="13" name="Google Shape;13;p7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" name="Google Shape;14;p7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oogle Shape;16;p8"/>
          <p:cNvGraphicFramePr/>
          <p:nvPr/>
        </p:nvGraphicFramePr>
        <p:xfrm>
          <a:off x="1429200" y="286200"/>
          <a:ext cx="7200000" cy="7200000"/>
        </p:xfrm>
        <a:graphic>
          <a:graphicData uri="http://schemas.openxmlformats.org/drawingml/2006/table">
            <a:tbl>
              <a:tblPr firstRow="1" bandRow="1">
                <a:noFill/>
                <a:tableStyleId>{A8A9E7CC-EFED-4108-8F0A-7057A0985AB7}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7" name="Google Shape;1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29795" y="5545280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Google Shape;19;p8"/>
          <p:cNvGrpSpPr/>
          <p:nvPr/>
        </p:nvGrpSpPr>
        <p:grpSpPr>
          <a:xfrm rot="-5400000">
            <a:off x="8891361" y="4040270"/>
            <a:ext cx="783537" cy="475397"/>
            <a:chOff x="0" y="7190319"/>
            <a:chExt cx="737118" cy="488773"/>
          </a:xfrm>
        </p:grpSpPr>
        <p:sp>
          <p:nvSpPr>
            <p:cNvPr id="20" name="Google Shape;20;p8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" name="Google Shape;21;p8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comments" Target="../comments/comment1.xml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5.png"/><Relationship Id="rId5" Type="http://schemas.openxmlformats.org/officeDocument/2006/relationships/image" Target="../media/image13.png"/><Relationship Id="rId10" Type="http://schemas.openxmlformats.org/officeDocument/2006/relationships/image" Target="../media/image14.png"/><Relationship Id="rId4" Type="http://schemas.openxmlformats.org/officeDocument/2006/relationships/image" Target="../media/image6.png"/><Relationship Id="rId9" Type="http://schemas.openxmlformats.org/officeDocument/2006/relationships/image" Target="../media/image15.png"/><Relationship Id="rId1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6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5.png"/><Relationship Id="rId5" Type="http://schemas.openxmlformats.org/officeDocument/2006/relationships/image" Target="../media/image13.png"/><Relationship Id="rId10" Type="http://schemas.openxmlformats.org/officeDocument/2006/relationships/image" Target="../media/image14.png"/><Relationship Id="rId4" Type="http://schemas.openxmlformats.org/officeDocument/2006/relationships/image" Target="../media/image6.png"/><Relationship Id="rId9" Type="http://schemas.openxmlformats.org/officeDocument/2006/relationships/image" Target="../media/image15.png"/><Relationship Id="rId1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9.png"/><Relationship Id="rId7" Type="http://schemas.openxmlformats.org/officeDocument/2006/relationships/image" Target="../media/image10.png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4.png"/><Relationship Id="rId5" Type="http://schemas.openxmlformats.org/officeDocument/2006/relationships/image" Target="../media/image6.png"/><Relationship Id="rId10" Type="http://schemas.openxmlformats.org/officeDocument/2006/relationships/image" Target="../media/image15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4.png"/><Relationship Id="rId5" Type="http://schemas.openxmlformats.org/officeDocument/2006/relationships/image" Target="../media/image15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3.png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oogle Shape;26;g22817317955_0_2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46222" y="564728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g22817317955_0_23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22551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g22817317955_0_2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564736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g22817317955_0_234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6555306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g22817317955_0_234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g22817317955_0_2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g22817317955_0_23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g22817317955_0_23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g22817317955_0_23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g22817317955_0_23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g22817317955_0_23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g22817317955_0_23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g22817317955_0_23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g22817317955_0_23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g22817317955_0_23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g22817317955_0_2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g22817317955_0_234"/>
          <p:cNvSpPr txBox="1"/>
          <p:nvPr/>
        </p:nvSpPr>
        <p:spPr>
          <a:xfrm>
            <a:off x="4720705" y="5745134"/>
            <a:ext cx="5535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hu-HU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g22817317955_0_234"/>
          <p:cNvSpPr txBox="1"/>
          <p:nvPr/>
        </p:nvSpPr>
        <p:spPr>
          <a:xfrm>
            <a:off x="3849328" y="4924585"/>
            <a:ext cx="5535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hu-HU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g22817317955_0_234"/>
          <p:cNvSpPr txBox="1"/>
          <p:nvPr/>
        </p:nvSpPr>
        <p:spPr>
          <a:xfrm>
            <a:off x="2847962" y="3176720"/>
            <a:ext cx="850850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hu-HU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g22817317955_0_234"/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pályán és szedd össze a víz alkotóelemeit, halmazállapotait, tulajdonságait!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g22817317955_0_234"/>
          <p:cNvSpPr txBox="1"/>
          <p:nvPr/>
        </p:nvSpPr>
        <p:spPr>
          <a:xfrm>
            <a:off x="3639478" y="2453035"/>
            <a:ext cx="973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Víz</a:t>
            </a:r>
            <a:endParaRPr sz="18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g22817317955_0_234"/>
          <p:cNvSpPr txBox="1"/>
          <p:nvPr/>
        </p:nvSpPr>
        <p:spPr>
          <a:xfrm>
            <a:off x="4501165" y="1588041"/>
            <a:ext cx="9927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Gőz</a:t>
            </a:r>
            <a:endParaRPr sz="180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g22817317955_0_234"/>
          <p:cNvSpPr txBox="1"/>
          <p:nvPr/>
        </p:nvSpPr>
        <p:spPr>
          <a:xfrm>
            <a:off x="6221152" y="736940"/>
            <a:ext cx="983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Jég</a:t>
            </a:r>
            <a:endParaRPr sz="18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g22817317955_0_234"/>
          <p:cNvSpPr txBox="1"/>
          <p:nvPr/>
        </p:nvSpPr>
        <p:spPr>
          <a:xfrm>
            <a:off x="6992776" y="2468428"/>
            <a:ext cx="11448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sz="16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Színtelen</a:t>
            </a:r>
            <a:endParaRPr sz="160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g22817317955_0_234"/>
          <p:cNvSpPr txBox="1"/>
          <p:nvPr/>
        </p:nvSpPr>
        <p:spPr>
          <a:xfrm>
            <a:off x="7838127" y="3342595"/>
            <a:ext cx="1165996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Szagtalan</a:t>
            </a:r>
            <a:endParaRPr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g22817317955_0_234"/>
          <p:cNvSpPr txBox="1"/>
          <p:nvPr/>
        </p:nvSpPr>
        <p:spPr>
          <a:xfrm>
            <a:off x="7884125" y="5032378"/>
            <a:ext cx="10740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Íztelen</a:t>
            </a:r>
            <a:endParaRPr sz="160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g22817317955_0_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46222" y="564728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g22817317955_0_4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22551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g22817317955_0_4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564736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g22817317955_0_46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6555306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g22817317955_0_46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g22817317955_0_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g22817317955_0_4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g22817317955_0_4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g22817317955_0_4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22817317955_0_4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22817317955_0_4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g22817317955_0_4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22817317955_0_4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22817317955_0_4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22817317955_0_4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g22817317955_0_4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115;g22817317955_0_10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4545" y="47936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116;g22817317955_0_10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9766" y="22306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117;g22817317955_0_10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4545" y="22300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118;g22817317955_0_10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4545" y="5158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119;g22817317955_0_10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0270" y="30756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120;g22817317955_0_10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9164" y="30756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121;g22817317955_0_10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12153" y="39400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83;g2233db8f8a0_0_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9766" y="47936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87;g2233db8f8a0_0_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0270" y="5098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89;g2233db8f8a0_0_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46221" y="394006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45;g22817317955_0_234"/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pályán és szedd össze a víz alkotóelemeit, halmazállapotait, tulajdonságait!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42;g22817317955_0_234">
            <a:extLst>
              <a:ext uri="{FF2B5EF4-FFF2-40B4-BE49-F238E27FC236}">
                <a16:creationId xmlns:a16="http://schemas.microsoft.com/office/drawing/2014/main" id="{4741F974-3987-9E43-85E0-2682C7220D5D}"/>
              </a:ext>
            </a:extLst>
          </p:cNvPr>
          <p:cNvSpPr txBox="1"/>
          <p:nvPr/>
        </p:nvSpPr>
        <p:spPr>
          <a:xfrm>
            <a:off x="4720705" y="5745134"/>
            <a:ext cx="5535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hu-HU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43;g22817317955_0_234">
            <a:extLst>
              <a:ext uri="{FF2B5EF4-FFF2-40B4-BE49-F238E27FC236}">
                <a16:creationId xmlns:a16="http://schemas.microsoft.com/office/drawing/2014/main" id="{FC9628F4-D1A4-DC4B-B83C-B7530B0C037D}"/>
              </a:ext>
            </a:extLst>
          </p:cNvPr>
          <p:cNvSpPr txBox="1"/>
          <p:nvPr/>
        </p:nvSpPr>
        <p:spPr>
          <a:xfrm>
            <a:off x="3849328" y="4924585"/>
            <a:ext cx="5535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hu-HU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44;g22817317955_0_234">
            <a:extLst>
              <a:ext uri="{FF2B5EF4-FFF2-40B4-BE49-F238E27FC236}">
                <a16:creationId xmlns:a16="http://schemas.microsoft.com/office/drawing/2014/main" id="{89FA5810-2BEC-BB43-BD46-0C8BC0B20297}"/>
              </a:ext>
            </a:extLst>
          </p:cNvPr>
          <p:cNvSpPr txBox="1"/>
          <p:nvPr/>
        </p:nvSpPr>
        <p:spPr>
          <a:xfrm>
            <a:off x="2847962" y="3176720"/>
            <a:ext cx="850850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hu-HU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46;g22817317955_0_234">
            <a:extLst>
              <a:ext uri="{FF2B5EF4-FFF2-40B4-BE49-F238E27FC236}">
                <a16:creationId xmlns:a16="http://schemas.microsoft.com/office/drawing/2014/main" id="{58324E75-EC00-5344-8F73-CD51950863F5}"/>
              </a:ext>
            </a:extLst>
          </p:cNvPr>
          <p:cNvSpPr txBox="1"/>
          <p:nvPr/>
        </p:nvSpPr>
        <p:spPr>
          <a:xfrm>
            <a:off x="3639478" y="2453035"/>
            <a:ext cx="973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Víz</a:t>
            </a:r>
            <a:endParaRPr sz="18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49;g22817317955_0_234">
            <a:extLst>
              <a:ext uri="{FF2B5EF4-FFF2-40B4-BE49-F238E27FC236}">
                <a16:creationId xmlns:a16="http://schemas.microsoft.com/office/drawing/2014/main" id="{48271714-FA3B-0E48-9F3F-04BC8BE63974}"/>
              </a:ext>
            </a:extLst>
          </p:cNvPr>
          <p:cNvSpPr txBox="1"/>
          <p:nvPr/>
        </p:nvSpPr>
        <p:spPr>
          <a:xfrm>
            <a:off x="6992776" y="2468428"/>
            <a:ext cx="11448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sz="16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Színtelen</a:t>
            </a:r>
            <a:endParaRPr sz="160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50;g22817317955_0_234">
            <a:extLst>
              <a:ext uri="{FF2B5EF4-FFF2-40B4-BE49-F238E27FC236}">
                <a16:creationId xmlns:a16="http://schemas.microsoft.com/office/drawing/2014/main" id="{1F2D618C-A389-C745-96DC-1BE266D8DC52}"/>
              </a:ext>
            </a:extLst>
          </p:cNvPr>
          <p:cNvSpPr txBox="1"/>
          <p:nvPr/>
        </p:nvSpPr>
        <p:spPr>
          <a:xfrm>
            <a:off x="7838127" y="3342595"/>
            <a:ext cx="1165996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Szagtalan</a:t>
            </a:r>
            <a:endParaRPr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51;g22817317955_0_234">
            <a:extLst>
              <a:ext uri="{FF2B5EF4-FFF2-40B4-BE49-F238E27FC236}">
                <a16:creationId xmlns:a16="http://schemas.microsoft.com/office/drawing/2014/main" id="{F38B38EA-63B3-9440-B6F6-5AFA23E3DEB3}"/>
              </a:ext>
            </a:extLst>
          </p:cNvPr>
          <p:cNvSpPr txBox="1"/>
          <p:nvPr/>
        </p:nvSpPr>
        <p:spPr>
          <a:xfrm>
            <a:off x="7884125" y="5032378"/>
            <a:ext cx="10740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Íztelen</a:t>
            </a:r>
            <a:endParaRPr sz="160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47;g22817317955_0_234"/>
          <p:cNvSpPr txBox="1"/>
          <p:nvPr/>
        </p:nvSpPr>
        <p:spPr>
          <a:xfrm>
            <a:off x="4501165" y="1588041"/>
            <a:ext cx="9927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Gőz</a:t>
            </a:r>
            <a:endParaRPr sz="180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48;g22817317955_0_234"/>
          <p:cNvSpPr txBox="1"/>
          <p:nvPr/>
        </p:nvSpPr>
        <p:spPr>
          <a:xfrm>
            <a:off x="6221152" y="736940"/>
            <a:ext cx="983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Jég</a:t>
            </a:r>
            <a:endParaRPr sz="18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g22817317955_0_10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46222" y="564728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22817317955_0_10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22551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g22817317955_0_10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564736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22817317955_0_102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6555306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g22817317955_0_102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g22817317955_0_10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g22817317955_0_10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g22817317955_0_10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g22817317955_0_10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g22817317955_0_10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g22817317955_0_10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g22817317955_0_10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22817317955_0_10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22817317955_0_10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22817317955_0_10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22817317955_0_10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22817317955_0_10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9766" y="22306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g22817317955_0_10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0270" y="30756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g22817317955_0_10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09164" y="30756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g22817317955_0_10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12153" y="394006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170;g22817317955_0_15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46218" y="394421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169;g22817317955_0_15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190266" y="50986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162;g22817317955_0_15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09766" y="4793642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45;g22817317955_0_234"/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pályán és szedd össze a víz alkotóelemeit, halmazállapotait, tulajdonságait!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42;g22817317955_0_234">
            <a:extLst>
              <a:ext uri="{FF2B5EF4-FFF2-40B4-BE49-F238E27FC236}">
                <a16:creationId xmlns:a16="http://schemas.microsoft.com/office/drawing/2014/main" id="{E5EE43EF-0D18-2A47-879F-9BB795E79068}"/>
              </a:ext>
            </a:extLst>
          </p:cNvPr>
          <p:cNvSpPr txBox="1"/>
          <p:nvPr/>
        </p:nvSpPr>
        <p:spPr>
          <a:xfrm>
            <a:off x="4720705" y="5745134"/>
            <a:ext cx="5535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hu-HU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43;g22817317955_0_234">
            <a:extLst>
              <a:ext uri="{FF2B5EF4-FFF2-40B4-BE49-F238E27FC236}">
                <a16:creationId xmlns:a16="http://schemas.microsoft.com/office/drawing/2014/main" id="{232135C2-5B15-CF4C-BEC7-A621108E30A4}"/>
              </a:ext>
            </a:extLst>
          </p:cNvPr>
          <p:cNvSpPr txBox="1"/>
          <p:nvPr/>
        </p:nvSpPr>
        <p:spPr>
          <a:xfrm>
            <a:off x="3849328" y="4924585"/>
            <a:ext cx="5535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hu-HU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44;g22817317955_0_234">
            <a:extLst>
              <a:ext uri="{FF2B5EF4-FFF2-40B4-BE49-F238E27FC236}">
                <a16:creationId xmlns:a16="http://schemas.microsoft.com/office/drawing/2014/main" id="{2912D143-D1A7-9A47-B4E3-81CDF87542CA}"/>
              </a:ext>
            </a:extLst>
          </p:cNvPr>
          <p:cNvSpPr txBox="1"/>
          <p:nvPr/>
        </p:nvSpPr>
        <p:spPr>
          <a:xfrm>
            <a:off x="2847962" y="3176720"/>
            <a:ext cx="850850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hu-HU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46;g22817317955_0_234">
            <a:extLst>
              <a:ext uri="{FF2B5EF4-FFF2-40B4-BE49-F238E27FC236}">
                <a16:creationId xmlns:a16="http://schemas.microsoft.com/office/drawing/2014/main" id="{37B57264-D7EC-4743-9460-39181304A3C8}"/>
              </a:ext>
            </a:extLst>
          </p:cNvPr>
          <p:cNvSpPr txBox="1"/>
          <p:nvPr/>
        </p:nvSpPr>
        <p:spPr>
          <a:xfrm>
            <a:off x="3639478" y="2453035"/>
            <a:ext cx="973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Víz</a:t>
            </a:r>
            <a:endParaRPr sz="18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49;g22817317955_0_234">
            <a:extLst>
              <a:ext uri="{FF2B5EF4-FFF2-40B4-BE49-F238E27FC236}">
                <a16:creationId xmlns:a16="http://schemas.microsoft.com/office/drawing/2014/main" id="{DF1C3FFD-66FE-F74C-B998-EC344EB68456}"/>
              </a:ext>
            </a:extLst>
          </p:cNvPr>
          <p:cNvSpPr txBox="1"/>
          <p:nvPr/>
        </p:nvSpPr>
        <p:spPr>
          <a:xfrm>
            <a:off x="6992776" y="2468428"/>
            <a:ext cx="11448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sz="16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Színtelen</a:t>
            </a:r>
            <a:endParaRPr sz="160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0;g22817317955_0_234">
            <a:extLst>
              <a:ext uri="{FF2B5EF4-FFF2-40B4-BE49-F238E27FC236}">
                <a16:creationId xmlns:a16="http://schemas.microsoft.com/office/drawing/2014/main" id="{D7D9D889-C1C0-6E41-B2A2-847856A86791}"/>
              </a:ext>
            </a:extLst>
          </p:cNvPr>
          <p:cNvSpPr txBox="1"/>
          <p:nvPr/>
        </p:nvSpPr>
        <p:spPr>
          <a:xfrm>
            <a:off x="7838127" y="3342595"/>
            <a:ext cx="1165996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Szagtalan</a:t>
            </a:r>
            <a:endParaRPr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1;g22817317955_0_234">
            <a:extLst>
              <a:ext uri="{FF2B5EF4-FFF2-40B4-BE49-F238E27FC236}">
                <a16:creationId xmlns:a16="http://schemas.microsoft.com/office/drawing/2014/main" id="{8C3D2A83-356C-0240-AD19-58098A58C33D}"/>
              </a:ext>
            </a:extLst>
          </p:cNvPr>
          <p:cNvSpPr txBox="1"/>
          <p:nvPr/>
        </p:nvSpPr>
        <p:spPr>
          <a:xfrm>
            <a:off x="7884125" y="5032378"/>
            <a:ext cx="10740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Íztelen</a:t>
            </a:r>
            <a:endParaRPr sz="160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47;g22817317955_0_234"/>
          <p:cNvSpPr txBox="1"/>
          <p:nvPr/>
        </p:nvSpPr>
        <p:spPr>
          <a:xfrm>
            <a:off x="4501165" y="1588041"/>
            <a:ext cx="9927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Gőz</a:t>
            </a:r>
            <a:endParaRPr sz="180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48;g22817317955_0_234"/>
          <p:cNvSpPr txBox="1"/>
          <p:nvPr/>
        </p:nvSpPr>
        <p:spPr>
          <a:xfrm>
            <a:off x="6221152" y="736940"/>
            <a:ext cx="983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Jég</a:t>
            </a:r>
            <a:endParaRPr sz="18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" name="Google Shape;115;g22817317955_0_10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4545" y="47936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117;g22817317955_0_10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4545" y="22300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118;g22817317955_0_10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4545" y="515850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Google Shape;136;g22817317955_0_15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46222" y="564728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22817317955_0_15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22551" y="65144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22817317955_0_15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564736" y="6560760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22817317955_0_158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6555306" y="5800999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22817317955_0_158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22817317955_0_15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g22817317955_0_15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22817317955_0_15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g22817317955_0_15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g22817317955_0_15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g22817317955_0_15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22817317955_0_15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22817317955_0_15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g22817317955_0_15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g22817317955_0_15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g22817317955_0_15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22817317955_0_15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1125" y="479364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g22817317955_0_15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09766" y="479364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g22817317955_0_15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09766" y="22335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g22817317955_0_15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1125" y="22335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g22817317955_0_15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623384" y="5193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g22817317955_0_15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917172" y="308115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g22817317955_0_15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190266" y="308115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g22817317955_0_15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917172" y="394733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g22817317955_0_15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46218" y="3944210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g22817317955_0_158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5;g22817317955_0_234"/>
          <p:cNvSpPr txBox="1"/>
          <p:nvPr/>
        </p:nvSpPr>
        <p:spPr>
          <a:xfrm>
            <a:off x="95943" y="5093854"/>
            <a:ext cx="2582100" cy="12621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pályán és szedd össze a víz alkotóelemeit, halmazállapotait, tulajdonságait!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2;g22817317955_0_234">
            <a:extLst>
              <a:ext uri="{FF2B5EF4-FFF2-40B4-BE49-F238E27FC236}">
                <a16:creationId xmlns:a16="http://schemas.microsoft.com/office/drawing/2014/main" id="{CB47D080-7DC9-B843-9274-82A8E65DB1D4}"/>
              </a:ext>
            </a:extLst>
          </p:cNvPr>
          <p:cNvSpPr txBox="1"/>
          <p:nvPr/>
        </p:nvSpPr>
        <p:spPr>
          <a:xfrm>
            <a:off x="4720705" y="5745134"/>
            <a:ext cx="5535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hu-HU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43;g22817317955_0_234">
            <a:extLst>
              <a:ext uri="{FF2B5EF4-FFF2-40B4-BE49-F238E27FC236}">
                <a16:creationId xmlns:a16="http://schemas.microsoft.com/office/drawing/2014/main" id="{A0236911-8791-6A4D-B819-09D0DB25ED21}"/>
              </a:ext>
            </a:extLst>
          </p:cNvPr>
          <p:cNvSpPr txBox="1"/>
          <p:nvPr/>
        </p:nvSpPr>
        <p:spPr>
          <a:xfrm>
            <a:off x="3849328" y="4924585"/>
            <a:ext cx="5535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hu-HU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44;g22817317955_0_234">
            <a:extLst>
              <a:ext uri="{FF2B5EF4-FFF2-40B4-BE49-F238E27FC236}">
                <a16:creationId xmlns:a16="http://schemas.microsoft.com/office/drawing/2014/main" id="{130BD3AF-06F5-D747-BDE3-704F4854D9FF}"/>
              </a:ext>
            </a:extLst>
          </p:cNvPr>
          <p:cNvSpPr txBox="1"/>
          <p:nvPr/>
        </p:nvSpPr>
        <p:spPr>
          <a:xfrm>
            <a:off x="2847962" y="3176720"/>
            <a:ext cx="850850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hu-HU" sz="3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46;g22817317955_0_234">
            <a:extLst>
              <a:ext uri="{FF2B5EF4-FFF2-40B4-BE49-F238E27FC236}">
                <a16:creationId xmlns:a16="http://schemas.microsoft.com/office/drawing/2014/main" id="{5296706E-1ECB-2347-A731-618781B14BE7}"/>
              </a:ext>
            </a:extLst>
          </p:cNvPr>
          <p:cNvSpPr txBox="1"/>
          <p:nvPr/>
        </p:nvSpPr>
        <p:spPr>
          <a:xfrm>
            <a:off x="3639478" y="2453035"/>
            <a:ext cx="973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Víz</a:t>
            </a:r>
            <a:endParaRPr sz="18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49;g22817317955_0_234">
            <a:extLst>
              <a:ext uri="{FF2B5EF4-FFF2-40B4-BE49-F238E27FC236}">
                <a16:creationId xmlns:a16="http://schemas.microsoft.com/office/drawing/2014/main" id="{4BA52FFD-E26B-CF49-9382-36D61C386729}"/>
              </a:ext>
            </a:extLst>
          </p:cNvPr>
          <p:cNvSpPr txBox="1"/>
          <p:nvPr/>
        </p:nvSpPr>
        <p:spPr>
          <a:xfrm>
            <a:off x="6992776" y="2468428"/>
            <a:ext cx="11448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sz="16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Színtelen</a:t>
            </a:r>
            <a:endParaRPr sz="160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0;g22817317955_0_234">
            <a:extLst>
              <a:ext uri="{FF2B5EF4-FFF2-40B4-BE49-F238E27FC236}">
                <a16:creationId xmlns:a16="http://schemas.microsoft.com/office/drawing/2014/main" id="{B5B7279D-6B83-B64C-997A-3903CAD0CA4A}"/>
              </a:ext>
            </a:extLst>
          </p:cNvPr>
          <p:cNvSpPr txBox="1"/>
          <p:nvPr/>
        </p:nvSpPr>
        <p:spPr>
          <a:xfrm>
            <a:off x="7838127" y="3342595"/>
            <a:ext cx="1165996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Szagtalan</a:t>
            </a:r>
            <a:endParaRPr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1;g22817317955_0_234">
            <a:extLst>
              <a:ext uri="{FF2B5EF4-FFF2-40B4-BE49-F238E27FC236}">
                <a16:creationId xmlns:a16="http://schemas.microsoft.com/office/drawing/2014/main" id="{012760B7-FA62-174E-84C8-C3CAB172B4F5}"/>
              </a:ext>
            </a:extLst>
          </p:cNvPr>
          <p:cNvSpPr txBox="1"/>
          <p:nvPr/>
        </p:nvSpPr>
        <p:spPr>
          <a:xfrm>
            <a:off x="7884125" y="5032378"/>
            <a:ext cx="10740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Íztelen</a:t>
            </a:r>
            <a:endParaRPr sz="160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47;g22817317955_0_234"/>
          <p:cNvSpPr txBox="1"/>
          <p:nvPr/>
        </p:nvSpPr>
        <p:spPr>
          <a:xfrm>
            <a:off x="4501165" y="1588041"/>
            <a:ext cx="9927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Gőz</a:t>
            </a:r>
            <a:endParaRPr sz="180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8;g22817317955_0_234"/>
          <p:cNvSpPr txBox="1"/>
          <p:nvPr/>
        </p:nvSpPr>
        <p:spPr>
          <a:xfrm>
            <a:off x="6221152" y="736940"/>
            <a:ext cx="983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Jég</a:t>
            </a:r>
            <a:endParaRPr sz="18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1" name="Google Shape;169;g22817317955_0_15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190266" y="509866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2817317955_0_459"/>
          <p:cNvSpPr txBox="1"/>
          <p:nvPr/>
        </p:nvSpPr>
        <p:spPr>
          <a:xfrm>
            <a:off x="2295672" y="6168555"/>
            <a:ext cx="429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endParaRPr sz="20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g22817317955_0_459"/>
          <p:cNvSpPr txBox="1"/>
          <p:nvPr/>
        </p:nvSpPr>
        <p:spPr>
          <a:xfrm>
            <a:off x="2295672" y="4786998"/>
            <a:ext cx="429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endParaRPr sz="200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g22817317955_0_459"/>
          <p:cNvSpPr txBox="1"/>
          <p:nvPr/>
        </p:nvSpPr>
        <p:spPr>
          <a:xfrm>
            <a:off x="2285172" y="3325057"/>
            <a:ext cx="450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sz="14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g22817317955_0_459"/>
          <p:cNvSpPr txBox="1"/>
          <p:nvPr/>
        </p:nvSpPr>
        <p:spPr>
          <a:xfrm>
            <a:off x="4263150" y="468060"/>
            <a:ext cx="806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Gőz</a:t>
            </a:r>
            <a:endParaRPr sz="200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g22817317955_0_459"/>
          <p:cNvSpPr txBox="1"/>
          <p:nvPr/>
        </p:nvSpPr>
        <p:spPr>
          <a:xfrm>
            <a:off x="5034257" y="1187905"/>
            <a:ext cx="71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Jég</a:t>
            </a:r>
            <a:endParaRPr sz="200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g22817317955_0_459"/>
          <p:cNvSpPr txBox="1"/>
          <p:nvPr/>
        </p:nvSpPr>
        <p:spPr>
          <a:xfrm>
            <a:off x="5019831" y="3360201"/>
            <a:ext cx="745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Kék</a:t>
            </a:r>
            <a:endParaRPr sz="20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g22817317955_0_459"/>
          <p:cNvSpPr txBox="1"/>
          <p:nvPr/>
        </p:nvSpPr>
        <p:spPr>
          <a:xfrm>
            <a:off x="3488260" y="4848590"/>
            <a:ext cx="91996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2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Szagtalan</a:t>
            </a:r>
            <a:endParaRPr sz="12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g22817317955_0_459"/>
          <p:cNvSpPr txBox="1"/>
          <p:nvPr/>
        </p:nvSpPr>
        <p:spPr>
          <a:xfrm>
            <a:off x="3462571" y="6219765"/>
            <a:ext cx="97134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sz="16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Keserű</a:t>
            </a:r>
            <a:endParaRPr sz="16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g22817317955_0_459"/>
          <p:cNvSpPr txBox="1"/>
          <p:nvPr/>
        </p:nvSpPr>
        <p:spPr>
          <a:xfrm>
            <a:off x="6414715" y="5548990"/>
            <a:ext cx="838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Édes</a:t>
            </a:r>
            <a:endParaRPr sz="16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g22817317955_0_459"/>
          <p:cNvSpPr txBox="1"/>
          <p:nvPr/>
        </p:nvSpPr>
        <p:spPr>
          <a:xfrm>
            <a:off x="5707531" y="4817746"/>
            <a:ext cx="8142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Íztelen</a:t>
            </a:r>
            <a:endParaRPr sz="16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g22817317955_0_459"/>
          <p:cNvSpPr txBox="1"/>
          <p:nvPr/>
        </p:nvSpPr>
        <p:spPr>
          <a:xfrm>
            <a:off x="6348443" y="3980205"/>
            <a:ext cx="971344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Jó oldószer</a:t>
            </a:r>
            <a:endParaRPr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g22817317955_0_459"/>
          <p:cNvSpPr txBox="1"/>
          <p:nvPr/>
        </p:nvSpPr>
        <p:spPr>
          <a:xfrm>
            <a:off x="7193327" y="209601"/>
            <a:ext cx="2582100" cy="190817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pályán és szedd </a:t>
            </a:r>
            <a:r>
              <a:rPr lang="hu-HU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össze a víz alkotóelemeit, halmazállapotait, tulajdonságait!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Vigyázz! Azokra a tulajdonságokra ne menj rá, amik nem igazak a vízre!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3" name="Google Shape;193;g22817317955_0_45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37831" y="6844293"/>
            <a:ext cx="468000" cy="5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g22817317955_0_45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g22817317955_0_45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g22817317955_0_45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g22817317955_0_45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g22817317955_0_45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g22817317955_0_45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g22817317955_0_45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g22817317955_0_45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g22817317955_0_45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g22817317955_0_45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g22817317955_0_45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g22817317955_0_459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206;g22817317955_0_459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1395919" y="6373918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299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13349" y="6817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00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242627" y="393100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186;g22817317955_0_459">
            <a:extLst>
              <a:ext uri="{FF2B5EF4-FFF2-40B4-BE49-F238E27FC236}">
                <a16:creationId xmlns:a16="http://schemas.microsoft.com/office/drawing/2014/main" id="{7410A2DD-40CE-D946-908F-D9A789B1DCD7}"/>
              </a:ext>
            </a:extLst>
          </p:cNvPr>
          <p:cNvSpPr txBox="1"/>
          <p:nvPr/>
        </p:nvSpPr>
        <p:spPr>
          <a:xfrm>
            <a:off x="4194909" y="3401697"/>
            <a:ext cx="922999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2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Színtelen</a:t>
            </a:r>
            <a:endParaRPr sz="12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182;g22817317955_0_459"/>
          <p:cNvSpPr txBox="1"/>
          <p:nvPr/>
        </p:nvSpPr>
        <p:spPr>
          <a:xfrm>
            <a:off x="2875017" y="1187910"/>
            <a:ext cx="71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Víz</a:t>
            </a:r>
            <a:endParaRPr sz="200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" name="Google Shape;239;g22817317955_0_50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g22817317955_0_5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g22817317955_0_5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g22817317955_0_50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g22817317955_0_50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g22817317955_0_50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g22817317955_0_50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g22817317955_0_50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g22817317955_0_50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g22817317955_0_50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g22817317955_0_50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g22817317955_0_508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183;g22817317955_0_459"/>
          <p:cNvSpPr txBox="1"/>
          <p:nvPr/>
        </p:nvSpPr>
        <p:spPr>
          <a:xfrm>
            <a:off x="4263150" y="468060"/>
            <a:ext cx="806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Gőz</a:t>
            </a:r>
            <a:endParaRPr sz="200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184;g22817317955_0_459"/>
          <p:cNvSpPr txBox="1"/>
          <p:nvPr/>
        </p:nvSpPr>
        <p:spPr>
          <a:xfrm>
            <a:off x="5034257" y="1187905"/>
            <a:ext cx="71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Jég</a:t>
            </a:r>
            <a:endParaRPr sz="200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185;g22817317955_0_459"/>
          <p:cNvSpPr txBox="1"/>
          <p:nvPr/>
        </p:nvSpPr>
        <p:spPr>
          <a:xfrm>
            <a:off x="5019831" y="3360201"/>
            <a:ext cx="745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Kék</a:t>
            </a:r>
            <a:endParaRPr sz="200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186;g22817317955_0_459"/>
          <p:cNvSpPr txBox="1"/>
          <p:nvPr/>
        </p:nvSpPr>
        <p:spPr>
          <a:xfrm>
            <a:off x="4194909" y="3401697"/>
            <a:ext cx="922999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2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Színtelen</a:t>
            </a:r>
            <a:endParaRPr sz="12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187;g22817317955_0_459"/>
          <p:cNvSpPr txBox="1"/>
          <p:nvPr/>
        </p:nvSpPr>
        <p:spPr>
          <a:xfrm>
            <a:off x="3488260" y="4848590"/>
            <a:ext cx="91996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2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Szagtalan</a:t>
            </a:r>
            <a:endParaRPr sz="120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189;g22817317955_0_459"/>
          <p:cNvSpPr txBox="1"/>
          <p:nvPr/>
        </p:nvSpPr>
        <p:spPr>
          <a:xfrm>
            <a:off x="6414715" y="5548990"/>
            <a:ext cx="838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Édes</a:t>
            </a:r>
            <a:endParaRPr sz="160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5" name="Google Shape;193;g22817317955_0_45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37831" y="6844293"/>
            <a:ext cx="468000" cy="5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206;g22817317955_0_459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1395919" y="6373918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273;g22817317955_0_56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199894" y="178287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275;g22817317955_0_56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5084465" y="249916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277;g22817317955_0_56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360500" y="39448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278;g22817317955_0_56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5798273" y="537992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279;g22817317955_0_56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5798223" y="39448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277;g22817317955_0_56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5084465" y="35221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277;g22817317955_0_56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3642243" y="39448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277;g22817317955_0_56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360500" y="249916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273;g22817317955_0_56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3641625" y="35221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277;g22817317955_0_56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3642243" y="537992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299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13349" y="6817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300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242627" y="393100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192;g22817317955_0_459"/>
          <p:cNvSpPr txBox="1"/>
          <p:nvPr/>
        </p:nvSpPr>
        <p:spPr>
          <a:xfrm>
            <a:off x="7193327" y="209601"/>
            <a:ext cx="2582100" cy="190817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pályán és szedd </a:t>
            </a:r>
            <a:r>
              <a:rPr lang="hu-HU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össze a víz alkotóelemeit, halmazállapotait, tulajdonságait!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Vigyázz! Azokra a tulajdonságokra ne menj rá, amik nem igazak a vízre!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179;g22817317955_0_459">
            <a:extLst>
              <a:ext uri="{FF2B5EF4-FFF2-40B4-BE49-F238E27FC236}">
                <a16:creationId xmlns:a16="http://schemas.microsoft.com/office/drawing/2014/main" id="{A05F6810-1A1E-5C4C-84DE-BC8C88A145A4}"/>
              </a:ext>
            </a:extLst>
          </p:cNvPr>
          <p:cNvSpPr txBox="1"/>
          <p:nvPr/>
        </p:nvSpPr>
        <p:spPr>
          <a:xfrm>
            <a:off x="2295672" y="6168555"/>
            <a:ext cx="429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endParaRPr sz="20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180;g22817317955_0_459">
            <a:extLst>
              <a:ext uri="{FF2B5EF4-FFF2-40B4-BE49-F238E27FC236}">
                <a16:creationId xmlns:a16="http://schemas.microsoft.com/office/drawing/2014/main" id="{1EF42758-3551-4841-BE9F-2ED6325A0C4C}"/>
              </a:ext>
            </a:extLst>
          </p:cNvPr>
          <p:cNvSpPr txBox="1"/>
          <p:nvPr/>
        </p:nvSpPr>
        <p:spPr>
          <a:xfrm>
            <a:off x="2295672" y="4786998"/>
            <a:ext cx="429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endParaRPr sz="200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181;g22817317955_0_459">
            <a:extLst>
              <a:ext uri="{FF2B5EF4-FFF2-40B4-BE49-F238E27FC236}">
                <a16:creationId xmlns:a16="http://schemas.microsoft.com/office/drawing/2014/main" id="{019E47CC-7C27-BC45-80CA-258AD1ADE2AF}"/>
              </a:ext>
            </a:extLst>
          </p:cNvPr>
          <p:cNvSpPr txBox="1"/>
          <p:nvPr/>
        </p:nvSpPr>
        <p:spPr>
          <a:xfrm>
            <a:off x="2285172" y="3325057"/>
            <a:ext cx="450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sz="14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190;g22817317955_0_459">
            <a:extLst>
              <a:ext uri="{FF2B5EF4-FFF2-40B4-BE49-F238E27FC236}">
                <a16:creationId xmlns:a16="http://schemas.microsoft.com/office/drawing/2014/main" id="{9107EDC9-A094-354D-A2CB-7B1F830D3C7F}"/>
              </a:ext>
            </a:extLst>
          </p:cNvPr>
          <p:cNvSpPr txBox="1"/>
          <p:nvPr/>
        </p:nvSpPr>
        <p:spPr>
          <a:xfrm>
            <a:off x="5707531" y="4817746"/>
            <a:ext cx="8142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Íztelen</a:t>
            </a:r>
            <a:endParaRPr sz="16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191;g22817317955_0_459">
            <a:extLst>
              <a:ext uri="{FF2B5EF4-FFF2-40B4-BE49-F238E27FC236}">
                <a16:creationId xmlns:a16="http://schemas.microsoft.com/office/drawing/2014/main" id="{2278B708-2730-7949-BE99-18746468E8E8}"/>
              </a:ext>
            </a:extLst>
          </p:cNvPr>
          <p:cNvSpPr txBox="1"/>
          <p:nvPr/>
        </p:nvSpPr>
        <p:spPr>
          <a:xfrm>
            <a:off x="6348443" y="3980205"/>
            <a:ext cx="971344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Jó oldószer</a:t>
            </a:r>
            <a:endParaRPr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188;g22817317955_0_459">
            <a:extLst>
              <a:ext uri="{FF2B5EF4-FFF2-40B4-BE49-F238E27FC236}">
                <a16:creationId xmlns:a16="http://schemas.microsoft.com/office/drawing/2014/main" id="{7512365A-1E9E-9645-963E-11BF271040DB}"/>
              </a:ext>
            </a:extLst>
          </p:cNvPr>
          <p:cNvSpPr txBox="1"/>
          <p:nvPr/>
        </p:nvSpPr>
        <p:spPr>
          <a:xfrm>
            <a:off x="3462571" y="6219765"/>
            <a:ext cx="97134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sz="16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Keserű</a:t>
            </a:r>
            <a:endParaRPr sz="16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182;g22817317955_0_459"/>
          <p:cNvSpPr txBox="1"/>
          <p:nvPr/>
        </p:nvSpPr>
        <p:spPr>
          <a:xfrm>
            <a:off x="2875017" y="1187910"/>
            <a:ext cx="71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Víz</a:t>
            </a:r>
            <a:endParaRPr sz="200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7" name="Google Shape;277;g22817317955_0_56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60500" y="39448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g22817317955_0_56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Google Shape;284;g22817317955_0_56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g22817317955_0_56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g22817317955_0_56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g22817317955_0_56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g22817317955_0_56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g22817317955_0_56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g22817317955_0_56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Google Shape;291;g22817317955_0_56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Google Shape;292;g22817317955_0_56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g22817317955_0_56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g22817317955_0_567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182;g22817317955_0_459"/>
          <p:cNvSpPr txBox="1"/>
          <p:nvPr/>
        </p:nvSpPr>
        <p:spPr>
          <a:xfrm>
            <a:off x="2875017" y="1187910"/>
            <a:ext cx="71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Víz</a:t>
            </a:r>
            <a:endParaRPr sz="200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183;g22817317955_0_459"/>
          <p:cNvSpPr txBox="1"/>
          <p:nvPr/>
        </p:nvSpPr>
        <p:spPr>
          <a:xfrm>
            <a:off x="4263150" y="468060"/>
            <a:ext cx="806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Gőz</a:t>
            </a:r>
            <a:endParaRPr sz="200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184;g22817317955_0_459"/>
          <p:cNvSpPr txBox="1"/>
          <p:nvPr/>
        </p:nvSpPr>
        <p:spPr>
          <a:xfrm>
            <a:off x="5034257" y="1187905"/>
            <a:ext cx="71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Jég</a:t>
            </a:r>
            <a:endParaRPr sz="200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185;g22817317955_0_459"/>
          <p:cNvSpPr txBox="1"/>
          <p:nvPr/>
        </p:nvSpPr>
        <p:spPr>
          <a:xfrm>
            <a:off x="5019831" y="3360201"/>
            <a:ext cx="745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Kék</a:t>
            </a:r>
            <a:endParaRPr sz="200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186;g22817317955_0_459"/>
          <p:cNvSpPr txBox="1"/>
          <p:nvPr/>
        </p:nvSpPr>
        <p:spPr>
          <a:xfrm>
            <a:off x="4194909" y="3401697"/>
            <a:ext cx="922999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2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Színtelen</a:t>
            </a:r>
            <a:endParaRPr sz="12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187;g22817317955_0_459"/>
          <p:cNvSpPr txBox="1"/>
          <p:nvPr/>
        </p:nvSpPr>
        <p:spPr>
          <a:xfrm>
            <a:off x="3488260" y="4848590"/>
            <a:ext cx="91996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2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Szagtalan</a:t>
            </a:r>
            <a:endParaRPr sz="120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189;g22817317955_0_459"/>
          <p:cNvSpPr txBox="1"/>
          <p:nvPr/>
        </p:nvSpPr>
        <p:spPr>
          <a:xfrm>
            <a:off x="6414715" y="5548990"/>
            <a:ext cx="838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Édes</a:t>
            </a:r>
            <a:endParaRPr sz="160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8" name="Google Shape;318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643117" y="35716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321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085677" y="249873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325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642243" y="537459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277;g22817317955_0_56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84465" y="35221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193;g22817317955_0_45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37831" y="6844293"/>
            <a:ext cx="468000" cy="5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206;g22817317955_0_459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1395919" y="6373918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299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213349" y="6817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300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242627" y="393100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277;g22817317955_0_56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42243" y="39448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277;g22817317955_0_56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60500" y="2499161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192;g22817317955_0_459"/>
          <p:cNvSpPr txBox="1"/>
          <p:nvPr/>
        </p:nvSpPr>
        <p:spPr>
          <a:xfrm>
            <a:off x="7193327" y="209601"/>
            <a:ext cx="2582100" cy="190817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pályán és szedd </a:t>
            </a:r>
            <a:r>
              <a:rPr lang="hu-HU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össze a víz alkotóelemeit, halmazállapotait, tulajdonságait!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Vigyázz! Azokra a tulajdonságokra ne menj rá, amik nem igazak a vízre!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179;g22817317955_0_459">
            <a:extLst>
              <a:ext uri="{FF2B5EF4-FFF2-40B4-BE49-F238E27FC236}">
                <a16:creationId xmlns:a16="http://schemas.microsoft.com/office/drawing/2014/main" id="{C8FBCAE1-9D99-D549-A147-C58DB828A4A2}"/>
              </a:ext>
            </a:extLst>
          </p:cNvPr>
          <p:cNvSpPr txBox="1"/>
          <p:nvPr/>
        </p:nvSpPr>
        <p:spPr>
          <a:xfrm>
            <a:off x="2295672" y="6168555"/>
            <a:ext cx="429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endParaRPr sz="20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180;g22817317955_0_459">
            <a:extLst>
              <a:ext uri="{FF2B5EF4-FFF2-40B4-BE49-F238E27FC236}">
                <a16:creationId xmlns:a16="http://schemas.microsoft.com/office/drawing/2014/main" id="{C574D087-D302-574D-8A2B-97DC3EB1DE83}"/>
              </a:ext>
            </a:extLst>
          </p:cNvPr>
          <p:cNvSpPr txBox="1"/>
          <p:nvPr/>
        </p:nvSpPr>
        <p:spPr>
          <a:xfrm>
            <a:off x="2295672" y="4786998"/>
            <a:ext cx="429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endParaRPr sz="200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181;g22817317955_0_459">
            <a:extLst>
              <a:ext uri="{FF2B5EF4-FFF2-40B4-BE49-F238E27FC236}">
                <a16:creationId xmlns:a16="http://schemas.microsoft.com/office/drawing/2014/main" id="{C5DF0BBC-C39E-6346-A3A0-78A1BFD36BEC}"/>
              </a:ext>
            </a:extLst>
          </p:cNvPr>
          <p:cNvSpPr txBox="1"/>
          <p:nvPr/>
        </p:nvSpPr>
        <p:spPr>
          <a:xfrm>
            <a:off x="2285172" y="3325057"/>
            <a:ext cx="450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sz="14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190;g22817317955_0_459">
            <a:extLst>
              <a:ext uri="{FF2B5EF4-FFF2-40B4-BE49-F238E27FC236}">
                <a16:creationId xmlns:a16="http://schemas.microsoft.com/office/drawing/2014/main" id="{DD84DBB7-E5AC-6646-9B5D-A14C9C90A511}"/>
              </a:ext>
            </a:extLst>
          </p:cNvPr>
          <p:cNvSpPr txBox="1"/>
          <p:nvPr/>
        </p:nvSpPr>
        <p:spPr>
          <a:xfrm>
            <a:off x="5707531" y="4817746"/>
            <a:ext cx="8142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Íztelen</a:t>
            </a:r>
            <a:endParaRPr sz="16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191;g22817317955_0_459">
            <a:extLst>
              <a:ext uri="{FF2B5EF4-FFF2-40B4-BE49-F238E27FC236}">
                <a16:creationId xmlns:a16="http://schemas.microsoft.com/office/drawing/2014/main" id="{ED82C72E-166A-364F-ABD2-5D7293047231}"/>
              </a:ext>
            </a:extLst>
          </p:cNvPr>
          <p:cNvSpPr txBox="1"/>
          <p:nvPr/>
        </p:nvSpPr>
        <p:spPr>
          <a:xfrm>
            <a:off x="6348443" y="3980205"/>
            <a:ext cx="971344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Jó oldószer</a:t>
            </a:r>
            <a:endParaRPr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188;g22817317955_0_459">
            <a:extLst>
              <a:ext uri="{FF2B5EF4-FFF2-40B4-BE49-F238E27FC236}">
                <a16:creationId xmlns:a16="http://schemas.microsoft.com/office/drawing/2014/main" id="{07729AC0-6841-5849-8D1C-612974363095}"/>
              </a:ext>
            </a:extLst>
          </p:cNvPr>
          <p:cNvSpPr txBox="1"/>
          <p:nvPr/>
        </p:nvSpPr>
        <p:spPr>
          <a:xfrm>
            <a:off x="3462571" y="6219765"/>
            <a:ext cx="97134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sz="16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Keserű</a:t>
            </a:r>
            <a:endParaRPr sz="16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2" name="Google Shape;273;g22817317955_0_56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99894" y="178287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278;g22817317955_0_56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98273" y="537992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279;g22817317955_0_56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98223" y="3944874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9" name="Google Shape;299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13349" y="6817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42627" y="393100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200467" y="178277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085677" y="35716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360500" y="249873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085677" y="249873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638994" y="3938791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323" name="Google Shape;323;p2"/>
          <p:cNvSpPr txBox="1"/>
          <p:nvPr/>
        </p:nvSpPr>
        <p:spPr>
          <a:xfrm>
            <a:off x="7875077" y="2290241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4" name="Google Shape;324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360500" y="39454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803627" y="538004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803641" y="394487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Google Shape;329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7" name="Google Shape;337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Google Shape;338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9" name="Google Shape;339;p2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183;g22817317955_0_459"/>
          <p:cNvSpPr txBox="1"/>
          <p:nvPr/>
        </p:nvSpPr>
        <p:spPr>
          <a:xfrm>
            <a:off x="4263150" y="468060"/>
            <a:ext cx="806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Gőz</a:t>
            </a:r>
            <a:endParaRPr sz="200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184;g22817317955_0_459"/>
          <p:cNvSpPr txBox="1"/>
          <p:nvPr/>
        </p:nvSpPr>
        <p:spPr>
          <a:xfrm>
            <a:off x="5034257" y="1187905"/>
            <a:ext cx="717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Jég</a:t>
            </a:r>
            <a:endParaRPr sz="200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185;g22817317955_0_459"/>
          <p:cNvSpPr txBox="1"/>
          <p:nvPr/>
        </p:nvSpPr>
        <p:spPr>
          <a:xfrm>
            <a:off x="5019831" y="3360201"/>
            <a:ext cx="745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Kék</a:t>
            </a:r>
            <a:endParaRPr sz="200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186;g22817317955_0_459"/>
          <p:cNvSpPr txBox="1"/>
          <p:nvPr/>
        </p:nvSpPr>
        <p:spPr>
          <a:xfrm>
            <a:off x="4194909" y="3401697"/>
            <a:ext cx="922999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2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Színtelen</a:t>
            </a:r>
            <a:endParaRPr sz="12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187;g22817317955_0_459"/>
          <p:cNvSpPr txBox="1"/>
          <p:nvPr/>
        </p:nvSpPr>
        <p:spPr>
          <a:xfrm>
            <a:off x="3488260" y="4848590"/>
            <a:ext cx="91996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2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Szagtalan</a:t>
            </a:r>
            <a:endParaRPr sz="120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189;g22817317955_0_459"/>
          <p:cNvSpPr txBox="1"/>
          <p:nvPr/>
        </p:nvSpPr>
        <p:spPr>
          <a:xfrm>
            <a:off x="6414715" y="5548990"/>
            <a:ext cx="838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Édes</a:t>
            </a:r>
            <a:endParaRPr sz="160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6" name="Google Shape;193;g22817317955_0_45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637831" y="6844293"/>
            <a:ext cx="468000" cy="5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206;g22817317955_0_459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1395919" y="6373918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325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642243" y="5374598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192;g22817317955_0_459"/>
          <p:cNvSpPr txBox="1"/>
          <p:nvPr/>
        </p:nvSpPr>
        <p:spPr>
          <a:xfrm>
            <a:off x="7193327" y="209601"/>
            <a:ext cx="2582100" cy="190817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Menj végig a pályán és szedd </a:t>
            </a:r>
            <a:r>
              <a:rPr lang="hu-HU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össze a víz alkotóelemeit, halmazállapotait, tulajdonságait!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hu-HU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Vigyázz! Azokra a tulajdonságokra ne menj rá, amik nem igazak a vízre!</a:t>
            </a:r>
            <a:endParaRPr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179;g22817317955_0_459">
            <a:extLst>
              <a:ext uri="{FF2B5EF4-FFF2-40B4-BE49-F238E27FC236}">
                <a16:creationId xmlns:a16="http://schemas.microsoft.com/office/drawing/2014/main" id="{436D5AD9-44EC-1D41-99DE-E6AC14F3B55E}"/>
              </a:ext>
            </a:extLst>
          </p:cNvPr>
          <p:cNvSpPr txBox="1"/>
          <p:nvPr/>
        </p:nvSpPr>
        <p:spPr>
          <a:xfrm>
            <a:off x="2295672" y="6168555"/>
            <a:ext cx="429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endParaRPr sz="20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180;g22817317955_0_459">
            <a:extLst>
              <a:ext uri="{FF2B5EF4-FFF2-40B4-BE49-F238E27FC236}">
                <a16:creationId xmlns:a16="http://schemas.microsoft.com/office/drawing/2014/main" id="{0E539C72-4451-F44A-BA0D-12649A6C01EB}"/>
              </a:ext>
            </a:extLst>
          </p:cNvPr>
          <p:cNvSpPr txBox="1"/>
          <p:nvPr/>
        </p:nvSpPr>
        <p:spPr>
          <a:xfrm>
            <a:off x="2295672" y="4786998"/>
            <a:ext cx="429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endParaRPr sz="200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181;g22817317955_0_459">
            <a:extLst>
              <a:ext uri="{FF2B5EF4-FFF2-40B4-BE49-F238E27FC236}">
                <a16:creationId xmlns:a16="http://schemas.microsoft.com/office/drawing/2014/main" id="{906CA2B5-9D13-E047-9EDC-0B96011910E2}"/>
              </a:ext>
            </a:extLst>
          </p:cNvPr>
          <p:cNvSpPr txBox="1"/>
          <p:nvPr/>
        </p:nvSpPr>
        <p:spPr>
          <a:xfrm>
            <a:off x="2285172" y="3325057"/>
            <a:ext cx="4509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sz="14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190;g22817317955_0_459">
            <a:extLst>
              <a:ext uri="{FF2B5EF4-FFF2-40B4-BE49-F238E27FC236}">
                <a16:creationId xmlns:a16="http://schemas.microsoft.com/office/drawing/2014/main" id="{4DEF59E9-5037-514F-A34D-6359032C15BA}"/>
              </a:ext>
            </a:extLst>
          </p:cNvPr>
          <p:cNvSpPr txBox="1"/>
          <p:nvPr/>
        </p:nvSpPr>
        <p:spPr>
          <a:xfrm>
            <a:off x="5707531" y="4817746"/>
            <a:ext cx="8142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sz="16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Íztelen</a:t>
            </a:r>
            <a:endParaRPr sz="16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191;g22817317955_0_459">
            <a:extLst>
              <a:ext uri="{FF2B5EF4-FFF2-40B4-BE49-F238E27FC236}">
                <a16:creationId xmlns:a16="http://schemas.microsoft.com/office/drawing/2014/main" id="{91BE7358-DD40-444F-9F60-73E0CECD6D6E}"/>
              </a:ext>
            </a:extLst>
          </p:cNvPr>
          <p:cNvSpPr txBox="1"/>
          <p:nvPr/>
        </p:nvSpPr>
        <p:spPr>
          <a:xfrm>
            <a:off x="6348443" y="3980205"/>
            <a:ext cx="971344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hu-HU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Jó oldószer</a:t>
            </a:r>
            <a:endParaRPr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188;g22817317955_0_459">
            <a:extLst>
              <a:ext uri="{FF2B5EF4-FFF2-40B4-BE49-F238E27FC236}">
                <a16:creationId xmlns:a16="http://schemas.microsoft.com/office/drawing/2014/main" id="{C49CFE04-7EB2-DB4E-B71E-31B032AF5687}"/>
              </a:ext>
            </a:extLst>
          </p:cNvPr>
          <p:cNvSpPr txBox="1"/>
          <p:nvPr/>
        </p:nvSpPr>
        <p:spPr>
          <a:xfrm>
            <a:off x="3462571" y="6219765"/>
            <a:ext cx="97134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hu-HU" sz="16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Keserű</a:t>
            </a:r>
            <a:endParaRPr sz="16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182;g22817317955_0_459"/>
          <p:cNvSpPr txBox="1"/>
          <p:nvPr/>
        </p:nvSpPr>
        <p:spPr>
          <a:xfrm>
            <a:off x="2875017" y="1187910"/>
            <a:ext cx="710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Víz</a:t>
            </a:r>
            <a:endParaRPr sz="200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" name="Google Shape;318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643117" y="357160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374</Words>
  <Application>Microsoft Office PowerPoint</Application>
  <PresentationFormat>Egyéni</PresentationFormat>
  <Paragraphs>122</Paragraphs>
  <Slides>8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1" baseType="lpstr">
      <vt:lpstr>Arial</vt:lpstr>
      <vt:lpstr>Montserrat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Szandavári-Csurgó Cintia</dc:creator>
  <cp:lastModifiedBy>Szandavári-Csurgó Cintia</cp:lastModifiedBy>
  <cp:revision>6</cp:revision>
  <dcterms:modified xsi:type="dcterms:W3CDTF">2023-05-17T16:59:41Z</dcterms:modified>
</cp:coreProperties>
</file>