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8400" cy="7772400"/>
  <p:notesSz cx="6858000" cy="9945688"/>
  <p:embeddedFontLst>
    <p:embeddedFont>
      <p:font typeface="Montserrat" panose="020B0604020202020204" charset="-18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jRrwsci5vPoDtit9b+PCgmurMTx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ktorii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2A6AA9F-6605-4A2A-83A8-52F9EA413761}">
  <a:tblStyle styleId="{62A6AA9F-6605-4A2A-83A8-52F9EA41376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09:53.548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utEb7cE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16:13.980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utEb7cI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10da8beb9_0_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g1e10da8beb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e10da8beb9_0_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g1e10da8beb9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e10da8beb9_0_8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1e10da8beb9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e10da8beb9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g1e10da8beb9_0_13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e10da8beb9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g1e10da8beb9_0_17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e10da8beb9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3" name="Google Shape;273;g1e10da8beb9_0_20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5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{62A6AA9F-6605-4A2A-83A8-52F9EA413761}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5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6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6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through a neural pathway that controls a reflex.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6204462" y="4032824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Motor nerve</a:t>
            </a:r>
            <a:endParaRPr/>
          </a:p>
        </p:txBody>
      </p:sp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"/>
          <p:cNvSpPr txBox="1"/>
          <p:nvPr/>
        </p:nvSpPr>
        <p:spPr>
          <a:xfrm>
            <a:off x="3660705" y="58548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4515312" y="1482936"/>
            <a:ext cx="971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dirty="0" err="1"/>
              <a:t>Pain</a:t>
            </a:r>
            <a:r>
              <a:rPr lang="hu-HU" sz="1500" dirty="0"/>
              <a:t> receptor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7093725" y="2355850"/>
            <a:ext cx="895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Sensory nerve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660550" y="3088300"/>
            <a:ext cx="9597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Spinal </a:t>
            </a:r>
            <a:endParaRPr sz="15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cord synapse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1e10da8beb9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1e10da8beb9_0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1e10da8beb9_0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1e10da8beb9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1e10da8beb9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1e10da8beb9_0_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e10da8beb9_0_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e10da8beb9_0_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e10da8beb9_0_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e10da8beb9_0_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e10da8beb9_0_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e10da8beb9_0_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e10da8beb9_0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g1e10da8beb9_0_12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through a neural pathway that controls a reflex.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1e10da8beb9_0_12"/>
          <p:cNvSpPr txBox="1"/>
          <p:nvPr/>
        </p:nvSpPr>
        <p:spPr>
          <a:xfrm>
            <a:off x="6204462" y="4032824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Motor nerve</a:t>
            </a:r>
            <a:endParaRPr/>
          </a:p>
        </p:txBody>
      </p:sp>
      <p:pic>
        <p:nvPicPr>
          <p:cNvPr id="74" name="Google Shape;74;g1e10da8beb9_0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e10da8beb9_0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e10da8beb9_0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g1e10da8beb9_0_12"/>
          <p:cNvSpPr txBox="1"/>
          <p:nvPr/>
        </p:nvSpPr>
        <p:spPr>
          <a:xfrm>
            <a:off x="3660705" y="58548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1e10da8beb9_0_12"/>
          <p:cNvSpPr txBox="1"/>
          <p:nvPr/>
        </p:nvSpPr>
        <p:spPr>
          <a:xfrm>
            <a:off x="7093725" y="2355850"/>
            <a:ext cx="895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Sensory nerve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1e10da8beb9_0_12"/>
          <p:cNvSpPr txBox="1"/>
          <p:nvPr/>
        </p:nvSpPr>
        <p:spPr>
          <a:xfrm>
            <a:off x="3660550" y="3088300"/>
            <a:ext cx="9597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Spinal </a:t>
            </a:r>
            <a:endParaRPr sz="15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cord synapse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2;p1">
            <a:extLst>
              <a:ext uri="{FF2B5EF4-FFF2-40B4-BE49-F238E27FC236}">
                <a16:creationId xmlns:a16="http://schemas.microsoft.com/office/drawing/2014/main" id="{B5AD9983-90A1-6D4F-BCFA-2FD7DB01FD5A}"/>
              </a:ext>
            </a:extLst>
          </p:cNvPr>
          <p:cNvSpPr txBox="1"/>
          <p:nvPr/>
        </p:nvSpPr>
        <p:spPr>
          <a:xfrm>
            <a:off x="4515312" y="1482936"/>
            <a:ext cx="971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dirty="0" err="1"/>
              <a:t>Pain</a:t>
            </a:r>
            <a:r>
              <a:rPr lang="hu-HU" sz="1500" dirty="0"/>
              <a:t> receptor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81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56465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82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83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0868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84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22211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85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5180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86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2233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7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8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8622" y="30750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9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5649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90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65032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g1e10da8beb9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e10da8beb9_0_4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1e10da8beb9_0_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1e10da8beb9_0_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e10da8beb9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1e10da8beb9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1e10da8beb9_0_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1e10da8beb9_0_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1e10da8beb9_0_4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1e10da8beb9_0_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1e10da8beb9_0_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1e10da8beb9_0_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1e10da8beb9_0_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1e10da8beb9_0_47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through a neural pathway that controls a reflex.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1e10da8beb9_0_47"/>
          <p:cNvSpPr txBox="1"/>
          <p:nvPr/>
        </p:nvSpPr>
        <p:spPr>
          <a:xfrm>
            <a:off x="6204462" y="4032824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/>
              <a:t>Motor </a:t>
            </a:r>
            <a:r>
              <a:rPr lang="hu-HU" sz="1600" dirty="0" err="1"/>
              <a:t>nerve</a:t>
            </a:r>
            <a:endParaRPr dirty="0"/>
          </a:p>
        </p:txBody>
      </p:sp>
      <p:pic>
        <p:nvPicPr>
          <p:cNvPr id="110" name="Google Shape;110;g1e10da8beb9_0_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e10da8beb9_0_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1e10da8beb9_0_4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g1e10da8beb9_0_47"/>
          <p:cNvSpPr txBox="1"/>
          <p:nvPr/>
        </p:nvSpPr>
        <p:spPr>
          <a:xfrm>
            <a:off x="3660705" y="58548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g1e10da8beb9_0_47"/>
          <p:cNvSpPr txBox="1"/>
          <p:nvPr/>
        </p:nvSpPr>
        <p:spPr>
          <a:xfrm>
            <a:off x="7093725" y="2355850"/>
            <a:ext cx="895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Sensory nerve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1e10da8beb9_0_47"/>
          <p:cNvSpPr txBox="1"/>
          <p:nvPr/>
        </p:nvSpPr>
        <p:spPr>
          <a:xfrm>
            <a:off x="3660550" y="3088300"/>
            <a:ext cx="9597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Spinal </a:t>
            </a:r>
            <a:endParaRPr sz="15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cord synapse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52;p1">
            <a:extLst>
              <a:ext uri="{FF2B5EF4-FFF2-40B4-BE49-F238E27FC236}">
                <a16:creationId xmlns:a16="http://schemas.microsoft.com/office/drawing/2014/main" id="{FB2ECF25-47B2-2043-B66F-5CF668580DD2}"/>
              </a:ext>
            </a:extLst>
          </p:cNvPr>
          <p:cNvSpPr txBox="1"/>
          <p:nvPr/>
        </p:nvSpPr>
        <p:spPr>
          <a:xfrm>
            <a:off x="4515312" y="1482936"/>
            <a:ext cx="971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dirty="0" err="1"/>
              <a:t>Pain</a:t>
            </a:r>
            <a:r>
              <a:rPr lang="hu-HU" sz="1500" dirty="0"/>
              <a:t> receptor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" name="Google Shape;117;g22cbdf4186e_0_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56492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21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30785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22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2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3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30868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4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7358" y="22211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5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5180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6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7970" y="2233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87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3933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89;g22cbdf4186e_0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9532" y="564924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1e10da8beb9_0_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0008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e10da8beb9_0_8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e10da8beb9_0_8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e10da8beb9_0_8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e10da8beb9_0_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e10da8beb9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e10da8beb9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e10da8beb9_0_8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e10da8beb9_0_8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1e10da8beb9_0_8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e10da8beb9_0_8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1e10da8beb9_0_8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1e10da8beb9_0_8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g1e10da8beb9_0_82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/>
              <a:t>Challenge: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Go through a neural pathway that controls a reflex.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1e10da8beb9_0_82"/>
          <p:cNvSpPr txBox="1"/>
          <p:nvPr/>
        </p:nvSpPr>
        <p:spPr>
          <a:xfrm>
            <a:off x="6204462" y="4032824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Motor nerve</a:t>
            </a:r>
            <a:endParaRPr/>
          </a:p>
        </p:txBody>
      </p:sp>
      <p:pic>
        <p:nvPicPr>
          <p:cNvPr id="146" name="Google Shape;146;g1e10da8beb9_0_8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5504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1e10da8beb9_0_8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2992044" y="134478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e10da8beb9_0_8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137476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1e10da8beb9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7966" y="5140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1e10da8beb9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3082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1e10da8beb9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394453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g1e10da8beb9_0_82"/>
          <p:cNvSpPr txBox="1"/>
          <p:nvPr/>
        </p:nvSpPr>
        <p:spPr>
          <a:xfrm>
            <a:off x="3660705" y="58548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1e10da8beb9_0_82"/>
          <p:cNvSpPr txBox="1"/>
          <p:nvPr/>
        </p:nvSpPr>
        <p:spPr>
          <a:xfrm>
            <a:off x="7093725" y="2355850"/>
            <a:ext cx="895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Sensory nerve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1e10da8beb9_0_82"/>
          <p:cNvSpPr txBox="1"/>
          <p:nvPr/>
        </p:nvSpPr>
        <p:spPr>
          <a:xfrm>
            <a:off x="3660550" y="3088300"/>
            <a:ext cx="9597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Spinal </a:t>
            </a:r>
            <a:endParaRPr sz="15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/>
              <a:t>cord synapse</a:t>
            </a:r>
            <a:endParaRPr sz="15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1e10da8beb9_0_82"/>
          <p:cNvSpPr txBox="1"/>
          <p:nvPr/>
        </p:nvSpPr>
        <p:spPr>
          <a:xfrm>
            <a:off x="644379" y="4700224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 dirty="0" err="1">
                <a:solidFill>
                  <a:srgbClr val="FF0000"/>
                </a:solidFill>
              </a:rPr>
              <a:t>Solution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36" name="Google Shape;52;p1">
            <a:extLst>
              <a:ext uri="{FF2B5EF4-FFF2-40B4-BE49-F238E27FC236}">
                <a16:creationId xmlns:a16="http://schemas.microsoft.com/office/drawing/2014/main" id="{1CCEE91B-BF3E-2147-9B8F-29C8A6C1F9D3}"/>
              </a:ext>
            </a:extLst>
          </p:cNvPr>
          <p:cNvSpPr txBox="1"/>
          <p:nvPr/>
        </p:nvSpPr>
        <p:spPr>
          <a:xfrm>
            <a:off x="4515312" y="1482936"/>
            <a:ext cx="971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dirty="0" err="1"/>
              <a:t>Pain</a:t>
            </a:r>
            <a:r>
              <a:rPr lang="hu-HU" sz="1500" dirty="0"/>
              <a:t> receptor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117;g22cbdf4186e_0_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56492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21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30785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22;g22cbdf4186e_0_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65032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57;g22cbdf4186e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394090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60;g22cbdf4186e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9223" y="56492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53;g22cbdf4186e_0_8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7966" y="22330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54;g22cbdf4186e_0_8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7360" y="223302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 txBox="1"/>
          <p:nvPr/>
        </p:nvSpPr>
        <p:spPr>
          <a:xfrm>
            <a:off x="3462800" y="385754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Cere</a:t>
            </a:r>
            <a:r>
              <a:rPr lang="hu-HU" dirty="0"/>
              <a:t>-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bellum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3456953" y="1109611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err="1"/>
              <a:t>Pain</a:t>
            </a:r>
            <a:r>
              <a:rPr lang="hu-HU" dirty="0"/>
              <a:t> receptor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4223675" y="1866375"/>
            <a:ext cx="89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Sensory nerve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5597580" y="3168506"/>
            <a:ext cx="1029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Spinal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cord synapse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5719551" y="4692251"/>
            <a:ext cx="785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Inner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ear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4902314" y="4692249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Motor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4934425" y="6101300"/>
            <a:ext cx="89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Cranial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"/>
          <p:cNvSpPr txBox="1"/>
          <p:nvPr/>
        </p:nvSpPr>
        <p:spPr>
          <a:xfrm>
            <a:off x="4200117" y="62547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Google Shape;17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"/>
          <p:cNvSpPr txBox="1"/>
          <p:nvPr/>
        </p:nvSpPr>
        <p:spPr>
          <a:xfrm>
            <a:off x="6627180" y="511387"/>
            <a:ext cx="2754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 dirty="0" err="1">
                <a:solidFill>
                  <a:schemeClr val="dk1"/>
                </a:solidFill>
              </a:rPr>
              <a:t>Challenge</a:t>
            </a:r>
            <a:r>
              <a:rPr lang="hu-HU" sz="2000" b="1" dirty="0">
                <a:solidFill>
                  <a:schemeClr val="dk1"/>
                </a:solidFill>
              </a:rPr>
              <a:t>: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>
                <a:solidFill>
                  <a:schemeClr val="dk1"/>
                </a:solidFill>
              </a:rPr>
              <a:t>Go </a:t>
            </a:r>
            <a:r>
              <a:rPr lang="hu-HU" dirty="0" err="1">
                <a:solidFill>
                  <a:schemeClr val="dk1"/>
                </a:solidFill>
              </a:rPr>
              <a:t>through</a:t>
            </a:r>
            <a:r>
              <a:rPr lang="hu-HU" dirty="0">
                <a:solidFill>
                  <a:schemeClr val="dk1"/>
                </a:solidFill>
              </a:rPr>
              <a:t> a </a:t>
            </a:r>
            <a:r>
              <a:rPr lang="hu-HU" dirty="0" err="1">
                <a:solidFill>
                  <a:schemeClr val="dk1"/>
                </a:solidFill>
              </a:rPr>
              <a:t>neural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pathway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that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controls</a:t>
            </a:r>
            <a:r>
              <a:rPr lang="hu-HU" dirty="0">
                <a:solidFill>
                  <a:schemeClr val="dk1"/>
                </a:solidFill>
              </a:rPr>
              <a:t> a reflex.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Avoid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everything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else</a:t>
            </a:r>
            <a:r>
              <a:rPr lang="hu-HU" dirty="0">
                <a:solidFill>
                  <a:schemeClr val="dk1"/>
                </a:solidFill>
              </a:rPr>
              <a:t>!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79" name="Google Shape;179;p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167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e10da8beb9_0_135"/>
          <p:cNvSpPr txBox="1"/>
          <p:nvPr/>
        </p:nvSpPr>
        <p:spPr>
          <a:xfrm>
            <a:off x="3462800" y="385754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Cere-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bellum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1e10da8beb9_0_135"/>
          <p:cNvSpPr txBox="1"/>
          <p:nvPr/>
        </p:nvSpPr>
        <p:spPr>
          <a:xfrm>
            <a:off x="3456953" y="1109611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Pain receptor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1e10da8beb9_0_135"/>
          <p:cNvSpPr txBox="1"/>
          <p:nvPr/>
        </p:nvSpPr>
        <p:spPr>
          <a:xfrm>
            <a:off x="4223675" y="1866375"/>
            <a:ext cx="89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Sensory nerve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1e10da8beb9_0_135"/>
          <p:cNvSpPr txBox="1"/>
          <p:nvPr/>
        </p:nvSpPr>
        <p:spPr>
          <a:xfrm>
            <a:off x="5597580" y="3168506"/>
            <a:ext cx="1029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Spinal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cord synapse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g1e10da8beb9_0_135"/>
          <p:cNvSpPr txBox="1"/>
          <p:nvPr/>
        </p:nvSpPr>
        <p:spPr>
          <a:xfrm>
            <a:off x="5719551" y="4692251"/>
            <a:ext cx="785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Inner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ear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1e10da8beb9_0_135"/>
          <p:cNvSpPr txBox="1"/>
          <p:nvPr/>
        </p:nvSpPr>
        <p:spPr>
          <a:xfrm>
            <a:off x="4902314" y="4692249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Motor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1e10da8beb9_0_135"/>
          <p:cNvSpPr txBox="1"/>
          <p:nvPr/>
        </p:nvSpPr>
        <p:spPr>
          <a:xfrm>
            <a:off x="4934425" y="6101300"/>
            <a:ext cx="89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Cranial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1e10da8beb9_0_135"/>
          <p:cNvSpPr txBox="1"/>
          <p:nvPr/>
        </p:nvSpPr>
        <p:spPr>
          <a:xfrm>
            <a:off x="4200117" y="62547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g1e10da8beb9_0_1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1e10da8beb9_0_1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1e10da8beb9_0_1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1e10da8beb9_0_1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1e10da8beb9_0_1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1e10da8beb9_0_1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1e10da8beb9_0_1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1e10da8beb9_0_1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1e10da8beb9_0_13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1e10da8beb9_0_13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1e10da8beb9_0_1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1e10da8beb9_0_1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1e10da8beb9_0_1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1e10da8beb9_0_1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1e10da8beb9_0_1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178;p2">
            <a:extLst>
              <a:ext uri="{FF2B5EF4-FFF2-40B4-BE49-F238E27FC236}">
                <a16:creationId xmlns:a16="http://schemas.microsoft.com/office/drawing/2014/main" id="{72BAA7E3-C35E-2749-982A-6C53104E3CA0}"/>
              </a:ext>
            </a:extLst>
          </p:cNvPr>
          <p:cNvSpPr txBox="1"/>
          <p:nvPr/>
        </p:nvSpPr>
        <p:spPr>
          <a:xfrm>
            <a:off x="6627180" y="511387"/>
            <a:ext cx="2754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 dirty="0" err="1">
                <a:solidFill>
                  <a:schemeClr val="dk1"/>
                </a:solidFill>
              </a:rPr>
              <a:t>Challenge</a:t>
            </a:r>
            <a:r>
              <a:rPr lang="hu-HU" sz="2000" b="1" dirty="0">
                <a:solidFill>
                  <a:schemeClr val="dk1"/>
                </a:solidFill>
              </a:rPr>
              <a:t>: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>
                <a:solidFill>
                  <a:schemeClr val="dk1"/>
                </a:solidFill>
              </a:rPr>
              <a:t>Go </a:t>
            </a:r>
            <a:r>
              <a:rPr lang="hu-HU" dirty="0" err="1">
                <a:solidFill>
                  <a:schemeClr val="dk1"/>
                </a:solidFill>
              </a:rPr>
              <a:t>through</a:t>
            </a:r>
            <a:r>
              <a:rPr lang="hu-HU" dirty="0">
                <a:solidFill>
                  <a:schemeClr val="dk1"/>
                </a:solidFill>
              </a:rPr>
              <a:t> a </a:t>
            </a:r>
            <a:r>
              <a:rPr lang="hu-HU" dirty="0" err="1">
                <a:solidFill>
                  <a:schemeClr val="dk1"/>
                </a:solidFill>
              </a:rPr>
              <a:t>neural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pathway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that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controls</a:t>
            </a:r>
            <a:r>
              <a:rPr lang="hu-HU" dirty="0">
                <a:solidFill>
                  <a:schemeClr val="dk1"/>
                </a:solidFill>
              </a:rPr>
              <a:t> a reflex.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Avoid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everything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else</a:t>
            </a:r>
            <a:r>
              <a:rPr lang="hu-HU" dirty="0">
                <a:solidFill>
                  <a:schemeClr val="dk1"/>
                </a:solidFill>
              </a:rPr>
              <a:t>!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38" name="Google Shape;167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257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6022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5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147" y="25009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59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55747" y="352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60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796885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61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1497" y="68093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67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6022" y="25009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6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072" y="393837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20;g22cbdf4186e_0_1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147" y="177991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24;g22cbdf4186e_0_14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6322" y="393837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6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85607" y="5384624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e10da8beb9_0_171"/>
          <p:cNvSpPr txBox="1"/>
          <p:nvPr/>
        </p:nvSpPr>
        <p:spPr>
          <a:xfrm>
            <a:off x="3462800" y="385754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Cere-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bellum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8" name="Google Shape;238;g1e10da8beb9_0_1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4157" y="177758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g1e10da8beb9_0_171"/>
          <p:cNvSpPr txBox="1"/>
          <p:nvPr/>
        </p:nvSpPr>
        <p:spPr>
          <a:xfrm>
            <a:off x="3456953" y="1109611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Pain receptor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g1e10da8beb9_0_171"/>
          <p:cNvSpPr txBox="1"/>
          <p:nvPr/>
        </p:nvSpPr>
        <p:spPr>
          <a:xfrm>
            <a:off x="4223675" y="1866375"/>
            <a:ext cx="89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Sensory nerve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1" name="Google Shape;241;g1e10da8beb9_0_1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390" y="3927032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g1e10da8beb9_0_171"/>
          <p:cNvSpPr txBox="1"/>
          <p:nvPr/>
        </p:nvSpPr>
        <p:spPr>
          <a:xfrm>
            <a:off x="5597580" y="3168506"/>
            <a:ext cx="1029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Spinal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cord synapse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g1e10da8beb9_0_171"/>
          <p:cNvSpPr txBox="1"/>
          <p:nvPr/>
        </p:nvSpPr>
        <p:spPr>
          <a:xfrm>
            <a:off x="5719551" y="4692251"/>
            <a:ext cx="785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Inner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ear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1e10da8beb9_0_171"/>
          <p:cNvSpPr txBox="1"/>
          <p:nvPr/>
        </p:nvSpPr>
        <p:spPr>
          <a:xfrm>
            <a:off x="4902314" y="4692249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Motor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1e10da8beb9_0_171"/>
          <p:cNvSpPr txBox="1"/>
          <p:nvPr/>
        </p:nvSpPr>
        <p:spPr>
          <a:xfrm>
            <a:off x="4934425" y="6101300"/>
            <a:ext cx="89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Cranial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g1e10da8beb9_0_171"/>
          <p:cNvSpPr txBox="1"/>
          <p:nvPr/>
        </p:nvSpPr>
        <p:spPr>
          <a:xfrm>
            <a:off x="4200117" y="62547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7" name="Google Shape;247;g1e10da8beb9_0_17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1e10da8beb9_0_17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76082" y="53832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1e10da8beb9_0_17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1e10da8beb9_0_17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1e10da8beb9_0_17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1e10da8beb9_0_17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1e10da8beb9_0_17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1e10da8beb9_0_1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1e10da8beb9_0_1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1e10da8beb9_0_17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1e10da8beb9_0_17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1e10da8beb9_0_17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1e10da8beb9_0_17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1e10da8beb9_0_17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1e10da8beb9_0_17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1e10da8beb9_0_171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178;p2">
            <a:extLst>
              <a:ext uri="{FF2B5EF4-FFF2-40B4-BE49-F238E27FC236}">
                <a16:creationId xmlns:a16="http://schemas.microsoft.com/office/drawing/2014/main" id="{C3B1177F-AFEE-D34E-BBA4-731A00C37396}"/>
              </a:ext>
            </a:extLst>
          </p:cNvPr>
          <p:cNvSpPr txBox="1"/>
          <p:nvPr/>
        </p:nvSpPr>
        <p:spPr>
          <a:xfrm>
            <a:off x="6627180" y="511387"/>
            <a:ext cx="2754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 dirty="0" err="1">
                <a:solidFill>
                  <a:schemeClr val="dk1"/>
                </a:solidFill>
              </a:rPr>
              <a:t>Challenge</a:t>
            </a:r>
            <a:r>
              <a:rPr lang="hu-HU" sz="2000" b="1" dirty="0">
                <a:solidFill>
                  <a:schemeClr val="dk1"/>
                </a:solidFill>
              </a:rPr>
              <a:t>: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>
                <a:solidFill>
                  <a:schemeClr val="dk1"/>
                </a:solidFill>
              </a:rPr>
              <a:t>Go </a:t>
            </a:r>
            <a:r>
              <a:rPr lang="hu-HU" dirty="0" err="1">
                <a:solidFill>
                  <a:schemeClr val="dk1"/>
                </a:solidFill>
              </a:rPr>
              <a:t>through</a:t>
            </a:r>
            <a:r>
              <a:rPr lang="hu-HU" dirty="0">
                <a:solidFill>
                  <a:schemeClr val="dk1"/>
                </a:solidFill>
              </a:rPr>
              <a:t> a </a:t>
            </a:r>
            <a:r>
              <a:rPr lang="hu-HU" dirty="0" err="1">
                <a:solidFill>
                  <a:schemeClr val="dk1"/>
                </a:solidFill>
              </a:rPr>
              <a:t>neural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pathway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that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controls</a:t>
            </a:r>
            <a:r>
              <a:rPr lang="hu-HU" dirty="0">
                <a:solidFill>
                  <a:schemeClr val="dk1"/>
                </a:solidFill>
              </a:rPr>
              <a:t> a reflex.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Avoid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everything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else</a:t>
            </a:r>
            <a:r>
              <a:rPr lang="hu-HU" dirty="0">
                <a:solidFill>
                  <a:schemeClr val="dk1"/>
                </a:solidFill>
              </a:rPr>
              <a:t>!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38" name="Google Shape;167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57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6022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5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147" y="25009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59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55747" y="3528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60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796885" y="17811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61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1497" y="68093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68;g22cbdf4186e_0_27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076072" y="393837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79;g22cbdf4186e_0_22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651018" y="2500925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e10da8beb9_0_207"/>
          <p:cNvSpPr txBox="1"/>
          <p:nvPr/>
        </p:nvSpPr>
        <p:spPr>
          <a:xfrm>
            <a:off x="3462800" y="385754"/>
            <a:ext cx="959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Cere-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bellum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1e10da8beb9_0_207"/>
          <p:cNvSpPr txBox="1"/>
          <p:nvPr/>
        </p:nvSpPr>
        <p:spPr>
          <a:xfrm>
            <a:off x="3456953" y="1109611"/>
            <a:ext cx="97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Pain receptor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g1e10da8beb9_0_207"/>
          <p:cNvSpPr txBox="1"/>
          <p:nvPr/>
        </p:nvSpPr>
        <p:spPr>
          <a:xfrm>
            <a:off x="4223675" y="1866375"/>
            <a:ext cx="89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Sensory nerve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g1e10da8beb9_0_207"/>
          <p:cNvSpPr txBox="1"/>
          <p:nvPr/>
        </p:nvSpPr>
        <p:spPr>
          <a:xfrm>
            <a:off x="5597580" y="3168506"/>
            <a:ext cx="1029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Spinal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cord synapse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g1e10da8beb9_0_207"/>
          <p:cNvSpPr txBox="1"/>
          <p:nvPr/>
        </p:nvSpPr>
        <p:spPr>
          <a:xfrm>
            <a:off x="5719551" y="4692251"/>
            <a:ext cx="785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Inner </a:t>
            </a:r>
            <a:endParaRPr sz="160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ear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1e10da8beb9_0_207"/>
          <p:cNvSpPr txBox="1"/>
          <p:nvPr/>
        </p:nvSpPr>
        <p:spPr>
          <a:xfrm>
            <a:off x="4902314" y="4692249"/>
            <a:ext cx="959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Motor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1e10da8beb9_0_207"/>
          <p:cNvSpPr txBox="1"/>
          <p:nvPr/>
        </p:nvSpPr>
        <p:spPr>
          <a:xfrm>
            <a:off x="4934425" y="6101300"/>
            <a:ext cx="895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Cranial nerve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1e10da8beb9_0_207"/>
          <p:cNvSpPr txBox="1"/>
          <p:nvPr/>
        </p:nvSpPr>
        <p:spPr>
          <a:xfrm>
            <a:off x="4200117" y="6254710"/>
            <a:ext cx="959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/>
              <a:t>Muscle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g1e10da8beb9_0_2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8442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1e10da8beb9_0_20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1e10da8beb9_0_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1e10da8beb9_0_20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1e10da8beb9_0_20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e10da8beb9_0_2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e10da8beb9_0_20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e10da8beb9_0_20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e10da8beb9_0_20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e10da8beb9_0_20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e10da8beb9_0_2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1e10da8beb9_0_20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1e10da8beb9_0_2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g1e10da8beb9_0_207"/>
          <p:cNvSpPr txBox="1"/>
          <p:nvPr/>
        </p:nvSpPr>
        <p:spPr>
          <a:xfrm>
            <a:off x="7352462" y="1820175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1" dirty="0" err="1">
                <a:solidFill>
                  <a:srgbClr val="FF0000"/>
                </a:solidFill>
              </a:rPr>
              <a:t>Solution</a:t>
            </a:r>
            <a:endParaRPr b="1" dirty="0">
              <a:solidFill>
                <a:srgbClr val="FF0000"/>
              </a:solidFill>
            </a:endParaRPr>
          </a:p>
        </p:txBody>
      </p:sp>
      <p:pic>
        <p:nvPicPr>
          <p:cNvPr id="309" name="Google Shape;309;g1e10da8beb9_0_2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5155609" y="995272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1e10da8beb9_0_207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5280061" y="1263475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178;p2">
            <a:extLst>
              <a:ext uri="{FF2B5EF4-FFF2-40B4-BE49-F238E27FC236}">
                <a16:creationId xmlns:a16="http://schemas.microsoft.com/office/drawing/2014/main" id="{17A3E753-7E61-864E-925F-C2DD94423054}"/>
              </a:ext>
            </a:extLst>
          </p:cNvPr>
          <p:cNvSpPr txBox="1"/>
          <p:nvPr/>
        </p:nvSpPr>
        <p:spPr>
          <a:xfrm>
            <a:off x="6627180" y="511387"/>
            <a:ext cx="27546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 dirty="0" err="1">
                <a:solidFill>
                  <a:schemeClr val="dk1"/>
                </a:solidFill>
              </a:rPr>
              <a:t>Challenge</a:t>
            </a:r>
            <a:r>
              <a:rPr lang="hu-HU" sz="2000" b="1" dirty="0">
                <a:solidFill>
                  <a:schemeClr val="dk1"/>
                </a:solidFill>
              </a:rPr>
              <a:t>: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>
                <a:solidFill>
                  <a:schemeClr val="dk1"/>
                </a:solidFill>
              </a:rPr>
              <a:t>Go </a:t>
            </a:r>
            <a:r>
              <a:rPr lang="hu-HU" dirty="0" err="1">
                <a:solidFill>
                  <a:schemeClr val="dk1"/>
                </a:solidFill>
              </a:rPr>
              <a:t>through</a:t>
            </a:r>
            <a:r>
              <a:rPr lang="hu-HU" dirty="0">
                <a:solidFill>
                  <a:schemeClr val="dk1"/>
                </a:solidFill>
              </a:rPr>
              <a:t> a </a:t>
            </a:r>
            <a:r>
              <a:rPr lang="hu-HU" dirty="0" err="1">
                <a:solidFill>
                  <a:schemeClr val="dk1"/>
                </a:solidFill>
              </a:rPr>
              <a:t>neural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pathway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that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controls</a:t>
            </a:r>
            <a:r>
              <a:rPr lang="hu-HU" dirty="0">
                <a:solidFill>
                  <a:schemeClr val="dk1"/>
                </a:solidFill>
              </a:rPr>
              <a:t> a reflex.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dirty="0" err="1">
                <a:solidFill>
                  <a:schemeClr val="dk1"/>
                </a:solidFill>
              </a:rPr>
              <a:t>Avoid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everything</a:t>
            </a:r>
            <a:r>
              <a:rPr lang="hu-HU" dirty="0">
                <a:solidFill>
                  <a:schemeClr val="dk1"/>
                </a:solidFill>
              </a:rPr>
              <a:t> </a:t>
            </a:r>
            <a:r>
              <a:rPr lang="hu-HU" dirty="0" err="1">
                <a:solidFill>
                  <a:schemeClr val="dk1"/>
                </a:solidFill>
              </a:rPr>
              <a:t>else</a:t>
            </a:r>
            <a:r>
              <a:rPr lang="hu-HU" dirty="0">
                <a:solidFill>
                  <a:schemeClr val="dk1"/>
                </a:solidFill>
              </a:rPr>
              <a:t>!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39" name="Google Shape;167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5607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75;g22cbdf4186e_0_22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359021" y="35284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77;g22cbdf4186e_0_22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4157" y="177758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78;g22cbdf4186e_0_22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4157" y="250092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79;g22cbdf4186e_0_22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651018" y="250092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80;g22cbdf4186e_0_2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651018" y="178118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82;g22cbdf4186e_0_2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390" y="178118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83;g22cbdf4186e_0_2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6390" y="39365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84;g22cbdf4186e_0_22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85607" y="393655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91;g22cbdf4186e_0_22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085607" y="53832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92;g22cbdf4186e_0_22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646029" y="680935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218</Words>
  <Application>Microsoft Office PowerPoint</Application>
  <PresentationFormat>Egyéni</PresentationFormat>
  <Paragraphs>90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3</cp:revision>
  <dcterms:modified xsi:type="dcterms:W3CDTF">2023-05-17T16:07:19Z</dcterms:modified>
</cp:coreProperties>
</file>