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0691813" cy="7559675"/>
  <p:notesSz cx="6858000" cy="9945688"/>
  <p:embeddedFontLst>
    <p:embeddedFont>
      <p:font typeface="Roboto" panose="020B060402020202020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6" roundtripDataSignature="AMtx7mjwTQlQt1tH38iZph6UIELokPptY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F0FB504-C4C5-4101-80E3-147572177921}">
  <a:tblStyle styleId="{0F0FB504-C4C5-4101-80E3-147572177921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5"/>
  </p:normalViewPr>
  <p:slideViewPr>
    <p:cSldViewPr snapToGrid="0">
      <p:cViewPr varScale="1">
        <p:scale>
          <a:sx n="96" d="100"/>
          <a:sy n="96" d="100"/>
        </p:scale>
        <p:origin x="169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0" Type="http://schemas.openxmlformats.org/officeDocument/2006/relationships/font" Target="fonts/font2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g23cbb971648_0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" name="Google Shape;18;g23cbb971648_0_80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23cbb971648_0_1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3" name="Google Shape;53;g23cbb971648_0_122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3aeb45497c_0_3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8" name="Google Shape;88;g23aeb45497c_0_358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3cbb971648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4" name="Google Shape;124;g23cbb971648_0_4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23cbb971648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9" name="Google Shape;159;g23cbb971648_0_2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23aeb45497c_0_4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4" name="Google Shape;194;g23aeb45497c_0_473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 type="secHead">
  <p:cSld name="SECTION_HEADER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oogle Shape;8;p10"/>
          <p:cNvGrpSpPr/>
          <p:nvPr/>
        </p:nvGrpSpPr>
        <p:grpSpPr>
          <a:xfrm rot="5400000">
            <a:off x="146974" y="4945029"/>
            <a:ext cx="783537" cy="475397"/>
            <a:chOff x="0" y="7190319"/>
            <a:chExt cx="737118" cy="488773"/>
          </a:xfrm>
        </p:grpSpPr>
        <p:sp>
          <p:nvSpPr>
            <p:cNvPr id="9" name="Google Shape;9;p10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0" name="Google Shape;10;p10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1" name="Google Shape;11;p10"/>
          <p:cNvGrpSpPr/>
          <p:nvPr/>
        </p:nvGrpSpPr>
        <p:grpSpPr>
          <a:xfrm rot="5400000">
            <a:off x="-255813" y="6272547"/>
            <a:ext cx="1578487" cy="486022"/>
            <a:chOff x="31059" y="9509"/>
            <a:chExt cx="1484973" cy="429208"/>
          </a:xfrm>
        </p:grpSpPr>
        <p:sp>
          <p:nvSpPr>
            <p:cNvPr id="12" name="Google Shape;12;p10"/>
            <p:cNvSpPr/>
            <p:nvPr/>
          </p:nvSpPr>
          <p:spPr>
            <a:xfrm>
              <a:off x="31059" y="9509"/>
              <a:ext cx="1484973" cy="429208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9525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3" name="Google Shape;13;p10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91870" y="70320"/>
              <a:ext cx="1363352" cy="307586"/>
            </a:xfrm>
            <a:prstGeom prst="rect">
              <a:avLst/>
            </a:prstGeom>
            <a:noFill/>
            <a:ln>
              <a:noFill/>
            </a:ln>
          </p:spPr>
        </p:pic>
      </p:grpSp>
      <p:graphicFrame>
        <p:nvGraphicFramePr>
          <p:cNvPr id="14" name="Google Shape;14;p10"/>
          <p:cNvGraphicFramePr/>
          <p:nvPr/>
        </p:nvGraphicFramePr>
        <p:xfrm>
          <a:off x="1143070" y="284800"/>
          <a:ext cx="8640000" cy="7020000"/>
        </p:xfrm>
        <a:graphic>
          <a:graphicData uri="http://schemas.openxmlformats.org/drawingml/2006/table">
            <a:tbl>
              <a:tblPr firstRow="1" bandRow="1">
                <a:noFill/>
                <a:tableStyleId>{0F0FB504-C4C5-4101-80E3-147572177921}</a:tableStyleId>
              </a:tblPr>
              <a:tblGrid>
                <a:gridCol w="57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15" name="Google Shape;15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974932" y="6778438"/>
            <a:ext cx="540001" cy="5263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/>
        </p:nvSpPr>
        <p:spPr>
          <a:xfrm>
            <a:off x="1193747" y="1266414"/>
            <a:ext cx="7811261" cy="4252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175" tIns="97175" rIns="97175" bIns="971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88"/>
              <a:buFont typeface="Arial"/>
              <a:buNone/>
            </a:pPr>
            <a:endParaRPr sz="1488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3.png"/><Relationship Id="rId3" Type="http://schemas.openxmlformats.org/officeDocument/2006/relationships/image" Target="../media/image7.png"/><Relationship Id="rId7" Type="http://schemas.openxmlformats.org/officeDocument/2006/relationships/image" Target="../media/image4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8.png"/><Relationship Id="rId10" Type="http://schemas.openxmlformats.org/officeDocument/2006/relationships/image" Target="../media/image10.png"/><Relationship Id="rId4" Type="http://schemas.openxmlformats.org/officeDocument/2006/relationships/image" Target="../media/image14.png"/><Relationship Id="rId9" Type="http://schemas.openxmlformats.org/officeDocument/2006/relationships/image" Target="../media/image9.png"/><Relationship Id="rId1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5.png"/><Relationship Id="rId5" Type="http://schemas.openxmlformats.org/officeDocument/2006/relationships/image" Target="../media/image13.png"/><Relationship Id="rId10" Type="http://schemas.openxmlformats.org/officeDocument/2006/relationships/image" Target="../media/image4.png"/><Relationship Id="rId4" Type="http://schemas.openxmlformats.org/officeDocument/2006/relationships/image" Target="../media/image14.png"/><Relationship Id="rId9" Type="http://schemas.openxmlformats.org/officeDocument/2006/relationships/image" Target="../media/image8.png"/><Relationship Id="rId1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13.png"/><Relationship Id="rId3" Type="http://schemas.openxmlformats.org/officeDocument/2006/relationships/image" Target="../media/image7.png"/><Relationship Id="rId7" Type="http://schemas.openxmlformats.org/officeDocument/2006/relationships/image" Target="../media/image6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1.png"/><Relationship Id="rId5" Type="http://schemas.openxmlformats.org/officeDocument/2006/relationships/image" Target="../media/image14.png"/><Relationship Id="rId10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5.png"/><Relationship Id="rId1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12.png"/><Relationship Id="rId3" Type="http://schemas.openxmlformats.org/officeDocument/2006/relationships/image" Target="../media/image15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0.png"/><Relationship Id="rId5" Type="http://schemas.openxmlformats.org/officeDocument/2006/relationships/image" Target="../media/image14.png"/><Relationship Id="rId10" Type="http://schemas.openxmlformats.org/officeDocument/2006/relationships/image" Target="../media/image7.png"/><Relationship Id="rId4" Type="http://schemas.openxmlformats.org/officeDocument/2006/relationships/image" Target="../media/image9.png"/><Relationship Id="rId9" Type="http://schemas.openxmlformats.org/officeDocument/2006/relationships/image" Target="../media/image5.png"/><Relationship Id="rId1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3.png"/><Relationship Id="rId3" Type="http://schemas.openxmlformats.org/officeDocument/2006/relationships/image" Target="../media/image9.png"/><Relationship Id="rId7" Type="http://schemas.openxmlformats.org/officeDocument/2006/relationships/image" Target="../media/image4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8.png"/><Relationship Id="rId10" Type="http://schemas.openxmlformats.org/officeDocument/2006/relationships/image" Target="../media/image10.png"/><Relationship Id="rId4" Type="http://schemas.openxmlformats.org/officeDocument/2006/relationships/image" Target="../media/image14.png"/><Relationship Id="rId9" Type="http://schemas.openxmlformats.org/officeDocument/2006/relationships/image" Target="../media/image7.png"/><Relationship Id="rId1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g23cbb971648_0_8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g23cbb971648_0_8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g23cbb971648_0_8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g23cbb971648_0_8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g23cbb971648_0_8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g23cbb971648_0_8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g23cbb971648_0_8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g23cbb971648_0_8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g23cbb971648_0_8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Google Shape;29;g23cbb971648_0_8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g23cbb971648_0_8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63661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g23cbb971648_0_80"/>
          <p:cNvPicPr preferRelativeResize="0"/>
          <p:nvPr/>
        </p:nvPicPr>
        <p:blipFill rotWithShape="1">
          <a:blip r:embed="rId14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g23cbb971648_0_80"/>
          <p:cNvSpPr txBox="1"/>
          <p:nvPr/>
        </p:nvSpPr>
        <p:spPr>
          <a:xfrm>
            <a:off x="7057379" y="4861853"/>
            <a:ext cx="2551101" cy="2215951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800" b="1" dirty="0">
                <a:solidFill>
                  <a:schemeClr val="dk1"/>
                </a:solidFill>
              </a:rPr>
              <a:t>Kihívás:</a:t>
            </a:r>
            <a:endParaRPr sz="1800" b="1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500" dirty="0">
                <a:solidFill>
                  <a:schemeClr val="dk1"/>
                </a:solidFill>
              </a:rPr>
              <a:t>Az autó feladata, hogy lejátssza nekünk az </a:t>
            </a:r>
            <a:r>
              <a:rPr lang="hu-HU" sz="1500" dirty="0" smtClean="0">
                <a:solidFill>
                  <a:schemeClr val="dk1"/>
                </a:solidFill>
              </a:rPr>
              <a:t>„Aki </a:t>
            </a:r>
            <a:r>
              <a:rPr lang="hu-HU" sz="1500" dirty="0">
                <a:solidFill>
                  <a:schemeClr val="dk1"/>
                </a:solidFill>
              </a:rPr>
              <a:t>nem lép </a:t>
            </a:r>
            <a:r>
              <a:rPr lang="hu-HU" sz="1500" dirty="0" smtClean="0">
                <a:solidFill>
                  <a:schemeClr val="dk1"/>
                </a:solidFill>
              </a:rPr>
              <a:t>egyszerre” </a:t>
            </a:r>
            <a:r>
              <a:rPr lang="hu-HU" sz="1500" dirty="0">
                <a:solidFill>
                  <a:schemeClr val="dk1"/>
                </a:solidFill>
              </a:rPr>
              <a:t>című </a:t>
            </a:r>
            <a:r>
              <a:rPr lang="hu-HU" sz="1500" dirty="0" smtClean="0">
                <a:solidFill>
                  <a:schemeClr val="dk1"/>
                </a:solidFill>
              </a:rPr>
              <a:t>dalt!</a:t>
            </a:r>
            <a:endParaRPr sz="150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500" dirty="0" smtClean="0">
                <a:solidFill>
                  <a:schemeClr val="dk1"/>
                </a:solidFill>
              </a:rPr>
              <a:t>A </a:t>
            </a:r>
            <a:r>
              <a:rPr lang="hu-HU" sz="1500" dirty="0">
                <a:solidFill>
                  <a:schemeClr val="dk1"/>
                </a:solidFill>
              </a:rPr>
              <a:t>kihívás teljesítéséhez programozd át az autó hangját és a kártyák jelentését!</a:t>
            </a:r>
            <a:endParaRPr sz="1500" dirty="0">
              <a:solidFill>
                <a:schemeClr val="dk1"/>
              </a:solidFill>
            </a:endParaRPr>
          </a:p>
        </p:txBody>
      </p:sp>
      <p:pic>
        <p:nvPicPr>
          <p:cNvPr id="37" name="Google Shape;37;g23cbb971648_0_8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2526" y="301299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g23cbb971648_0_8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58576" y="517417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g23cbb971648_0_8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0044" y="572032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g23cbb971648_0_8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81175" y="24701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g23cbb971648_0_8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2526" y="463149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g23cbb971648_0_8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87087" y="30120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g23cbb971648_0_8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9569" y="30120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g23cbb971648_0_8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2526" y="355567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g23cbb971648_0_8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2526" y="409876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g23cbb971648_0_8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2526" y="517417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g23cbb971648_0_8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74926" y="517417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g23cbb971648_0_8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54963" y="463149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g23cbb971648_0_8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3187" y="463446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50;g23cbb971648_0_8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27163" y="517417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oogle Shape;36;g23cbb971648_0_80">
            <a:extLst>
              <a:ext uri="{FF2B5EF4-FFF2-40B4-BE49-F238E27FC236}">
                <a16:creationId xmlns:a16="http://schemas.microsoft.com/office/drawing/2014/main" id="{D887306C-27D8-FC28-0555-459F08A3AA5B}"/>
              </a:ext>
            </a:extLst>
          </p:cNvPr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 rot="-5400000">
            <a:off x="4081175" y="193686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164;g23cbb971648_0_2"/>
          <p:cNvPicPr preferRelativeResize="0"/>
          <p:nvPr/>
        </p:nvPicPr>
        <p:blipFill rotWithShape="1">
          <a:blip r:embed="rId14">
            <a:alphaModFix/>
          </a:blip>
          <a:srcRect b="30074"/>
          <a:stretch/>
        </p:blipFill>
        <p:spPr>
          <a:xfrm rot="10800000">
            <a:off x="4589004" y="1810866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163;g23cbb971648_0_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 rot="10800000">
            <a:off x="4121004" y="1626815"/>
            <a:ext cx="396000" cy="46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g23cbb971648_0_1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06002" y="301147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g23cbb971648_0_12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2514" y="355567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g23cbb971648_0_12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22520" y="516464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g23cbb971648_0_12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2514" y="409876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g23cbb971648_0_12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58576" y="462383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g23cbb971648_0_12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074966" y="301748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g23cbb971648_0_12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g23cbb971648_0_12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g23cbb971648_0_12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g23cbb971648_0_1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g23cbb971648_0_12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g23cbb971648_0_12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g23cbb971648_0_12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g23cbb971648_0_12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g23cbb971648_0_12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g23cbb971648_0_12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g23cbb971648_0_12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663661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g23cbb971648_0_122"/>
          <p:cNvPicPr preferRelativeResize="0"/>
          <p:nvPr/>
        </p:nvPicPr>
        <p:blipFill rotWithShape="1">
          <a:blip r:embed="rId14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oogle Shape;36;g23cbb971648_0_80">
            <a:extLst>
              <a:ext uri="{FF2B5EF4-FFF2-40B4-BE49-F238E27FC236}">
                <a16:creationId xmlns:a16="http://schemas.microsoft.com/office/drawing/2014/main" id="{502F93B6-1443-5090-32E5-D86F71A146B8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5400000">
            <a:off x="4081175" y="193687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138;g23cbb971648_0_41">
            <a:extLst>
              <a:ext uri="{FF2B5EF4-FFF2-40B4-BE49-F238E27FC236}">
                <a16:creationId xmlns:a16="http://schemas.microsoft.com/office/drawing/2014/main" id="{7D8838F8-121E-2746-C9A9-FCC28E3E92EF}"/>
              </a:ext>
            </a:extLst>
          </p:cNvPr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081175" y="517417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141;g23cbb971648_0_41">
            <a:extLst>
              <a:ext uri="{FF2B5EF4-FFF2-40B4-BE49-F238E27FC236}">
                <a16:creationId xmlns:a16="http://schemas.microsoft.com/office/drawing/2014/main" id="{5C1E3D6C-70FE-F1D0-A9BE-6AD18FA54709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233187" y="517417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140;g23cbb971648_0_41">
            <a:extLst>
              <a:ext uri="{FF2B5EF4-FFF2-40B4-BE49-F238E27FC236}">
                <a16:creationId xmlns:a16="http://schemas.microsoft.com/office/drawing/2014/main" id="{3A9DADCB-DC6B-F64B-9241-072F5BE7A997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232949" y="463150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37;g23cbb971648_0_8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22526" y="301300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8;g23cbb971648_0_8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58576" y="517417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9;g23cbb971648_0_8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500044" y="572033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40;g23cbb971648_0_8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081175" y="247017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41;g23cbb971648_0_8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22526" y="4631501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2;g23cbb971648_0_80"/>
          <p:cNvSpPr txBox="1"/>
          <p:nvPr/>
        </p:nvSpPr>
        <p:spPr>
          <a:xfrm>
            <a:off x="7057379" y="4861853"/>
            <a:ext cx="2551101" cy="2215951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800" b="1" dirty="0">
                <a:solidFill>
                  <a:schemeClr val="dk1"/>
                </a:solidFill>
              </a:rPr>
              <a:t>Kihívás:</a:t>
            </a:r>
            <a:endParaRPr sz="1800" b="1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500" dirty="0">
                <a:solidFill>
                  <a:schemeClr val="dk1"/>
                </a:solidFill>
              </a:rPr>
              <a:t>Az autó feladata, hogy lejátssza nekünk az </a:t>
            </a:r>
            <a:r>
              <a:rPr lang="hu-HU" sz="1500" dirty="0" smtClean="0">
                <a:solidFill>
                  <a:schemeClr val="dk1"/>
                </a:solidFill>
              </a:rPr>
              <a:t>„Aki </a:t>
            </a:r>
            <a:r>
              <a:rPr lang="hu-HU" sz="1500" dirty="0">
                <a:solidFill>
                  <a:schemeClr val="dk1"/>
                </a:solidFill>
              </a:rPr>
              <a:t>nem lép </a:t>
            </a:r>
            <a:r>
              <a:rPr lang="hu-HU" sz="1500" dirty="0" smtClean="0">
                <a:solidFill>
                  <a:schemeClr val="dk1"/>
                </a:solidFill>
              </a:rPr>
              <a:t>egyszerre” </a:t>
            </a:r>
            <a:r>
              <a:rPr lang="hu-HU" sz="1500" dirty="0">
                <a:solidFill>
                  <a:schemeClr val="dk1"/>
                </a:solidFill>
              </a:rPr>
              <a:t>című </a:t>
            </a:r>
            <a:r>
              <a:rPr lang="hu-HU" sz="1500" dirty="0" smtClean="0">
                <a:solidFill>
                  <a:schemeClr val="dk1"/>
                </a:solidFill>
              </a:rPr>
              <a:t>dalt!</a:t>
            </a:r>
            <a:endParaRPr sz="150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500" dirty="0" smtClean="0">
                <a:solidFill>
                  <a:schemeClr val="dk1"/>
                </a:solidFill>
              </a:rPr>
              <a:t>A </a:t>
            </a:r>
            <a:r>
              <a:rPr lang="hu-HU" sz="1500" dirty="0">
                <a:solidFill>
                  <a:schemeClr val="dk1"/>
                </a:solidFill>
              </a:rPr>
              <a:t>kihívás teljesítéséhez programozd át az autó hangját és a kártyák jelentését!</a:t>
            </a:r>
            <a:endParaRPr sz="1500" dirty="0">
              <a:solidFill>
                <a:schemeClr val="dk1"/>
              </a:solidFill>
            </a:endParaRPr>
          </a:p>
        </p:txBody>
      </p:sp>
      <p:pic>
        <p:nvPicPr>
          <p:cNvPr id="39" name="Google Shape;164;g23cbb971648_0_2"/>
          <p:cNvPicPr preferRelativeResize="0"/>
          <p:nvPr/>
        </p:nvPicPr>
        <p:blipFill rotWithShape="1">
          <a:blip r:embed="rId14">
            <a:alphaModFix/>
          </a:blip>
          <a:srcRect b="30074"/>
          <a:stretch/>
        </p:blipFill>
        <p:spPr>
          <a:xfrm rot="10800000">
            <a:off x="4589004" y="1810871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163;g23cbb971648_0_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 rot="10800000">
            <a:off x="4121004" y="1626820"/>
            <a:ext cx="396000" cy="46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g23aeb45497c_0_35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09416" y="41044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g23aeb45497c_0_35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30141" y="41044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g23aeb45497c_0_35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28918" y="248550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g23aeb45497c_0_35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54164" y="248550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g23aeb45497c_0_35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83301" y="248550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g23aeb45497c_0_35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6888" y="248550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g23aeb45497c_0_35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8319" y="248550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g23aeb45497c_0_35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0614" y="518436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g23aeb45497c_0_35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518170" y="5213621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g23aeb45497c_0_358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3914169" y="5087617"/>
            <a:ext cx="252000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g23aeb45497c_0_358"/>
          <p:cNvSpPr txBox="1"/>
          <p:nvPr/>
        </p:nvSpPr>
        <p:spPr>
          <a:xfrm>
            <a:off x="1293925" y="5373825"/>
            <a:ext cx="1482900" cy="392400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31750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B1E25"/>
              </a:buClr>
              <a:buSzPts val="1950"/>
              <a:buFont typeface="Roboto"/>
              <a:buNone/>
            </a:pPr>
            <a:r>
              <a:rPr lang="hu-HU" sz="150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INDÍTÁS</a:t>
            </a:r>
            <a:endParaRPr/>
          </a:p>
        </p:txBody>
      </p:sp>
      <p:pic>
        <p:nvPicPr>
          <p:cNvPr id="102" name="Google Shape;102;g23aeb45497c_0_35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509416" y="30157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g23aeb45497c_0_35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077021" y="30157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g23aeb45497c_0_35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54164" y="30157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g23aeb45497c_0_35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20614" y="30157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g23aeb45497c_0_35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28319" y="35634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g23aeb45497c_0_35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501654" y="356487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g23aeb45497c_0_35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074989" y="355838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g23aeb45497c_0_35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30139" y="46413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g23aeb45497c_0_35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g23aeb45497c_0_35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g23aeb45497c_0_35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g23aeb45497c_0_35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g23aeb45497c_0_35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g23aeb45497c_0_35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g23aeb45497c_0_358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g23aeb45497c_0_358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g23aeb45497c_0_35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g23aeb45497c_0_35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g23aeb45497c_0_35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663661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g23aeb45497c_0_358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141;p3"/>
          <p:cNvSpPr txBox="1"/>
          <p:nvPr/>
        </p:nvSpPr>
        <p:spPr>
          <a:xfrm>
            <a:off x="7976242" y="2020240"/>
            <a:ext cx="1791502" cy="3554779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15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5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buClr>
                <a:schemeClr val="dk1"/>
              </a:buClr>
              <a:buSzPts val="1100"/>
            </a:pPr>
            <a:r>
              <a:rPr lang="hu-HU" sz="1500" dirty="0">
                <a:solidFill>
                  <a:schemeClr val="dk1"/>
                </a:solidFill>
              </a:rPr>
              <a:t>Az autó feladata, hogy lejátssza nekünk az „Aki nem lép egyszerre” című dalt!</a:t>
            </a:r>
          </a:p>
          <a:p>
            <a:pPr lvl="0">
              <a:buClr>
                <a:schemeClr val="dk1"/>
              </a:buClr>
              <a:buSzPts val="1100"/>
            </a:pPr>
            <a:r>
              <a:rPr lang="hu-HU" sz="1500" dirty="0">
                <a:solidFill>
                  <a:schemeClr val="dk1"/>
                </a:solidFill>
              </a:rPr>
              <a:t>A kihívás teljesítéséhez programozd át az autó hangját és a kártyák jelentését!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5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teljesítéshez ezeket a kártyákat használd fel!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Google Shape;131;g23cbb971648_0_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81175" y="247888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g23cbb971648_0_4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2304" y="572704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g23cbb971648_0_4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2514" y="302293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g23cbb971648_0_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01323" y="302293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g23cbb971648_0_4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22514" y="355567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g23cbb971648_0_4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22520" y="517458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g23cbb971648_0_4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22514" y="410870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g23cbb971648_0_4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81175" y="517458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g23cbb971648_0_4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48625" y="463191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g23cbb971648_0_4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232949" y="463191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g23cbb971648_0_4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233187" y="518410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g23cbb971648_0_4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48625" y="518411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g23cbb971648_0_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22516" y="464186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g23cbb971648_0_4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081175" y="302141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g23cbb971648_0_4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g23cbb971648_0_4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g23cbb971648_0_4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g23cbb971648_0_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g23cbb971648_0_4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g23cbb971648_0_4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g23cbb971648_0_4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g23cbb971648_0_4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g23cbb971648_0_4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g23cbb971648_0_4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g23cbb971648_0_4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63661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g23cbb971648_0_41"/>
          <p:cNvPicPr preferRelativeResize="0"/>
          <p:nvPr/>
        </p:nvPicPr>
        <p:blipFill rotWithShape="1">
          <a:blip r:embed="rId14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oogle Shape;36;g23cbb971648_0_80">
            <a:extLst>
              <a:ext uri="{FF2B5EF4-FFF2-40B4-BE49-F238E27FC236}">
                <a16:creationId xmlns:a16="http://schemas.microsoft.com/office/drawing/2014/main" id="{DB82EDEA-6F63-7D1C-AE5E-4B040DC8AD97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-5400000">
            <a:off x="4081175" y="1946806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2;g23cbb971648_0_80"/>
          <p:cNvSpPr txBox="1"/>
          <p:nvPr/>
        </p:nvSpPr>
        <p:spPr>
          <a:xfrm>
            <a:off x="7047854" y="3830172"/>
            <a:ext cx="2551101" cy="3139281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800" b="1" dirty="0">
                <a:solidFill>
                  <a:schemeClr val="dk1"/>
                </a:solidFill>
              </a:rPr>
              <a:t>Kihívás:</a:t>
            </a:r>
            <a:endParaRPr sz="1800" b="1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500" dirty="0">
                <a:solidFill>
                  <a:schemeClr val="dk1"/>
                </a:solidFill>
              </a:rPr>
              <a:t>Az autó feladata, hogy lejátssza nekünk az </a:t>
            </a:r>
            <a:r>
              <a:rPr lang="hu-HU" sz="1500" dirty="0" smtClean="0">
                <a:solidFill>
                  <a:schemeClr val="dk1"/>
                </a:solidFill>
              </a:rPr>
              <a:t>„Aki </a:t>
            </a:r>
            <a:r>
              <a:rPr lang="hu-HU" sz="1500" dirty="0">
                <a:solidFill>
                  <a:schemeClr val="dk1"/>
                </a:solidFill>
              </a:rPr>
              <a:t>nem lép </a:t>
            </a:r>
            <a:r>
              <a:rPr lang="hu-HU" sz="1500" dirty="0" smtClean="0">
                <a:solidFill>
                  <a:schemeClr val="dk1"/>
                </a:solidFill>
              </a:rPr>
              <a:t>egyszerre” </a:t>
            </a:r>
            <a:r>
              <a:rPr lang="hu-HU" sz="1500" dirty="0">
                <a:solidFill>
                  <a:schemeClr val="dk1"/>
                </a:solidFill>
              </a:rPr>
              <a:t>című </a:t>
            </a:r>
            <a:r>
              <a:rPr lang="hu-HU" sz="1500" dirty="0" smtClean="0">
                <a:solidFill>
                  <a:schemeClr val="dk1"/>
                </a:solidFill>
              </a:rPr>
              <a:t>dalt!</a:t>
            </a:r>
          </a:p>
          <a:p>
            <a:pPr>
              <a:buClr>
                <a:schemeClr val="dk1"/>
              </a:buClr>
              <a:buSzPts val="1100"/>
            </a:pPr>
            <a:r>
              <a:rPr lang="hu-HU" sz="1500" dirty="0"/>
              <a:t>Keresd meg azokat a kártyákat, amik rossz helyen vannak és tedd a helyére!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500" dirty="0" smtClean="0">
                <a:solidFill>
                  <a:schemeClr val="dk1"/>
                </a:solidFill>
              </a:rPr>
              <a:t>A </a:t>
            </a:r>
            <a:r>
              <a:rPr lang="hu-HU" sz="1500" dirty="0">
                <a:solidFill>
                  <a:schemeClr val="dk1"/>
                </a:solidFill>
              </a:rPr>
              <a:t>kihívás teljesítéséhez programozd át az autó hangját és a kártyák jelentését!</a:t>
            </a:r>
            <a:endParaRPr sz="1500" dirty="0">
              <a:solidFill>
                <a:schemeClr val="dk1"/>
              </a:solidFill>
            </a:endParaRPr>
          </a:p>
        </p:txBody>
      </p:sp>
      <p:pic>
        <p:nvPicPr>
          <p:cNvPr id="34" name="Google Shape;164;g23cbb971648_0_2"/>
          <p:cNvPicPr preferRelativeResize="0"/>
          <p:nvPr/>
        </p:nvPicPr>
        <p:blipFill rotWithShape="1">
          <a:blip r:embed="rId14">
            <a:alphaModFix/>
          </a:blip>
          <a:srcRect b="30074"/>
          <a:stretch/>
        </p:blipFill>
        <p:spPr>
          <a:xfrm rot="10800000">
            <a:off x="4589004" y="1820806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163;g23cbb971648_0_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 rot="10800000">
            <a:off x="4121004" y="1636755"/>
            <a:ext cx="396000" cy="46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Google Shape;164;g23cbb971648_0_2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10800000">
            <a:off x="4589004" y="182080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g23cbb971648_0_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2304" y="57270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g23cbb971648_0_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22514" y="355567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g23cbb971648_0_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22520" y="517458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g23cbb971648_0_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22514" y="46418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g23cbb971648_0_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54536" y="463191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g23cbb971648_0_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48625" y="518411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g23cbb971648_0_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081175" y="302293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g23cbb971648_0_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2529" y="40987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g23cbb971648_0_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232949" y="518362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g23cbb971648_0_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g23cbb971648_0_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g23cbb971648_0_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g23cbb971648_0_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g23cbb971648_0_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g23cbb971648_0_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g23cbb971648_0_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g23cbb971648_0_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g23cbb971648_0_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g23cbb971648_0_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Google Shape;190;g23cbb971648_0_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63661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g23cbb971648_0_2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oogle Shape;36;g23cbb971648_0_80">
            <a:extLst>
              <a:ext uri="{FF2B5EF4-FFF2-40B4-BE49-F238E27FC236}">
                <a16:creationId xmlns:a16="http://schemas.microsoft.com/office/drawing/2014/main" id="{E632BF09-FD8B-297B-D468-CE55B62D3787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-5400000">
            <a:off x="4081175" y="194680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Google Shape;131;g23cbb971648_0_41">
            <a:extLst>
              <a:ext uri="{FF2B5EF4-FFF2-40B4-BE49-F238E27FC236}">
                <a16:creationId xmlns:a16="http://schemas.microsoft.com/office/drawing/2014/main" id="{17D7C909-4FB8-FFE1-62CF-26B798B6ED46}"/>
              </a:ext>
            </a:extLst>
          </p:cNvPr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4081175" y="247888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134;g23cbb971648_0_41">
            <a:extLst>
              <a:ext uri="{FF2B5EF4-FFF2-40B4-BE49-F238E27FC236}">
                <a16:creationId xmlns:a16="http://schemas.microsoft.com/office/drawing/2014/main" id="{DDAB5C0C-A00B-F97A-018E-BE86B7A254AC}"/>
              </a:ext>
            </a:extLst>
          </p:cNvPr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3501323" y="302293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133;g23cbb971648_0_41">
            <a:extLst>
              <a:ext uri="{FF2B5EF4-FFF2-40B4-BE49-F238E27FC236}">
                <a16:creationId xmlns:a16="http://schemas.microsoft.com/office/drawing/2014/main" id="{0B4381E3-F85C-F99E-67F2-C8AA609ACB00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2514" y="302293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138;g23cbb971648_0_41">
            <a:extLst>
              <a:ext uri="{FF2B5EF4-FFF2-40B4-BE49-F238E27FC236}">
                <a16:creationId xmlns:a16="http://schemas.microsoft.com/office/drawing/2014/main" id="{1F60162A-0737-1101-7622-FDE2BA103ED7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81175" y="517458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140;g23cbb971648_0_41">
            <a:extLst>
              <a:ext uri="{FF2B5EF4-FFF2-40B4-BE49-F238E27FC236}">
                <a16:creationId xmlns:a16="http://schemas.microsoft.com/office/drawing/2014/main" id="{5A456570-467B-6FC9-4E0A-9AFC6524D657}"/>
              </a:ext>
            </a:extLst>
          </p:cNvPr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232949" y="4631913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2;g23cbb971648_0_80"/>
          <p:cNvSpPr txBox="1"/>
          <p:nvPr/>
        </p:nvSpPr>
        <p:spPr>
          <a:xfrm>
            <a:off x="7047854" y="3830172"/>
            <a:ext cx="2551101" cy="3139281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800" b="1" dirty="0">
                <a:solidFill>
                  <a:schemeClr val="dk1"/>
                </a:solidFill>
              </a:rPr>
              <a:t>Kihívás:</a:t>
            </a:r>
            <a:endParaRPr sz="1800" b="1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500" dirty="0">
                <a:solidFill>
                  <a:schemeClr val="dk1"/>
                </a:solidFill>
              </a:rPr>
              <a:t>Az autó feladata, hogy lejátssza nekünk az </a:t>
            </a:r>
            <a:r>
              <a:rPr lang="hu-HU" sz="1500" dirty="0" smtClean="0">
                <a:solidFill>
                  <a:schemeClr val="dk1"/>
                </a:solidFill>
              </a:rPr>
              <a:t>„Aki </a:t>
            </a:r>
            <a:r>
              <a:rPr lang="hu-HU" sz="1500" dirty="0">
                <a:solidFill>
                  <a:schemeClr val="dk1"/>
                </a:solidFill>
              </a:rPr>
              <a:t>nem lép </a:t>
            </a:r>
            <a:r>
              <a:rPr lang="hu-HU" sz="1500" dirty="0" smtClean="0">
                <a:solidFill>
                  <a:schemeClr val="dk1"/>
                </a:solidFill>
              </a:rPr>
              <a:t>egyszerre” </a:t>
            </a:r>
            <a:r>
              <a:rPr lang="hu-HU" sz="1500" dirty="0">
                <a:solidFill>
                  <a:schemeClr val="dk1"/>
                </a:solidFill>
              </a:rPr>
              <a:t>című </a:t>
            </a:r>
            <a:r>
              <a:rPr lang="hu-HU" sz="1500" dirty="0" smtClean="0">
                <a:solidFill>
                  <a:schemeClr val="dk1"/>
                </a:solidFill>
              </a:rPr>
              <a:t>dalt!</a:t>
            </a:r>
          </a:p>
          <a:p>
            <a:pPr>
              <a:buClr>
                <a:schemeClr val="dk1"/>
              </a:buClr>
              <a:buSzPts val="1100"/>
            </a:pPr>
            <a:r>
              <a:rPr lang="hu-HU" sz="1500" dirty="0"/>
              <a:t>Keresd meg azokat a kártyákat, amik rossz helyen vannak és tedd a helyére!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500" dirty="0" smtClean="0">
                <a:solidFill>
                  <a:schemeClr val="dk1"/>
                </a:solidFill>
              </a:rPr>
              <a:t>A </a:t>
            </a:r>
            <a:r>
              <a:rPr lang="hu-HU" sz="1500" dirty="0">
                <a:solidFill>
                  <a:schemeClr val="dk1"/>
                </a:solidFill>
              </a:rPr>
              <a:t>kihívás teljesítéséhez programozd át az autó hangját és a kártyák jelentését!</a:t>
            </a:r>
            <a:endParaRPr sz="1500" dirty="0">
              <a:solidFill>
                <a:schemeClr val="dk1"/>
              </a:solidFill>
            </a:endParaRPr>
          </a:p>
        </p:txBody>
      </p:sp>
      <p:pic>
        <p:nvPicPr>
          <p:cNvPr id="163" name="Google Shape;163;g23cbb971648_0_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10800000">
            <a:off x="4121004" y="1636756"/>
            <a:ext cx="396000" cy="46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" name="Google Shape;204;g23aeb45497c_0_47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02304" y="572704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g23aeb45497c_0_47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2514" y="355567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g23aeb45497c_0_47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22520" y="517416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g23aeb45497c_0_47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2514" y="409876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g23aeb45497c_0_47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2514" y="464185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g23aeb45497c_0_47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54536" y="518410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g23aeb45497c_0_47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Google Shape;218;g23aeb45497c_0_47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Google Shape;219;g23aeb45497c_0_47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Google Shape;220;g23aeb45497c_0_47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1" name="Google Shape;221;g23aeb45497c_0_47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Google Shape;222;g23aeb45497c_0_47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g23aeb45497c_0_47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g23aeb45497c_0_47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5" name="Google Shape;225;g23aeb45497c_0_47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" name="Google Shape;226;g23aeb45497c_0_47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Google Shape;227;g23aeb45497c_0_47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663661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8" name="Google Shape;228;g23aeb45497c_0_473"/>
          <p:cNvPicPr preferRelativeResize="0"/>
          <p:nvPr/>
        </p:nvPicPr>
        <p:blipFill rotWithShape="1">
          <a:blip r:embed="rId14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oogle Shape;36;g23cbb971648_0_80">
            <a:extLst>
              <a:ext uri="{FF2B5EF4-FFF2-40B4-BE49-F238E27FC236}">
                <a16:creationId xmlns:a16="http://schemas.microsoft.com/office/drawing/2014/main" id="{C81CC2B7-3595-1E3C-5A4D-E7C3AC668767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5400000">
            <a:off x="4081175" y="194680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Google Shape;131;g23cbb971648_0_41">
            <a:extLst>
              <a:ext uri="{FF2B5EF4-FFF2-40B4-BE49-F238E27FC236}">
                <a16:creationId xmlns:a16="http://schemas.microsoft.com/office/drawing/2014/main" id="{9F17DC40-95A0-3D32-BA11-06FE9BCE0A76}"/>
              </a:ext>
            </a:extLst>
          </p:cNvPr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081175" y="247888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177;g23cbb971648_0_2">
            <a:extLst>
              <a:ext uri="{FF2B5EF4-FFF2-40B4-BE49-F238E27FC236}">
                <a16:creationId xmlns:a16="http://schemas.microsoft.com/office/drawing/2014/main" id="{FB303D74-4E39-CAEE-D1EB-278CAD35BDEB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081175" y="302293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134;g23cbb971648_0_41">
            <a:extLst>
              <a:ext uri="{FF2B5EF4-FFF2-40B4-BE49-F238E27FC236}">
                <a16:creationId xmlns:a16="http://schemas.microsoft.com/office/drawing/2014/main" id="{323A8ECA-A127-21DE-686C-AC3C411F1D04}"/>
              </a:ext>
            </a:extLst>
          </p:cNvPr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501323" y="302293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133;g23cbb971648_0_41">
            <a:extLst>
              <a:ext uri="{FF2B5EF4-FFF2-40B4-BE49-F238E27FC236}">
                <a16:creationId xmlns:a16="http://schemas.microsoft.com/office/drawing/2014/main" id="{31F8DD58-C133-31D1-56F2-E86F1708DE8A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22514" y="302293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138;g23cbb971648_0_41">
            <a:extLst>
              <a:ext uri="{FF2B5EF4-FFF2-40B4-BE49-F238E27FC236}">
                <a16:creationId xmlns:a16="http://schemas.microsoft.com/office/drawing/2014/main" id="{16260DE0-5AD8-998F-8626-DA20D7EC8DC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81175" y="517458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174;g23cbb971648_0_2">
            <a:extLst>
              <a:ext uri="{FF2B5EF4-FFF2-40B4-BE49-F238E27FC236}">
                <a16:creationId xmlns:a16="http://schemas.microsoft.com/office/drawing/2014/main" id="{9E4C44C1-4A0C-6FCF-BBFA-40ED86CA7C9D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54536" y="463191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40;g23cbb971648_0_41">
            <a:extLst>
              <a:ext uri="{FF2B5EF4-FFF2-40B4-BE49-F238E27FC236}">
                <a16:creationId xmlns:a16="http://schemas.microsoft.com/office/drawing/2014/main" id="{CDF10674-DD6F-E1EE-DA8A-EB1BBE69DC86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232949" y="463191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41;g23cbb971648_0_41">
            <a:extLst>
              <a:ext uri="{FF2B5EF4-FFF2-40B4-BE49-F238E27FC236}">
                <a16:creationId xmlns:a16="http://schemas.microsoft.com/office/drawing/2014/main" id="{62558CE0-A45E-5278-90AC-10406CC0CA60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233187" y="5184108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2;g23cbb971648_0_80"/>
          <p:cNvSpPr txBox="1"/>
          <p:nvPr/>
        </p:nvSpPr>
        <p:spPr>
          <a:xfrm>
            <a:off x="7057379" y="4861853"/>
            <a:ext cx="2551101" cy="2215951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800" b="1" dirty="0">
                <a:solidFill>
                  <a:schemeClr val="dk1"/>
                </a:solidFill>
              </a:rPr>
              <a:t>Kihívás:</a:t>
            </a:r>
            <a:endParaRPr sz="1800" b="1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500" dirty="0">
                <a:solidFill>
                  <a:schemeClr val="dk1"/>
                </a:solidFill>
              </a:rPr>
              <a:t>Az autó feladata, hogy lejátssza nekünk az </a:t>
            </a:r>
            <a:r>
              <a:rPr lang="hu-HU" sz="1500" dirty="0" smtClean="0">
                <a:solidFill>
                  <a:schemeClr val="dk1"/>
                </a:solidFill>
              </a:rPr>
              <a:t>„Aki </a:t>
            </a:r>
            <a:r>
              <a:rPr lang="hu-HU" sz="1500" dirty="0">
                <a:solidFill>
                  <a:schemeClr val="dk1"/>
                </a:solidFill>
              </a:rPr>
              <a:t>nem lép </a:t>
            </a:r>
            <a:r>
              <a:rPr lang="hu-HU" sz="1500" dirty="0" smtClean="0">
                <a:solidFill>
                  <a:schemeClr val="dk1"/>
                </a:solidFill>
              </a:rPr>
              <a:t>egyszerre” </a:t>
            </a:r>
            <a:r>
              <a:rPr lang="hu-HU" sz="1500" dirty="0">
                <a:solidFill>
                  <a:schemeClr val="dk1"/>
                </a:solidFill>
              </a:rPr>
              <a:t>című </a:t>
            </a:r>
            <a:r>
              <a:rPr lang="hu-HU" sz="1500" dirty="0" smtClean="0">
                <a:solidFill>
                  <a:schemeClr val="dk1"/>
                </a:solidFill>
              </a:rPr>
              <a:t>dalt!</a:t>
            </a:r>
            <a:endParaRPr sz="150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500" dirty="0" smtClean="0">
                <a:solidFill>
                  <a:schemeClr val="dk1"/>
                </a:solidFill>
              </a:rPr>
              <a:t>A </a:t>
            </a:r>
            <a:r>
              <a:rPr lang="hu-HU" sz="1500" dirty="0">
                <a:solidFill>
                  <a:schemeClr val="dk1"/>
                </a:solidFill>
              </a:rPr>
              <a:t>kihívás teljesítéséhez programozd át az autó hangját és a kártyák jelentését!</a:t>
            </a:r>
            <a:endParaRPr sz="1500" dirty="0">
              <a:solidFill>
                <a:schemeClr val="dk1"/>
              </a:solidFill>
            </a:endParaRPr>
          </a:p>
        </p:txBody>
      </p:sp>
      <p:sp>
        <p:nvSpPr>
          <p:cNvPr id="36" name="Google Shape;274;p6"/>
          <p:cNvSpPr txBox="1"/>
          <p:nvPr/>
        </p:nvSpPr>
        <p:spPr>
          <a:xfrm>
            <a:off x="7723627" y="4433904"/>
            <a:ext cx="1218603" cy="307777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7" name="Google Shape;164;g23cbb971648_0_2"/>
          <p:cNvPicPr preferRelativeResize="0"/>
          <p:nvPr/>
        </p:nvPicPr>
        <p:blipFill rotWithShape="1">
          <a:blip r:embed="rId14">
            <a:alphaModFix/>
          </a:blip>
          <a:srcRect b="30074"/>
          <a:stretch/>
        </p:blipFill>
        <p:spPr>
          <a:xfrm rot="10800000">
            <a:off x="4589004" y="1820806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163;g23cbb971648_0_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 rot="10800000">
            <a:off x="4121004" y="1636755"/>
            <a:ext cx="396000" cy="46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232</Words>
  <Application>Microsoft Office PowerPoint</Application>
  <PresentationFormat>Egyéni</PresentationFormat>
  <Paragraphs>23</Paragraphs>
  <Slides>6</Slides>
  <Notes>6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9" baseType="lpstr">
      <vt:lpstr>Arial</vt:lpstr>
      <vt:lpstr>Roboto</vt:lpstr>
      <vt:lpstr>Simple Light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Szandavári-Csurgó Cintia</dc:creator>
  <cp:lastModifiedBy>Szandavári-Csurgó Cintia</cp:lastModifiedBy>
  <cp:revision>7</cp:revision>
  <cp:lastPrinted>2023-05-23T15:25:35Z</cp:lastPrinted>
  <dcterms:modified xsi:type="dcterms:W3CDTF">2023-05-23T15:45:05Z</dcterms:modified>
</cp:coreProperties>
</file>