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  <p:sldMasterId id="2147483652" r:id="rId2"/>
    <p:sldMasterId id="2147483656" r:id="rId3"/>
    <p:sldMasterId id="2147483660" r:id="rId4"/>
  </p:sldMasterIdLst>
  <p:notesMasterIdLst>
    <p:notesMasterId r:id="rId37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82" r:id="rId18"/>
    <p:sldId id="283" r:id="rId19"/>
    <p:sldId id="284" r:id="rId20"/>
    <p:sldId id="271" r:id="rId21"/>
    <p:sldId id="285" r:id="rId22"/>
    <p:sldId id="272" r:id="rId23"/>
    <p:sldId id="286" r:id="rId24"/>
    <p:sldId id="273" r:id="rId25"/>
    <p:sldId id="274" r:id="rId26"/>
    <p:sldId id="275" r:id="rId27"/>
    <p:sldId id="276" r:id="rId28"/>
    <p:sldId id="277" r:id="rId29"/>
    <p:sldId id="287" r:id="rId30"/>
    <p:sldId id="279" r:id="rId31"/>
    <p:sldId id="289" r:id="rId32"/>
    <p:sldId id="280" r:id="rId33"/>
    <p:sldId id="290" r:id="rId34"/>
    <p:sldId id="281" r:id="rId35"/>
    <p:sldId id="288" r:id="rId36"/>
  </p:sldIdLst>
  <p:sldSz cx="10058400" cy="7772400"/>
  <p:notesSz cx="6858000" cy="9945688"/>
  <p:embeddedFontLst>
    <p:embeddedFont>
      <p:font typeface="Montserrat" panose="020B0604020202020204" charset="-18"/>
      <p:regular r:id="rId38"/>
      <p:bold r:id="rId39"/>
      <p:italic r:id="rId40"/>
      <p:boldItalic r:id="rId4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42" roundtripDataSignature="AMtx7mikMgeEWGbznDHrWiSZF1TH1ZE0j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C79F234-8FD4-46F9-AE57-90EFA4123E6B}">
  <a:tblStyle styleId="{9C79F234-8FD4-46F9-AE57-90EFA4123E6B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84" y="6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font" Target="fonts/font2.fntdata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customschemas.google.com/relationships/presentationmetadata" Target="meta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font" Target="fonts/font1.fntdata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font" Target="fonts/font4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notesMaster" Target="notesMasters/notesMaster1.xml"/><Relationship Id="rId40" Type="http://schemas.openxmlformats.org/officeDocument/2006/relationships/font" Target="fonts/font3.fntdata"/><Relationship Id="rId45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237448b787a_0_16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03" name="Google Shape;103;g237448b787a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" name="Google Shape;380;g23cff4a3a68_2_47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81" name="Google Shape;381;g23cff4a3a68_2_47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" name="Google Shape;409;g23cff4a3a68_2_53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10" name="Google Shape;410;g23cff4a3a68_2_5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8" name="Google Shape;438;g23cff4a3a68_2_50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439" name="Google Shape;439;g23cff4a3a68_2_5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3cff4a3a68_2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g23cff4a3a68_2_192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" name="Google Shape;468;g23cff4a3a68_2_1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69" name="Google Shape;469;g23cff4a3a68_2_192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348816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3cff4a3a68_2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9" name="Google Shape;529;g23cff4a3a68_2_320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786140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Google Shape;528;g23cff4a3a68_2_3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29" name="Google Shape;529;g23cff4a3a68_2_320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2888462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23cff4a3a68_2_3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4" name="Google Shape;564;g23cff4a3a68_2_388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g23cff4a3a68_2_38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64" name="Google Shape;564;g23cff4a3a68_2_388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15840411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23cff4a3a68_2_2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9" name="Google Shape;599;g23cff4a3a68_2_286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23cff4a3a68_2_12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29" name="Google Shape;129;g23cff4a3a68_2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23cff4a3a68_2_2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99" name="Google Shape;599;g23cff4a3a68_2_286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79806689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23dda326a09_0_39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35" name="Google Shape;635;g23dda326a09_0_3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g23dda326a09_0_447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60" name="Google Shape;660;g23dda326a09_0_4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Google Shape;692;g23dda326a09_0_50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693" name="Google Shape;693;g23dda326a09_0_5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5" name="Google Shape;725;g23dda326a09_0_55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726" name="Google Shape;726;g23dda326a09_0_55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3dda326a0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0" name="Google Shape;760;g23dda326a09_0_54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9" name="Google Shape;759;g23dda326a09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760" name="Google Shape;760;g23dda326a09_0_54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64440634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g23dda326a0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2" name="Google Shape;822;g23dda326a09_0_108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g23dda326a09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22" name="Google Shape;822;g23dda326a09_0_108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5847775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3dda326a09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1" name="Google Shape;861;g23dda326a09_0_170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3cff4a3a68_2_10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59" name="Google Shape;159;g23cff4a3a68_2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23dda326a09_0_170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1" name="Google Shape;861;g23dda326a09_0_170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40118388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23dda326a09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0" name="Google Shape;900;g23dda326a09_0_232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" name="Google Shape;899;g23dda326a09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6450" y="811213"/>
            <a:ext cx="5246688" cy="405606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00" name="Google Shape;900;g23dda326a09_0_232:notes"/>
          <p:cNvSpPr txBox="1">
            <a:spLocks noGrp="1"/>
          </p:cNvSpPr>
          <p:nvPr>
            <p:ph type="body" idx="1"/>
          </p:nvPr>
        </p:nvSpPr>
        <p:spPr>
          <a:xfrm>
            <a:off x="685800" y="5138383"/>
            <a:ext cx="5486400" cy="486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hu-HU"/>
              <a:t>Printable 8 x 10 grid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150726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23cff4a3a68_2_41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189" name="Google Shape;189;g23cff4a3a68_2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g23cff4a3a68_3_80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20" name="Google Shape;220;g23cff4a3a68_3_8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Google Shape;246;g23cff4a3a68_5_133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47" name="Google Shape;247;g23cff4a3a68_5_1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g23cff4a3a68_5_169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283" name="Google Shape;283;g23cff4a3a68_5_1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g23cff4a3a68_5_205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19" name="Google Shape;319;g23cff4a3a68_5_20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" name="Google Shape;355;g23cff4a3a68_2_428:notes"/>
          <p:cNvSpPr txBox="1">
            <a:spLocks noGrp="1"/>
          </p:cNvSpPr>
          <p:nvPr>
            <p:ph type="body" idx="1"/>
          </p:nvPr>
        </p:nvSpPr>
        <p:spPr>
          <a:xfrm>
            <a:off x="685800" y="4724202"/>
            <a:ext cx="5486400" cy="447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56" name="Google Shape;356;g23cff4a3a68_2_4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17588" y="746125"/>
            <a:ext cx="4824412" cy="372903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oogle Shape;8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" name="Google Shape;9;p7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10" name="Google Shape;10;p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2" name="Google Shape;12;p7"/>
          <p:cNvGrpSpPr/>
          <p:nvPr/>
        </p:nvGrpSpPr>
        <p:grpSpPr>
          <a:xfrm>
            <a:off x="1921303" y="7205172"/>
            <a:ext cx="783537" cy="475397"/>
            <a:chOff x="0" y="7190319"/>
            <a:chExt cx="737118" cy="488773"/>
          </a:xfrm>
        </p:grpSpPr>
        <p:sp>
          <p:nvSpPr>
            <p:cNvPr id="13" name="Google Shape;13;p7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4" name="Google Shape;14;p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g23dda326a09_0_8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81" name="Google Shape;81;g23dda326a09_0_8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82" name="Google Shape;82;g23dda326a09_0_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4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83" name="Google Shape;83;g23dda326a09_0_86"/>
          <p:cNvGrpSpPr/>
          <p:nvPr/>
        </p:nvGrpSpPr>
        <p:grpSpPr>
          <a:xfrm>
            <a:off x="65419" y="7174179"/>
            <a:ext cx="783537" cy="475310"/>
            <a:chOff x="0" y="7190319"/>
            <a:chExt cx="737100" cy="488700"/>
          </a:xfrm>
        </p:grpSpPr>
        <p:sp>
          <p:nvSpPr>
            <p:cNvPr id="84" name="Google Shape;84;g23dda326a09_0_86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85" name="Google Shape;85;g23dda326a09_0_86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7" name="Google Shape;87;g23dda326a09_0_9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88" name="Google Shape;88;g23dda326a09_0_93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89" name="Google Shape;89;g23dda326a09_0_9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0" name="Google Shape;90;g23dda326a09_0_9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1" name="Google Shape;91;g23dda326a09_0_93"/>
          <p:cNvGrpSpPr/>
          <p:nvPr/>
        </p:nvGrpSpPr>
        <p:grpSpPr>
          <a:xfrm>
            <a:off x="1921303" y="7204931"/>
            <a:ext cx="783537" cy="475310"/>
            <a:chOff x="0" y="7190319"/>
            <a:chExt cx="737100" cy="488700"/>
          </a:xfrm>
        </p:grpSpPr>
        <p:sp>
          <p:nvSpPr>
            <p:cNvPr id="92" name="Google Shape;92;g23dda326a09_0_93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93" name="Google Shape;93;g23dda326a09_0_9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g23dda326a09_0_101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{9C79F234-8FD4-46F9-AE57-90EFA4123E6B}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96" name="Google Shape;96;g23dda326a09_0_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97" name="Google Shape;97;g23dda326a09_0_10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98" name="Google Shape;98;g23dda326a09_0_101"/>
          <p:cNvGrpSpPr/>
          <p:nvPr/>
        </p:nvGrpSpPr>
        <p:grpSpPr>
          <a:xfrm rot="-5400000">
            <a:off x="8891076" y="4040314"/>
            <a:ext cx="783537" cy="475310"/>
            <a:chOff x="0" y="7190319"/>
            <a:chExt cx="737100" cy="488700"/>
          </a:xfrm>
        </p:grpSpPr>
        <p:sp>
          <p:nvSpPr>
            <p:cNvPr id="99" name="Google Shape;99;g23dda326a09_0_101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100" name="Google Shape;100;g23dda326a09_0_101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17" name="Google Shape;17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3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9" name="Google Shape;19;p9"/>
          <p:cNvGrpSpPr/>
          <p:nvPr/>
        </p:nvGrpSpPr>
        <p:grpSpPr>
          <a:xfrm>
            <a:off x="65419" y="7174420"/>
            <a:ext cx="783537" cy="475397"/>
            <a:chOff x="0" y="7190319"/>
            <a:chExt cx="737118" cy="488773"/>
          </a:xfrm>
        </p:grpSpPr>
        <p:sp>
          <p:nvSpPr>
            <p:cNvPr id="20" name="Google Shape;20;p9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1" name="Google Shape;21;p9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Google Shape;23;p8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{9C79F234-8FD4-46F9-AE57-90EFA4123E6B}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24" name="Google Shape;24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" name="Google Shape;25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5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6" name="Google Shape;26;p8"/>
          <p:cNvGrpSpPr/>
          <p:nvPr/>
        </p:nvGrpSpPr>
        <p:grpSpPr>
          <a:xfrm rot="-5400000">
            <a:off x="8891361" y="4040270"/>
            <a:ext cx="783537" cy="475397"/>
            <a:chOff x="0" y="7190319"/>
            <a:chExt cx="737118" cy="488773"/>
          </a:xfrm>
        </p:grpSpPr>
        <p:sp>
          <p:nvSpPr>
            <p:cNvPr id="27" name="Google Shape;27;p8"/>
            <p:cNvSpPr/>
            <p:nvPr/>
          </p:nvSpPr>
          <p:spPr>
            <a:xfrm>
              <a:off x="0" y="7190319"/>
              <a:ext cx="737118" cy="488773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28" name="Google Shape;28;p8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Google Shape;32;g23cff4a3a68_2_2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33" name="Google Shape;33;g23cff4a3a68_2_2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34;g23cff4a3a68_2_22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4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5" name="Google Shape;35;g23cff4a3a68_2_227"/>
          <p:cNvGrpSpPr/>
          <p:nvPr/>
        </p:nvGrpSpPr>
        <p:grpSpPr>
          <a:xfrm>
            <a:off x="65419" y="7174179"/>
            <a:ext cx="783537" cy="475310"/>
            <a:chOff x="0" y="7190319"/>
            <a:chExt cx="737100" cy="488700"/>
          </a:xfrm>
        </p:grpSpPr>
        <p:sp>
          <p:nvSpPr>
            <p:cNvPr id="36" name="Google Shape;36;g23cff4a3a68_2_227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37" name="Google Shape;37;g23cff4a3a68_2_227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g23cff4a3a68_2_2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40" name="Google Shape;40;g23cff4a3a68_2_234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41" name="Google Shape;41;g23cff4a3a68_2_23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42;g23cff4a3a68_2_23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43" name="Google Shape;43;g23cff4a3a68_2_234"/>
          <p:cNvGrpSpPr/>
          <p:nvPr/>
        </p:nvGrpSpPr>
        <p:grpSpPr>
          <a:xfrm>
            <a:off x="1921303" y="7204931"/>
            <a:ext cx="783537" cy="475310"/>
            <a:chOff x="0" y="7190319"/>
            <a:chExt cx="737100" cy="488700"/>
          </a:xfrm>
        </p:grpSpPr>
        <p:sp>
          <p:nvSpPr>
            <p:cNvPr id="44" name="Google Shape;44;g23cff4a3a68_2_234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45" name="Google Shape;45;g23cff4a3a68_2_23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7" name="Google Shape;47;g23cff4a3a68_2_242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{9C79F234-8FD4-46F9-AE57-90EFA4123E6B}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48" name="Google Shape;48;g23cff4a3a68_2_2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49;g23cff4a3a68_2_24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0" name="Google Shape;50;g23cff4a3a68_2_242"/>
          <p:cNvGrpSpPr/>
          <p:nvPr/>
        </p:nvGrpSpPr>
        <p:grpSpPr>
          <a:xfrm rot="-5400000">
            <a:off x="8891076" y="4040314"/>
            <a:ext cx="783537" cy="475310"/>
            <a:chOff x="0" y="7190319"/>
            <a:chExt cx="737100" cy="488700"/>
          </a:xfrm>
        </p:grpSpPr>
        <p:sp>
          <p:nvSpPr>
            <p:cNvPr id="51" name="Google Shape;51;g23cff4a3a68_2_242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52" name="Google Shape;52;g23cff4a3a68_2_24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8x8 Grid" type="title">
  <p:cSld name="TITLE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g23dda326a09_0_4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2856550" y="457200"/>
            <a:ext cx="6857999" cy="6857999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7" name="Google Shape;57;g23dda326a09_0_425"/>
          <p:cNvSpPr txBox="1"/>
          <p:nvPr/>
        </p:nvSpPr>
        <p:spPr>
          <a:xfrm>
            <a:off x="187161" y="317384"/>
            <a:ext cx="24738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0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Make your own</a:t>
            </a:r>
            <a:endParaRPr sz="1700" b="0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hu-HU" sz="1700" b="1" i="0" u="none" strike="noStrike" cap="none">
                <a:solidFill>
                  <a:srgbClr val="1C9AD6"/>
                </a:solidFill>
                <a:latin typeface="Montserrat"/>
                <a:ea typeface="Montserrat"/>
                <a:cs typeface="Montserrat"/>
                <a:sym typeface="Montserrat"/>
              </a:rPr>
              <a:t>indi Challenge Card</a:t>
            </a:r>
            <a:endParaRPr sz="1700" b="1" i="0" u="none" strike="noStrike" cap="none">
              <a:solidFill>
                <a:srgbClr val="1C9AD6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8" name="Google Shape;58;g23dda326a09_0_4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76157" y="6552392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59" name="Google Shape;59;g23dda326a09_0_42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73438" y="6907355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0" name="Google Shape;60;g23dda326a09_0_425"/>
          <p:cNvGrpSpPr/>
          <p:nvPr/>
        </p:nvGrpSpPr>
        <p:grpSpPr>
          <a:xfrm>
            <a:off x="1921303" y="7204931"/>
            <a:ext cx="783537" cy="475310"/>
            <a:chOff x="0" y="7190319"/>
            <a:chExt cx="737100" cy="488700"/>
          </a:xfrm>
        </p:grpSpPr>
        <p:sp>
          <p:nvSpPr>
            <p:cNvPr id="61" name="Google Shape;61;g23dda326a09_0_425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2" name="Google Shape;62;g23dda326a09_0_425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>
  <p:cSld name="1_Large Grid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g23dda326a09_0_4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57188" y="224113"/>
            <a:ext cx="9144003" cy="7324167"/>
          </a:xfrm>
          <a:prstGeom prst="rect">
            <a:avLst/>
          </a:prstGeom>
          <a:noFill/>
          <a:ln w="114300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</p:pic>
      <p:pic>
        <p:nvPicPr>
          <p:cNvPr id="65" name="Google Shape;65;g23dda326a09_0_43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823758" y="6774064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g23dda326a09_0_4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81975" y="7384823"/>
            <a:ext cx="1641234" cy="37300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7" name="Google Shape;67;g23dda326a09_0_433"/>
          <p:cNvGrpSpPr/>
          <p:nvPr/>
        </p:nvGrpSpPr>
        <p:grpSpPr>
          <a:xfrm>
            <a:off x="65419" y="7174179"/>
            <a:ext cx="783537" cy="475310"/>
            <a:chOff x="0" y="7190319"/>
            <a:chExt cx="737100" cy="488700"/>
          </a:xfrm>
        </p:grpSpPr>
        <p:sp>
          <p:nvSpPr>
            <p:cNvPr id="68" name="Google Shape;68;g23dda326a09_0_433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9" name="Google Shape;69;g23dda326a09_0_433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arge Grid" type="secHead">
  <p:cSld name="SECTION_HEADER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Google Shape;71;g23dda326a09_0_440"/>
          <p:cNvGraphicFramePr/>
          <p:nvPr/>
        </p:nvGraphicFramePr>
        <p:xfrm>
          <a:off x="1429200" y="286200"/>
          <a:ext cx="3000000" cy="3000000"/>
        </p:xfrm>
        <a:graphic>
          <a:graphicData uri="http://schemas.openxmlformats.org/drawingml/2006/table">
            <a:tbl>
              <a:tblPr firstRow="1" bandRow="1">
                <a:noFill/>
                <a:tableStyleId>{9C79F234-8FD4-46F9-AE57-90EFA4123E6B}</a:tableStyleId>
              </a:tblPr>
              <a:tblGrid>
                <a:gridCol w="72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2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Arial"/>
                        <a:buNone/>
                      </a:pPr>
                      <a:endParaRPr sz="1400" u="none" strike="noStrike" cap="none"/>
                    </a:p>
                  </a:txBody>
                  <a:tcPr marL="91450" marR="91450" marT="45725" marB="45725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76200" cap="flat" cmpd="sng">
                      <a:solidFill>
                        <a:srgbClr val="1C9AD6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pic>
        <p:nvPicPr>
          <p:cNvPr id="72" name="Google Shape;72;g23dda326a09_0_4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045431" y="6833420"/>
            <a:ext cx="612775" cy="65278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" name="Google Shape;73;g23dda326a09_0_44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-5400000">
            <a:off x="8429795" y="5545280"/>
            <a:ext cx="1844044" cy="419101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74" name="Google Shape;74;g23dda326a09_0_440"/>
          <p:cNvGrpSpPr/>
          <p:nvPr/>
        </p:nvGrpSpPr>
        <p:grpSpPr>
          <a:xfrm rot="-5400000">
            <a:off x="8891076" y="4040314"/>
            <a:ext cx="783537" cy="475310"/>
            <a:chOff x="0" y="7190319"/>
            <a:chExt cx="737100" cy="488700"/>
          </a:xfrm>
        </p:grpSpPr>
        <p:sp>
          <p:nvSpPr>
            <p:cNvPr id="75" name="Google Shape;75;g23dda326a09_0_440"/>
            <p:cNvSpPr/>
            <p:nvPr/>
          </p:nvSpPr>
          <p:spPr>
            <a:xfrm>
              <a:off x="0" y="7190319"/>
              <a:ext cx="737100" cy="4887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12700" cap="flat" cmpd="sng">
              <a:solidFill>
                <a:srgbClr val="1C9AD6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88"/>
                <a:buFont typeface="Arial"/>
                <a:buNone/>
              </a:pPr>
              <a:endParaRPr sz="1488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76" name="Google Shape;76;g23dda326a09_0_440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91870" y="7227644"/>
              <a:ext cx="578559" cy="398400"/>
            </a:xfrm>
            <a:prstGeom prst="rect">
              <a:avLst/>
            </a:prstGeom>
            <a:noFill/>
            <a:ln>
              <a:noFill/>
            </a:ln>
          </p:spPr>
        </p:pic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g23cff4a3a68_2_225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g23dda326a09_0_423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23dda326a09_0_84"/>
          <p:cNvSpPr txBox="1"/>
          <p:nvPr/>
        </p:nvSpPr>
        <p:spPr>
          <a:xfrm>
            <a:off x="1123025" y="1302050"/>
            <a:ext cx="73485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17.png"/><Relationship Id="rId9" Type="http://schemas.openxmlformats.org/officeDocument/2006/relationships/image" Target="../media/image11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8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7.png"/><Relationship Id="rId10" Type="http://schemas.openxmlformats.org/officeDocument/2006/relationships/image" Target="../media/image13.png"/><Relationship Id="rId4" Type="http://schemas.openxmlformats.org/officeDocument/2006/relationships/image" Target="../media/image6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g237448b787a_0_1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6" name="Google Shape;106;g237448b787a_0_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g237448b787a_0_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g237448b787a_0_1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9" name="Google Shape;109;g237448b787a_0_1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0" name="Google Shape;110;g237448b787a_0_1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1" name="Google Shape;111;g237448b787a_0_1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2" name="Google Shape;112;g237448b787a_0_1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3" name="Google Shape;113;g237448b787a_0_1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4" name="Google Shape;114;g237448b787a_0_1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5" name="Google Shape;115;g237448b787a_0_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g237448b787a_0_16"/>
          <p:cNvSpPr txBox="1"/>
          <p:nvPr/>
        </p:nvSpPr>
        <p:spPr>
          <a:xfrm>
            <a:off x="95943" y="5093854"/>
            <a:ext cx="2582100" cy="168503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b="0" i="0" u="none" strike="noStrike" cap="none" dirty="0">
                <a:solidFill>
                  <a:schemeClr val="dk1"/>
                </a:solidFill>
                <a:sym typeface="Arial"/>
              </a:rPr>
              <a:t>Menj végig a </a:t>
            </a:r>
            <a:r>
              <a:rPr lang="hu-HU" dirty="0">
                <a:solidFill>
                  <a:schemeClr val="dk1"/>
                </a:solidFill>
              </a:rPr>
              <a:t>mértékegységeken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 </a:t>
            </a:r>
            <a:r>
              <a:rPr lang="hu-HU" b="1" i="0" u="none" strike="noStrike" cap="none" dirty="0">
                <a:solidFill>
                  <a:schemeClr val="dk1"/>
                </a:solidFill>
                <a:sym typeface="Arial"/>
              </a:rPr>
              <a:t>növekvő 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sorrendben!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Keresd </a:t>
            </a:r>
            <a:r>
              <a:rPr lang="hu-HU" b="0" i="0" u="none" strike="noStrike" cap="none" dirty="0">
                <a:solidFill>
                  <a:schemeClr val="dk1"/>
                </a:solidFill>
                <a:sym typeface="Arial"/>
              </a:rPr>
              <a:t>meg a legrövidebb 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utat!</a:t>
            </a:r>
            <a:endParaRPr b="1" i="0" u="none" strike="noStrike" cap="none" dirty="0">
              <a:solidFill>
                <a:schemeClr val="dk1"/>
              </a:solidFill>
              <a:sym typeface="Arial"/>
            </a:endParaRPr>
          </a:p>
        </p:txBody>
      </p:sp>
      <p:pic>
        <p:nvPicPr>
          <p:cNvPr id="117" name="Google Shape;117;g237448b787a_0_1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18" name="Google Shape;118;g237448b787a_0_1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-5400000">
            <a:off x="8910875" y="833991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119" name="Google Shape;119;g237448b787a_0_16"/>
          <p:cNvSpPr txBox="1"/>
          <p:nvPr/>
        </p:nvSpPr>
        <p:spPr>
          <a:xfrm>
            <a:off x="7126225" y="65410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g237448b787a_0_16"/>
          <p:cNvSpPr txBox="1"/>
          <p:nvPr/>
        </p:nvSpPr>
        <p:spPr>
          <a:xfrm>
            <a:off x="5417350" y="152061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cm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g237448b787a_0_16"/>
          <p:cNvSpPr txBox="1"/>
          <p:nvPr/>
        </p:nvSpPr>
        <p:spPr>
          <a:xfrm>
            <a:off x="4560098" y="325237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237448b787a_0_16"/>
          <p:cNvSpPr txBox="1"/>
          <p:nvPr/>
        </p:nvSpPr>
        <p:spPr>
          <a:xfrm>
            <a:off x="6282621" y="409133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g237448b787a_0_16"/>
          <p:cNvSpPr txBox="1"/>
          <p:nvPr/>
        </p:nvSpPr>
        <p:spPr>
          <a:xfrm>
            <a:off x="7983477" y="4953488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km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4" name="Google Shape;124;g237448b787a_0_1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14376" y="56587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5" name="Google Shape;125;g237448b787a_0_1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4376" y="5349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g237448b787a_0_1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9000971" y="614085"/>
            <a:ext cx="576619" cy="657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3" name="Google Shape;383;g23cff4a3a68_2_4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8790" y="1373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4" name="Google Shape;384;g23cff4a3a68_2_47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85" name="Google Shape;385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g23cff4a3a68_2_47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g23cff4a3a68_2_47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g23cff4a3a68_2_47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g23cff4a3a68_2_47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g23cff4a3a68_2_47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g23cff4a3a68_2_47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g23cff4a3a68_2_47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3" name="Google Shape;393;g23cff4a3a68_2_47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4" name="Google Shape;394;g23cff4a3a68_2_47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95" name="Google Shape;395;g23cff4a3a68_2_4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6" name="Google Shape;396;g23cff4a3a68_2_47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8405637">
            <a:off x="4471361" y="951994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0" name="Google Shape;400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170" y="39394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1" name="Google Shape;401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170" y="223383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2" name="Google Shape;402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9980" y="39394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3" name="Google Shape;403;g23cff4a3a68_2_47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19" y="5126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6" name="Google Shape;406;g23cff4a3a68_2_47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768790" y="396117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7" name="Google Shape;407;g23cff4a3a68_2_47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8900328">
            <a:off x="3845885" y="1419606"/>
            <a:ext cx="576619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371;g23cff4a3a68_2_428"/>
          <p:cNvSpPr txBox="1"/>
          <p:nvPr/>
        </p:nvSpPr>
        <p:spPr>
          <a:xfrm>
            <a:off x="5215600" y="328421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372;g23cff4a3a68_2_428"/>
          <p:cNvSpPr txBox="1"/>
          <p:nvPr/>
        </p:nvSpPr>
        <p:spPr>
          <a:xfrm>
            <a:off x="7056075" y="4012825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mázsa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373;g23cff4a3a68_2_428"/>
          <p:cNvSpPr txBox="1"/>
          <p:nvPr/>
        </p:nvSpPr>
        <p:spPr>
          <a:xfrm>
            <a:off x="7913375" y="143854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74;g23cff4a3a68_2_428"/>
          <p:cNvSpPr txBox="1"/>
          <p:nvPr/>
        </p:nvSpPr>
        <p:spPr>
          <a:xfrm>
            <a:off x="6089400" y="1554061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78;g23cff4a3a68_2_428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Találd meg a legrövidebb utat a </a:t>
            </a:r>
            <a:r>
              <a:rPr lang="hu-HU" sz="1500" b="1" dirty="0">
                <a:solidFill>
                  <a:schemeClr val="dk1"/>
                </a:solidFill>
              </a:rPr>
              <a:t>10 kg</a:t>
            </a:r>
            <a:r>
              <a:rPr lang="hu-HU" sz="1500" dirty="0">
                <a:solidFill>
                  <a:schemeClr val="dk1"/>
                </a:solidFill>
              </a:rPr>
              <a:t>-nak megfelelő összes mértékegység 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ö</a:t>
            </a:r>
            <a:r>
              <a:rPr lang="hu-HU" sz="1500" dirty="0" smtClean="0">
                <a:solidFill>
                  <a:schemeClr val="dk1"/>
                </a:solidFill>
              </a:rPr>
              <a:t>sszegyűjtéséhez!</a:t>
            </a:r>
            <a:endParaRPr lang="hu-HU" sz="1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2" name="Google Shape;412;g23cff4a3a68_2_5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8790" y="1373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3" name="Google Shape;413;g23cff4a3a68_2_53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14" name="Google Shape;414;g23cff4a3a68_2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g23cff4a3a68_2_53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g23cff4a3a68_2_53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g23cff4a3a68_2_53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g23cff4a3a68_2_5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g23cff4a3a68_2_53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g23cff4a3a68_2_53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g23cff4a3a68_2_53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2" name="Google Shape;422;g23cff4a3a68_2_53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3" name="Google Shape;423;g23cff4a3a68_2_53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24" name="Google Shape;424;g23cff4a3a68_2_5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5" name="Google Shape;425;g23cff4a3a68_2_535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8405637">
            <a:off x="4471361" y="951994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31" name="Google Shape;431;g23cff4a3a68_2_53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768790" y="396117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2" name="Google Shape;432;g23cff4a3a68_2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93719" y="51266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3" name="Google Shape;433;g23cff4a3a68_2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911170" y="39394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4" name="Google Shape;434;g23cff4a3a68_2_53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9980" y="39394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5" name="Google Shape;435;g23cff4a3a68_2_53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1168" y="22398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6" name="Google Shape;436;g23cff4a3a68_2_53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8900328">
            <a:off x="3845885" y="1419606"/>
            <a:ext cx="576619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371;g23cff4a3a68_2_428"/>
          <p:cNvSpPr txBox="1"/>
          <p:nvPr/>
        </p:nvSpPr>
        <p:spPr>
          <a:xfrm>
            <a:off x="5215600" y="328421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372;g23cff4a3a68_2_428"/>
          <p:cNvSpPr txBox="1"/>
          <p:nvPr/>
        </p:nvSpPr>
        <p:spPr>
          <a:xfrm>
            <a:off x="7056075" y="4012825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mázsa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373;g23cff4a3a68_2_428"/>
          <p:cNvSpPr txBox="1"/>
          <p:nvPr/>
        </p:nvSpPr>
        <p:spPr>
          <a:xfrm>
            <a:off x="7913375" y="143854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74;g23cff4a3a68_2_428"/>
          <p:cNvSpPr txBox="1"/>
          <p:nvPr/>
        </p:nvSpPr>
        <p:spPr>
          <a:xfrm>
            <a:off x="6089400" y="1554061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78;g23cff4a3a68_2_428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Találd meg a legrövidebb utat a </a:t>
            </a:r>
            <a:r>
              <a:rPr lang="hu-HU" sz="1500" b="1" dirty="0">
                <a:solidFill>
                  <a:schemeClr val="dk1"/>
                </a:solidFill>
              </a:rPr>
              <a:t>10 kg</a:t>
            </a:r>
            <a:r>
              <a:rPr lang="hu-HU" sz="1500" dirty="0">
                <a:solidFill>
                  <a:schemeClr val="dk1"/>
                </a:solidFill>
              </a:rPr>
              <a:t>-nak megfelelő összes mértékegység 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ö</a:t>
            </a:r>
            <a:r>
              <a:rPr lang="hu-HU" sz="1500" dirty="0" smtClean="0">
                <a:solidFill>
                  <a:schemeClr val="dk1"/>
                </a:solidFill>
              </a:rPr>
              <a:t>sszegyűjtéséhez!</a:t>
            </a:r>
            <a:endParaRPr lang="hu-HU" sz="1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1" name="Google Shape;441;g23cff4a3a68_2_5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68790" y="1373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2" name="Google Shape;442;g23cff4a3a68_2_5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43" name="Google Shape;443;g23cff4a3a68_2_5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4" name="Google Shape;444;g23cff4a3a68_2_5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5" name="Google Shape;445;g23cff4a3a68_2_5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6" name="Google Shape;446;g23cff4a3a68_2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7" name="Google Shape;447;g23cff4a3a68_2_5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8" name="Google Shape;448;g23cff4a3a68_2_5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49" name="Google Shape;449;g23cff4a3a68_2_50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0" name="Google Shape;450;g23cff4a3a68_2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1" name="Google Shape;451;g23cff4a3a68_2_50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2" name="Google Shape;452;g23cff4a3a68_2_5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3" name="Google Shape;453;g23cff4a3a68_2_5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4" name="Google Shape;454;g23cff4a3a68_2_5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8405637">
            <a:off x="4471361" y="951994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g23cff4a3a68_2_5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911168" y="39302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g23cff4a3a68_2_5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9979" y="393026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g23cff4a3a68_2_5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11168" y="22398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1" name="Google Shape;461;g23cff4a3a68_2_5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93719" y="51388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64" name="Google Shape;464;g23cff4a3a68_2_503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5" name="Google Shape;465;g23cff4a3a68_2_5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768790" y="396117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6" name="Google Shape;466;g23cff4a3a68_2_5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8900328">
            <a:off x="3845885" y="1419606"/>
            <a:ext cx="576619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371;g23cff4a3a68_2_428"/>
          <p:cNvSpPr txBox="1"/>
          <p:nvPr/>
        </p:nvSpPr>
        <p:spPr>
          <a:xfrm>
            <a:off x="5215600" y="328421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372;g23cff4a3a68_2_428"/>
          <p:cNvSpPr txBox="1"/>
          <p:nvPr/>
        </p:nvSpPr>
        <p:spPr>
          <a:xfrm>
            <a:off x="7056075" y="4012825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mázsa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73;g23cff4a3a68_2_428"/>
          <p:cNvSpPr txBox="1"/>
          <p:nvPr/>
        </p:nvSpPr>
        <p:spPr>
          <a:xfrm>
            <a:off x="7913375" y="143854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74;g23cff4a3a68_2_428"/>
          <p:cNvSpPr txBox="1"/>
          <p:nvPr/>
        </p:nvSpPr>
        <p:spPr>
          <a:xfrm>
            <a:off x="6089400" y="1554061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78;g23cff4a3a68_2_428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Találd meg a legrövidebb utat a </a:t>
            </a:r>
            <a:r>
              <a:rPr lang="hu-HU" sz="1500" b="1" dirty="0">
                <a:solidFill>
                  <a:schemeClr val="dk1"/>
                </a:solidFill>
              </a:rPr>
              <a:t>10 kg</a:t>
            </a:r>
            <a:r>
              <a:rPr lang="hu-HU" sz="1500" dirty="0">
                <a:solidFill>
                  <a:schemeClr val="dk1"/>
                </a:solidFill>
              </a:rPr>
              <a:t>-nak megfelelő összes mértékegység 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ö</a:t>
            </a:r>
            <a:r>
              <a:rPr lang="hu-HU" sz="1500" dirty="0" smtClean="0">
                <a:solidFill>
                  <a:schemeClr val="dk1"/>
                </a:solidFill>
              </a:rPr>
              <a:t>sszegyűjtéséhez!</a:t>
            </a:r>
            <a:endParaRPr lang="hu-HU" sz="1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" name="Google Shape;472;g23cff4a3a68_2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g23cff4a3a68_2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g23cff4a3a68_2_1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g23cff4a3a68_2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g23cff4a3a68_2_19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23cff4a3a68_2_1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23cff4a3a68_2_1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3cff4a3a68_2_19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3cff4a3a68_2_19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23cff4a3a68_2_19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23cff4a3a68_2_19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23cff4a3a68_2_1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g23cff4a3a68_2_19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g23cff4a3a68_2_192"/>
          <p:cNvSpPr txBox="1"/>
          <p:nvPr/>
        </p:nvSpPr>
        <p:spPr>
          <a:xfrm>
            <a:off x="2238302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</a:t>
            </a: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mázsa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g23cff4a3a68_2_192"/>
          <p:cNvSpPr txBox="1"/>
          <p:nvPr/>
        </p:nvSpPr>
        <p:spPr>
          <a:xfrm>
            <a:off x="3151979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 mázsa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g23cff4a3a68_2_192"/>
          <p:cNvSpPr txBox="1"/>
          <p:nvPr/>
        </p:nvSpPr>
        <p:spPr>
          <a:xfrm>
            <a:off x="5887877" y="38588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 tonna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558;g23cff4a3a68_2_320">
            <a:extLst>
              <a:ext uri="{FF2B5EF4-FFF2-40B4-BE49-F238E27FC236}">
                <a16:creationId xmlns:a16="http://schemas.microsoft.com/office/drawing/2014/main" id="{55F39B5B-0A3B-7A00-D759-B90D02745031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kg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-nak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r>
              <a:rPr lang="hu-HU" sz="1800" dirty="0"/>
              <a:t>A hibás értékeket kerüld ki!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2" name="Google Shape;472;g23cff4a3a68_2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3" name="Google Shape;473;g23cff4a3a68_2_19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74" name="Google Shape;474;g23cff4a3a68_2_19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5" name="Google Shape;475;g23cff4a3a68_2_19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6" name="Google Shape;476;g23cff4a3a68_2_19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7" name="Google Shape;477;g23cff4a3a68_2_19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8" name="Google Shape;478;g23cff4a3a68_2_19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9" name="Google Shape;479;g23cff4a3a68_2_19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0" name="Google Shape;480;g23cff4a3a68_2_19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g23cff4a3a68_2_19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2" name="Google Shape;482;g23cff4a3a68_2_19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3" name="Google Shape;483;g23cff4a3a68_2_19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4" name="Google Shape;484;g23cff4a3a68_2_19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87" name="Google Shape;487;g23cff4a3a68_2_192"/>
          <p:cNvSpPr txBox="1"/>
          <p:nvPr/>
        </p:nvSpPr>
        <p:spPr>
          <a:xfrm>
            <a:off x="2238302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</a:t>
            </a: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mázsa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8" name="Google Shape;488;g23cff4a3a68_2_192"/>
          <p:cNvSpPr txBox="1"/>
          <p:nvPr/>
        </p:nvSpPr>
        <p:spPr>
          <a:xfrm>
            <a:off x="3151979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2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0,01 mázsa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4" name="Google Shape;494;g23cff4a3a68_2_192"/>
          <p:cNvSpPr txBox="1"/>
          <p:nvPr/>
        </p:nvSpPr>
        <p:spPr>
          <a:xfrm>
            <a:off x="5887877" y="38588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 tonna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558;g23cff4a3a68_2_320">
            <a:extLst>
              <a:ext uri="{FF2B5EF4-FFF2-40B4-BE49-F238E27FC236}">
                <a16:creationId xmlns:a16="http://schemas.microsoft.com/office/drawing/2014/main" id="{55F39B5B-0A3B-7A00-D759-B90D02745031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kg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-nak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30731732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3" name="Google Shape;533;g23cff4a3a68_2_32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g23cff4a3a68_2_32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g23cff4a3a68_2_32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g23cff4a3a68_2_32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g23cff4a3a68_2_32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g23cff4a3a68_2_32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g23cff4a3a68_2_32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g23cff4a3a68_2_32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g23cff4a3a68_2_32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487;g23cff4a3a68_2_192"/>
          <p:cNvSpPr txBox="1"/>
          <p:nvPr/>
        </p:nvSpPr>
        <p:spPr>
          <a:xfrm>
            <a:off x="2238302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</a:t>
            </a: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mázsa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488;g23cff4a3a68_2_192"/>
          <p:cNvSpPr txBox="1"/>
          <p:nvPr/>
        </p:nvSpPr>
        <p:spPr>
          <a:xfrm>
            <a:off x="3151979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 mázsa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94;g23cff4a3a68_2_192"/>
          <p:cNvSpPr txBox="1"/>
          <p:nvPr/>
        </p:nvSpPr>
        <p:spPr>
          <a:xfrm>
            <a:off x="5887877" y="38588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 tonna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549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9206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50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51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52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560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53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883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558;g23cff4a3a68_2_320">
            <a:extLst>
              <a:ext uri="{FF2B5EF4-FFF2-40B4-BE49-F238E27FC236}">
                <a16:creationId xmlns:a16="http://schemas.microsoft.com/office/drawing/2014/main" id="{55F39B5B-0A3B-7A00-D759-B90D02745031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kg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-nak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113529586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3" name="Google Shape;533;g23cff4a3a68_2_32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4" name="Google Shape;534;g23cff4a3a68_2_32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35" name="Google Shape;535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6" name="Google Shape;536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7" name="Google Shape;537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8" name="Google Shape;538;g23cff4a3a68_2_32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9" name="Google Shape;539;g23cff4a3a68_2_32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0" name="Google Shape;540;g23cff4a3a68_2_32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1" name="Google Shape;541;g23cff4a3a68_2_32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42" name="Google Shape;542;g23cff4a3a68_2_32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g23cff4a3a68_2_32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g23cff4a3a68_2_32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487;g23cff4a3a68_2_192"/>
          <p:cNvSpPr txBox="1"/>
          <p:nvPr/>
        </p:nvSpPr>
        <p:spPr>
          <a:xfrm>
            <a:off x="2238302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</a:t>
            </a: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mázsa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488;g23cff4a3a68_2_192"/>
          <p:cNvSpPr txBox="1"/>
          <p:nvPr/>
        </p:nvSpPr>
        <p:spPr>
          <a:xfrm>
            <a:off x="3151979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0,01 mázsa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94;g23cff4a3a68_2_192"/>
          <p:cNvSpPr txBox="1"/>
          <p:nvPr/>
        </p:nvSpPr>
        <p:spPr>
          <a:xfrm>
            <a:off x="5887877" y="38588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 tonna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549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9206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550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551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552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560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553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883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558;g23cff4a3a68_2_320">
            <a:extLst>
              <a:ext uri="{FF2B5EF4-FFF2-40B4-BE49-F238E27FC236}">
                <a16:creationId xmlns:a16="http://schemas.microsoft.com/office/drawing/2014/main" id="{55F39B5B-0A3B-7A00-D759-B90D02745031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kg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-nak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39850936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Google Shape;568;g23cff4a3a68_2_38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g23cff4a3a68_2_38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g23cff4a3a68_2_3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g23cff4a3a68_2_38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g23cff4a3a68_2_38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g23cff4a3a68_2_38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g23cff4a3a68_2_38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g23cff4a3a68_2_38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g23cff4a3a68_2_38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g23cff4a3a68_2_38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g23cff4a3a68_2_38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0883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487;g23cff4a3a68_2_192"/>
          <p:cNvSpPr txBox="1"/>
          <p:nvPr/>
        </p:nvSpPr>
        <p:spPr>
          <a:xfrm>
            <a:off x="2238302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</a:t>
            </a: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mázsa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488;g23cff4a3a68_2_192"/>
          <p:cNvSpPr txBox="1"/>
          <p:nvPr/>
        </p:nvSpPr>
        <p:spPr>
          <a:xfrm>
            <a:off x="3151979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 mázsa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94;g23cff4a3a68_2_192"/>
          <p:cNvSpPr txBox="1"/>
          <p:nvPr/>
        </p:nvSpPr>
        <p:spPr>
          <a:xfrm>
            <a:off x="5887877" y="38588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 tonna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549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9206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551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552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560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558;g23cff4a3a68_2_320">
            <a:extLst>
              <a:ext uri="{FF2B5EF4-FFF2-40B4-BE49-F238E27FC236}">
                <a16:creationId xmlns:a16="http://schemas.microsoft.com/office/drawing/2014/main" id="{55F39B5B-0A3B-7A00-D759-B90D02745031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kg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-nak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r>
              <a:rPr lang="hu-HU" sz="1800" dirty="0"/>
              <a:t>A hibás értékeket kerüld ki!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8" name="Google Shape;568;g23cff4a3a68_2_38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69" name="Google Shape;569;g23cff4a3a68_2_38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70" name="Google Shape;570;g23cff4a3a68_2_38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1" name="Google Shape;571;g23cff4a3a68_2_38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2" name="Google Shape;572;g23cff4a3a68_2_38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3" name="Google Shape;573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4" name="Google Shape;574;g23cff4a3a68_2_38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g23cff4a3a68_2_38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77" name="Google Shape;577;g23cff4a3a68_2_38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8" name="Google Shape;578;g23cff4a3a68_2_38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9" name="Google Shape;579;g23cff4a3a68_2_38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80" name="Google Shape;580;g23cff4a3a68_2_38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591" name="Google Shape;591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0883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487;g23cff4a3a68_2_192"/>
          <p:cNvSpPr txBox="1"/>
          <p:nvPr/>
        </p:nvSpPr>
        <p:spPr>
          <a:xfrm>
            <a:off x="2238302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</a:t>
            </a: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mázsa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488;g23cff4a3a68_2_192"/>
          <p:cNvSpPr txBox="1"/>
          <p:nvPr/>
        </p:nvSpPr>
        <p:spPr>
          <a:xfrm>
            <a:off x="3151979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0,01 mázsa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94;g23cff4a3a68_2_192"/>
          <p:cNvSpPr txBox="1"/>
          <p:nvPr/>
        </p:nvSpPr>
        <p:spPr>
          <a:xfrm>
            <a:off x="5887877" y="38588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 tonna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2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549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019206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551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552;g23cff4a3a68_2_32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560" y="212890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558;g23cff4a3a68_2_320">
            <a:extLst>
              <a:ext uri="{FF2B5EF4-FFF2-40B4-BE49-F238E27FC236}">
                <a16:creationId xmlns:a16="http://schemas.microsoft.com/office/drawing/2014/main" id="{55F39B5B-0A3B-7A00-D759-B90D02745031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kg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-nak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29452859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3" name="Google Shape;603;g23cff4a3a68_2_28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Google Shape;604;g23cff4a3a68_2_28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g23cff4a3a68_2_2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g23cff4a3a68_2_28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g23cff4a3a68_2_28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g23cff4a3a68_2_28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g23cff4a3a68_2_28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g23cff4a3a68_2_28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g23cff4a3a68_2_28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g23cff4a3a68_2_28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g23cff4a3a68_2_28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g23cff4a3a68_2_28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g23cff4a3a68_2_28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g23cff4a3a68_2_28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84560" y="2124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5" name="Google Shape;625;g23cff4a3a68_2_28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6" name="Google Shape;626;g23cff4a3a68_2_28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25517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627" name="Google Shape;627;g23cff4a3a68_2_286"/>
          <p:cNvSpPr txBox="1"/>
          <p:nvPr/>
        </p:nvSpPr>
        <p:spPr>
          <a:xfrm>
            <a:off x="7880464" y="1975223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487;g23cff4a3a68_2_192"/>
          <p:cNvSpPr txBox="1"/>
          <p:nvPr/>
        </p:nvSpPr>
        <p:spPr>
          <a:xfrm>
            <a:off x="2238302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</a:t>
            </a: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mázsa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88;g23cff4a3a68_2_192"/>
          <p:cNvSpPr txBox="1"/>
          <p:nvPr/>
        </p:nvSpPr>
        <p:spPr>
          <a:xfrm>
            <a:off x="3151979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 mázsa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94;g23cff4a3a68_2_192"/>
          <p:cNvSpPr txBox="1"/>
          <p:nvPr/>
        </p:nvSpPr>
        <p:spPr>
          <a:xfrm>
            <a:off x="5887877" y="38588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 tonna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591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0883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592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9" name="Google Shape;558;g23cff4a3a68_2_320">
            <a:extLst>
              <a:ext uri="{FF2B5EF4-FFF2-40B4-BE49-F238E27FC236}">
                <a16:creationId xmlns:a16="http://schemas.microsoft.com/office/drawing/2014/main" id="{55F39B5B-0A3B-7A00-D759-B90D02745031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kg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-nak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r>
              <a:rPr lang="hu-HU" sz="1800" dirty="0"/>
              <a:t>A hibás értékeket kerüld ki!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g23cff4a3a68_2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4376" y="5349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g23cff4a3a68_2_1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g23cff4a3a68_2_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g23cff4a3a68_2_1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g23cff4a3a68_2_1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7" name="Google Shape;137;g23cff4a3a68_2_1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8" name="Google Shape;138;g23cff4a3a68_2_1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9" name="Google Shape;139;g23cff4a3a68_2_1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0" name="Google Shape;140;g23cff4a3a68_2_1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1" name="Google Shape;141;g23cff4a3a68_2_1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2" name="Google Shape;142;g23cff4a3a68_2_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3" name="Google Shape;143;g23cff4a3a68_2_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4" name="Google Shape;144;g23cff4a3a68_2_12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8910875" y="83399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6" name="Google Shape;146;g23cff4a3a68_2_1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9000971" y="61408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7" name="Google Shape;147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6771" y="39515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" name="Google Shape;148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0644" y="395156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" name="Google Shape;149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20644" y="22442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g23cff4a3a68_2_1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0062" y="525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55" name="Google Shape;155;g23cff4a3a68_2_1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14376" y="565879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119;g237448b787a_0_16"/>
          <p:cNvSpPr txBox="1"/>
          <p:nvPr/>
        </p:nvSpPr>
        <p:spPr>
          <a:xfrm>
            <a:off x="7126225" y="65410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20;g237448b787a_0_16"/>
          <p:cNvSpPr txBox="1"/>
          <p:nvPr/>
        </p:nvSpPr>
        <p:spPr>
          <a:xfrm>
            <a:off x="5417350" y="152061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cm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121;g237448b787a_0_16"/>
          <p:cNvSpPr txBox="1"/>
          <p:nvPr/>
        </p:nvSpPr>
        <p:spPr>
          <a:xfrm>
            <a:off x="4560098" y="325237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122;g237448b787a_0_16"/>
          <p:cNvSpPr txBox="1"/>
          <p:nvPr/>
        </p:nvSpPr>
        <p:spPr>
          <a:xfrm>
            <a:off x="6282621" y="409133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123;g237448b787a_0_16"/>
          <p:cNvSpPr txBox="1"/>
          <p:nvPr/>
        </p:nvSpPr>
        <p:spPr>
          <a:xfrm>
            <a:off x="7983477" y="4953488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km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116;g237448b787a_0_16"/>
          <p:cNvSpPr txBox="1"/>
          <p:nvPr/>
        </p:nvSpPr>
        <p:spPr>
          <a:xfrm>
            <a:off x="95943" y="5093854"/>
            <a:ext cx="2582100" cy="168503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b="0" i="0" u="none" strike="noStrike" cap="none" dirty="0">
                <a:solidFill>
                  <a:schemeClr val="dk1"/>
                </a:solidFill>
                <a:sym typeface="Arial"/>
              </a:rPr>
              <a:t>Menj végig a </a:t>
            </a:r>
            <a:r>
              <a:rPr lang="hu-HU" dirty="0">
                <a:solidFill>
                  <a:schemeClr val="dk1"/>
                </a:solidFill>
              </a:rPr>
              <a:t>mértékegységeken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 </a:t>
            </a:r>
            <a:r>
              <a:rPr lang="hu-HU" b="1" i="0" u="none" strike="noStrike" cap="none" dirty="0">
                <a:solidFill>
                  <a:schemeClr val="dk1"/>
                </a:solidFill>
                <a:sym typeface="Arial"/>
              </a:rPr>
              <a:t>növekvő 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sorrendben!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Keresd </a:t>
            </a:r>
            <a:r>
              <a:rPr lang="hu-HU" b="0" i="0" u="none" strike="noStrike" cap="none" dirty="0">
                <a:solidFill>
                  <a:schemeClr val="dk1"/>
                </a:solidFill>
                <a:sym typeface="Arial"/>
              </a:rPr>
              <a:t>meg a legrövidebb 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utat!</a:t>
            </a:r>
            <a:endParaRPr b="1" i="0" u="none" strike="noStrike" cap="none" dirty="0">
              <a:solidFill>
                <a:schemeClr val="dk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3" name="Google Shape;603;g23cff4a3a68_2_28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0800000">
            <a:off x="3876634" y="185947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4" name="Google Shape;604;g23cff4a3a68_2_286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g23cff4a3a68_2_28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6" name="Google Shape;606;g23cff4a3a68_2_28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7" name="Google Shape;607;g23cff4a3a68_2_286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8" name="Google Shape;608;g23cff4a3a68_2_28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09" name="Google Shape;609;g23cff4a3a68_2_28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0" name="Google Shape;610;g23cff4a3a68_2_28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1" name="Google Shape;611;g23cff4a3a68_2_286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12" name="Google Shape;612;g23cff4a3a68_2_286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3" name="Google Shape;613;g23cff4a3a68_2_286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4" name="Google Shape;614;g23cff4a3a68_2_286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g23cff4a3a68_2_286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23" name="Google Shape;623;g23cff4a3a68_2_286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184560" y="2124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5" name="Google Shape;625;g23cff4a3a68_2_286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2370883" y="48880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26" name="Google Shape;626;g23cff4a3a68_2_286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6025517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487;g23cff4a3a68_2_192"/>
          <p:cNvSpPr txBox="1"/>
          <p:nvPr/>
        </p:nvSpPr>
        <p:spPr>
          <a:xfrm>
            <a:off x="2238302" y="4022417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</a:t>
            </a:r>
            <a:r>
              <a:rPr lang="hu-HU" sz="15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mázsa</a:t>
            </a:r>
            <a:endParaRPr sz="15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488;g23cff4a3a68_2_192"/>
          <p:cNvSpPr txBox="1"/>
          <p:nvPr/>
        </p:nvSpPr>
        <p:spPr>
          <a:xfrm>
            <a:off x="3151979" y="585693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492;g23cff4a3a68_2_192"/>
          <p:cNvSpPr txBox="1"/>
          <p:nvPr/>
        </p:nvSpPr>
        <p:spPr>
          <a:xfrm>
            <a:off x="7728350" y="5856950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0,01 mázsa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494;g23cff4a3a68_2_192"/>
          <p:cNvSpPr txBox="1"/>
          <p:nvPr/>
        </p:nvSpPr>
        <p:spPr>
          <a:xfrm>
            <a:off x="5887877" y="38588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 tonna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486;g23cff4a3a68_2_192"/>
          <p:cNvSpPr txBox="1"/>
          <p:nvPr/>
        </p:nvSpPr>
        <p:spPr>
          <a:xfrm>
            <a:off x="3058375" y="233699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489;g23cff4a3a68_2_192"/>
          <p:cNvSpPr txBox="1"/>
          <p:nvPr/>
        </p:nvSpPr>
        <p:spPr>
          <a:xfrm>
            <a:off x="5780621" y="3270662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90;g23cff4a3a68_2_192"/>
          <p:cNvSpPr txBox="1"/>
          <p:nvPr/>
        </p:nvSpPr>
        <p:spPr>
          <a:xfrm>
            <a:off x="3966488" y="3257014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 dkg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491;g23cff4a3a68_2_192"/>
          <p:cNvSpPr txBox="1"/>
          <p:nvPr/>
        </p:nvSpPr>
        <p:spPr>
          <a:xfrm>
            <a:off x="1220125" y="507372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 g</a:t>
            </a:r>
            <a:endParaRPr sz="15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93;g23cff4a3a68_2_192"/>
          <p:cNvSpPr txBox="1"/>
          <p:nvPr/>
        </p:nvSpPr>
        <p:spPr>
          <a:xfrm>
            <a:off x="6671275" y="6906276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dkg</a:t>
            </a:r>
            <a:endParaRPr sz="15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531;g23cff4a3a68_2_32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186526" y="31254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532;g23cff4a3a68_2_32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025517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561;g23cff4a3a68_2_32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 rot="10800000">
            <a:off x="4284338" y="328957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591;g23cff4a3a68_2_38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370883" y="21288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592;g23cff4a3a68_2_38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560" y="671155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8" name="Google Shape;627;g23cff4a3a68_2_286"/>
          <p:cNvSpPr txBox="1"/>
          <p:nvPr/>
        </p:nvSpPr>
        <p:spPr>
          <a:xfrm>
            <a:off x="7880464" y="1975223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9" name="Google Shape;558;g23cff4a3a68_2_320">
            <a:extLst>
              <a:ext uri="{FF2B5EF4-FFF2-40B4-BE49-F238E27FC236}">
                <a16:creationId xmlns:a16="http://schemas.microsoft.com/office/drawing/2014/main" id="{55F39B5B-0A3B-7A00-D759-B90D02745031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kg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-nak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4029042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7" name="Google Shape;637;g23dda326a09_0_39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38" name="Google Shape;638;g23dda326a09_0_39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39" name="Google Shape;639;g23dda326a09_0_39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0" name="Google Shape;640;g23dda326a09_0_39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1" name="Google Shape;641;g23dda326a09_0_39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2" name="Google Shape;642;g23dda326a09_0_39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3" name="Google Shape;643;g23dda326a09_0_39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44" name="Google Shape;644;g23dda326a09_0_39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5" name="Google Shape;645;g23dda326a09_0_39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6" name="Google Shape;646;g23dda326a09_0_39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7" name="Google Shape;647;g23dda326a09_0_39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48" name="Google Shape;648;g23dda326a09_0_39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49" name="Google Shape;649;g23dda326a09_0_39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753398">
            <a:off x="3417398" y="6087706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50" name="Google Shape;650;g23dda326a09_0_39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824" y="6514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57" name="Google Shape;657;g23dda326a09_0_39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520819">
            <a:off x="3844016" y="6546043"/>
            <a:ext cx="576620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27" name="Google Shape;652;g23dda326a09_0_399"/>
          <p:cNvSpPr txBox="1"/>
          <p:nvPr/>
        </p:nvSpPr>
        <p:spPr>
          <a:xfrm>
            <a:off x="3619892" y="1481243"/>
            <a:ext cx="1061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653;g23dda326a09_0_399"/>
          <p:cNvSpPr txBox="1"/>
          <p:nvPr/>
        </p:nvSpPr>
        <p:spPr>
          <a:xfrm>
            <a:off x="7028887" y="4850316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654;g23dda326a09_0_399"/>
          <p:cNvSpPr txBox="1"/>
          <p:nvPr/>
        </p:nvSpPr>
        <p:spPr>
          <a:xfrm>
            <a:off x="7893697" y="2299599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655;g23dda326a09_0_399"/>
          <p:cNvSpPr txBox="1"/>
          <p:nvPr/>
        </p:nvSpPr>
        <p:spPr>
          <a:xfrm>
            <a:off x="3558423" y="3160548"/>
            <a:ext cx="11751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1" name="Google Shape;686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49643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3" name="Google Shape;656;g23dda326a09_0_399"/>
          <p:cNvSpPr txBox="1"/>
          <p:nvPr/>
        </p:nvSpPr>
        <p:spPr>
          <a:xfrm>
            <a:off x="95943" y="5093854"/>
            <a:ext cx="2582100" cy="157885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Találd meg a legrövidebb utat a </a:t>
            </a: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m</a:t>
            </a: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-nek megfelelő összes </a:t>
            </a:r>
            <a:r>
              <a:rPr lang="hu-HU" sz="1600" dirty="0">
                <a:solidFill>
                  <a:schemeClr val="dk1"/>
                </a:solidFill>
              </a:rPr>
              <a:t>érték </a:t>
            </a: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összegyűjtéséhez!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2" name="Google Shape;662;g23dda326a09_0_44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63" name="Google Shape;663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4" name="Google Shape;664;g23dda326a09_0_4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5" name="Google Shape;665;g23dda326a09_0_447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6" name="Google Shape;666;g23dda326a09_0_447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7" name="Google Shape;667;g23dda326a09_0_447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68" name="Google Shape;668;g23dda326a09_0_447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9" name="Google Shape;669;g23dda326a09_0_447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0" name="Google Shape;670;g23dda326a09_0_447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1" name="Google Shape;671;g23dda326a09_0_447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2" name="Google Shape;672;g23dda326a09_0_4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73" name="Google Shape;673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g23dda326a09_0_447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753398">
            <a:off x="3417398" y="6087706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688" name="Google Shape;688;g23dda326a09_0_447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824" y="6514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89" name="Google Shape;689;g23dda326a09_0_447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520819">
            <a:off x="3844016" y="6546043"/>
            <a:ext cx="576620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652;g23dda326a09_0_399"/>
          <p:cNvSpPr txBox="1"/>
          <p:nvPr/>
        </p:nvSpPr>
        <p:spPr>
          <a:xfrm>
            <a:off x="3619892" y="1481243"/>
            <a:ext cx="1061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653;g23dda326a09_0_399"/>
          <p:cNvSpPr txBox="1"/>
          <p:nvPr/>
        </p:nvSpPr>
        <p:spPr>
          <a:xfrm>
            <a:off x="7028887" y="4850316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654;g23dda326a09_0_399"/>
          <p:cNvSpPr txBox="1"/>
          <p:nvPr/>
        </p:nvSpPr>
        <p:spPr>
          <a:xfrm>
            <a:off x="7893697" y="2299599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655;g23dda326a09_0_399"/>
          <p:cNvSpPr txBox="1"/>
          <p:nvPr/>
        </p:nvSpPr>
        <p:spPr>
          <a:xfrm>
            <a:off x="3558423" y="3160548"/>
            <a:ext cx="11751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" name="Google Shape;675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493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676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7761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677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92816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678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3824" y="3929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679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3824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680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462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681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907761" y="392907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6" name="Google Shape;686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49643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7" name="Google Shape;689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493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656;g23dda326a09_0_399"/>
          <p:cNvSpPr txBox="1"/>
          <p:nvPr/>
        </p:nvSpPr>
        <p:spPr>
          <a:xfrm>
            <a:off x="95943" y="5093854"/>
            <a:ext cx="2582100" cy="157885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Találd meg a legrövidebb utat a </a:t>
            </a: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m</a:t>
            </a: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-nek megfelelő összes </a:t>
            </a:r>
            <a:r>
              <a:rPr lang="hu-HU" sz="1600" dirty="0">
                <a:solidFill>
                  <a:schemeClr val="dk1"/>
                </a:solidFill>
              </a:rPr>
              <a:t>érték </a:t>
            </a: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összegyűjtéséhez!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5" name="Google Shape;695;g23dda326a09_0_50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696" name="Google Shape;696;g23dda326a09_0_50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7" name="Google Shape;697;g23dda326a09_0_5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8" name="Google Shape;698;g23dda326a09_0_5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699" name="Google Shape;699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0" name="Google Shape;700;g23dda326a09_0_5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1" name="Google Shape;701;g23dda326a09_0_5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02" name="Google Shape;702;g23dda326a09_0_50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3" name="Google Shape;703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4" name="Google Shape;704;g23dda326a09_0_50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5" name="Google Shape;705;g23dda326a09_0_5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06" name="Google Shape;706;g23dda326a09_0_5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7" name="Google Shape;707;g23dda326a09_0_50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753398">
            <a:off x="3417398" y="6087706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08" name="Google Shape;708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0421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09" name="Google Shape;709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441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0" name="Google Shape;710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441" y="3948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1" name="Google Shape;711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33824" y="3948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8" name="Google Shape;718;g23dda326a09_0_5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824" y="651429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19" name="Google Shape;719;g23dda326a09_0_5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520819">
            <a:off x="3844016" y="6546043"/>
            <a:ext cx="576620" cy="657098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652;g23dda326a09_0_399"/>
          <p:cNvSpPr txBox="1"/>
          <p:nvPr/>
        </p:nvSpPr>
        <p:spPr>
          <a:xfrm>
            <a:off x="3619892" y="1481243"/>
            <a:ext cx="1061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653;g23dda326a09_0_399"/>
          <p:cNvSpPr txBox="1"/>
          <p:nvPr/>
        </p:nvSpPr>
        <p:spPr>
          <a:xfrm>
            <a:off x="7028887" y="4850316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654;g23dda326a09_0_399"/>
          <p:cNvSpPr txBox="1"/>
          <p:nvPr/>
        </p:nvSpPr>
        <p:spPr>
          <a:xfrm>
            <a:off x="7893697" y="2299599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655;g23dda326a09_0_399"/>
          <p:cNvSpPr txBox="1"/>
          <p:nvPr/>
        </p:nvSpPr>
        <p:spPr>
          <a:xfrm>
            <a:off x="3558423" y="3160548"/>
            <a:ext cx="11751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9" name="Google Shape;686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49643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675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493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1" name="Google Shape;679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633824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680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462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689;g23dda326a09_0_44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95493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Google Shape;656;g23dda326a09_0_399"/>
          <p:cNvSpPr txBox="1"/>
          <p:nvPr/>
        </p:nvSpPr>
        <p:spPr>
          <a:xfrm>
            <a:off x="95943" y="5093854"/>
            <a:ext cx="2582100" cy="157885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Találd meg a legrövidebb utat a </a:t>
            </a: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m</a:t>
            </a: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-nek megfelelő összes </a:t>
            </a:r>
            <a:r>
              <a:rPr lang="hu-HU" sz="1600" dirty="0">
                <a:solidFill>
                  <a:schemeClr val="dk1"/>
                </a:solidFill>
              </a:rPr>
              <a:t>érték </a:t>
            </a: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összegyűjtéséhez!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8" name="Google Shape;728;g23dda326a09_0_55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29" name="Google Shape;729;g23dda326a09_0_55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0" name="Google Shape;730;g23dda326a09_0_55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1" name="Google Shape;731;g23dda326a09_0_55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2" name="Google Shape;732;g23dda326a09_0_55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3" name="Google Shape;733;g23dda326a09_0_55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4" name="Google Shape;734;g23dda326a09_0_55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35" name="Google Shape;735;g23dda326a09_0_55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6" name="Google Shape;736;g23dda326a09_0_55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7" name="Google Shape;737;g23dda326a09_0_55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38" name="Google Shape;738;g23dda326a09_0_55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39" name="Google Shape;739;g23dda326a09_0_55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0" name="Google Shape;740;g23dda326a09_0_55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1753398">
            <a:off x="3417398" y="6087706"/>
            <a:ext cx="239554" cy="931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741" name="Google Shape;741;g23dda326a09_0_55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1520819">
            <a:off x="3844016" y="6546043"/>
            <a:ext cx="576620" cy="657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2" name="Google Shape;742;g23dda326a09_0_55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96520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3" name="Google Shape;743;g23dda326a09_0_55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7196520" y="22268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4" name="Google Shape;744;g23dda326a09_0_55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2902954" y="222686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45" name="Google Shape;745;g23dda326a09_0_55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33824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746" name="Google Shape;746;g23dda326a09_0_559"/>
          <p:cNvSpPr txBox="1"/>
          <p:nvPr/>
        </p:nvSpPr>
        <p:spPr>
          <a:xfrm>
            <a:off x="773879" y="4649187"/>
            <a:ext cx="12186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53" name="Google Shape;753;g23dda326a09_0_55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633824" y="6514292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652;g23dda326a09_0_399"/>
          <p:cNvSpPr txBox="1"/>
          <p:nvPr/>
        </p:nvSpPr>
        <p:spPr>
          <a:xfrm>
            <a:off x="3619892" y="1481243"/>
            <a:ext cx="1061700" cy="5847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653;g23dda326a09_0_399"/>
          <p:cNvSpPr txBox="1"/>
          <p:nvPr/>
        </p:nvSpPr>
        <p:spPr>
          <a:xfrm>
            <a:off x="7028887" y="4850316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6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654;g23dda326a09_0_399"/>
          <p:cNvSpPr txBox="1"/>
          <p:nvPr/>
        </p:nvSpPr>
        <p:spPr>
          <a:xfrm>
            <a:off x="7893697" y="2299599"/>
            <a:ext cx="10617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655;g23dda326a09_0_399"/>
          <p:cNvSpPr txBox="1"/>
          <p:nvPr/>
        </p:nvSpPr>
        <p:spPr>
          <a:xfrm>
            <a:off x="3558423" y="3160548"/>
            <a:ext cx="1175100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10.000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" name="Google Shape;686;g23dda326a09_0_447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049643" y="5127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708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5480421" y="56488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8" name="Google Shape;709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441" y="22359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710;g23dda326a09_0_5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8917441" y="3948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711;g23dda326a09_0_5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4633824" y="3948423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656;g23dda326a09_0_399"/>
          <p:cNvSpPr txBox="1"/>
          <p:nvPr/>
        </p:nvSpPr>
        <p:spPr>
          <a:xfrm>
            <a:off x="95943" y="5093854"/>
            <a:ext cx="2582100" cy="1578853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Találd meg a legrövidebb utat a </a:t>
            </a:r>
            <a:r>
              <a:rPr lang="hu-HU" sz="1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m</a:t>
            </a:r>
            <a:r>
              <a:rPr lang="hu-HU" sz="16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-nek megfelelő összes </a:t>
            </a:r>
            <a:r>
              <a:rPr lang="hu-HU" sz="1600" dirty="0">
                <a:solidFill>
                  <a:schemeClr val="dk1"/>
                </a:solidFill>
              </a:rPr>
              <a:t>érték </a:t>
            </a:r>
            <a:r>
              <a:rPr lang="hu-HU" sz="16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összegyűjtéséhez!</a:t>
            </a:r>
            <a:endParaRPr sz="16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2" name="Google Shape;762;g23dda326a09_0_5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g23dda326a09_0_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g23dda326a09_0_5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g23dda326a09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g23dda326a09_0_5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7" name="Google Shape;767;g23dda326a09_0_5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Google Shape;768;g23dda326a09_0_5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9" name="Google Shape;769;g23dda326a09_0_5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0" name="Google Shape;770;g23dda326a09_0_5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1" name="Google Shape;771;g23dda326a09_0_5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g23dda326a09_0_5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g23dda326a09_0_5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75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5" name="Google Shape;785;g23dda326a09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g23dda326a09_0_5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g23dda326a09_0_5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558;g23cff4a3a68_2_320">
            <a:extLst>
              <a:ext uri="{FF2B5EF4-FFF2-40B4-BE49-F238E27FC236}">
                <a16:creationId xmlns:a16="http://schemas.microsoft.com/office/drawing/2014/main" id="{685D22B5-C321-BBD3-C45C-89691089433C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dirty="0"/>
              <a:t>m</a:t>
            </a:r>
            <a:r>
              <a:rPr lang="hu-HU" sz="1800" dirty="0"/>
              <a:t>-</a:t>
            </a:r>
            <a:r>
              <a:rPr lang="hu-HU" sz="1800" dirty="0" err="1"/>
              <a:t>nek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lang="hu-HU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hu-HU" sz="1800" dirty="0"/>
              <a:t>A hibás értékeket kerüld ki!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2" name="Google Shape;762;g23dda326a09_0_5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63" name="Google Shape;763;g23dda326a09_0_54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4" name="Google Shape;764;g23dda326a09_0_54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5" name="Google Shape;765;g23dda326a09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6" name="Google Shape;766;g23dda326a09_0_54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7" name="Google Shape;767;g23dda326a09_0_54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8" name="Google Shape;768;g23dda326a09_0_54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69" name="Google Shape;769;g23dda326a09_0_54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770" name="Google Shape;770;g23dda326a09_0_54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1" name="Google Shape;771;g23dda326a09_0_54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2" name="Google Shape;772;g23dda326a09_0_54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73" name="Google Shape;773;g23dda326a09_0_5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775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6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7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8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9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0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1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2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3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84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785" name="Google Shape;785;g23dda326a09_0_54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787" name="Google Shape;787;g23dda326a09_0_54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788" name="Google Shape;788;g23dda326a09_0_54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0" name="Google Shape;558;g23cff4a3a68_2_320">
            <a:extLst>
              <a:ext uri="{FF2B5EF4-FFF2-40B4-BE49-F238E27FC236}">
                <a16:creationId xmlns:a16="http://schemas.microsoft.com/office/drawing/2014/main" id="{685D22B5-C321-BBD3-C45C-89691089433C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dirty="0"/>
              <a:t>m</a:t>
            </a:r>
            <a:r>
              <a:rPr lang="hu-HU" sz="1800" dirty="0"/>
              <a:t>-</a:t>
            </a:r>
            <a:r>
              <a:rPr lang="hu-HU" sz="1800" dirty="0" err="1"/>
              <a:t>nek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lang="hu-HU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359174678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4" name="Google Shape;824;g23dda326a09_0_10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5" name="Google Shape;825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6" name="Google Shape;826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7" name="Google Shape;827;g23dda326a09_0_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8" name="Google Shape;828;g23dda326a09_0_10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9" name="Google Shape;829;g23dda326a09_0_10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Google Shape;830;g23dda326a09_0_10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1" name="Google Shape;831;g23dda326a09_0_10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2" name="Google Shape;832;g23dda326a09_0_10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3" name="Google Shape;833;g23dda326a09_0_10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g23dda326a09_0_10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g23dda326a09_0_10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7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g23dda326a09_0_10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9" name="Google Shape;839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4060" y="21448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0" name="Google Shape;840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48805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1" name="Google Shape;841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30594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2" name="Google Shape;842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0517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3" name="Google Shape;843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9508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4" name="Google Shape;844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2134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5" name="Google Shape;845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6" name="Google Shape;846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60341" y="39727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7" name="Google Shape;857;g23dda326a09_0_10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8" name="Google Shape;858;g23dda326a09_0_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558;g23cff4a3a68_2_320">
            <a:extLst>
              <a:ext uri="{FF2B5EF4-FFF2-40B4-BE49-F238E27FC236}">
                <a16:creationId xmlns:a16="http://schemas.microsoft.com/office/drawing/2014/main" id="{685D22B5-C321-BBD3-C45C-89691089433C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dirty="0"/>
              <a:t>m</a:t>
            </a:r>
            <a:r>
              <a:rPr lang="hu-HU" sz="1800" dirty="0"/>
              <a:t>-</a:t>
            </a:r>
            <a:r>
              <a:rPr lang="hu-HU" sz="1800" dirty="0" err="1"/>
              <a:t>nek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lang="hu-HU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hu-HU" sz="1800" dirty="0"/>
              <a:t>A hibás értékeket kerüld ki!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4" name="Google Shape;824;g23dda326a09_0_10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25" name="Google Shape;825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6" name="Google Shape;826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7" name="Google Shape;827;g23dda326a09_0_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8" name="Google Shape;828;g23dda326a09_0_10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29" name="Google Shape;829;g23dda326a09_0_10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0" name="Google Shape;830;g23dda326a09_0_10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1" name="Google Shape;831;g23dda326a09_0_10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32" name="Google Shape;832;g23dda326a09_0_10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3" name="Google Shape;833;g23dda326a09_0_10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4" name="Google Shape;834;g23dda326a09_0_10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5" name="Google Shape;835;g23dda326a09_0_10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7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38" name="Google Shape;838;g23dda326a09_0_10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39" name="Google Shape;839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934060" y="214489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0" name="Google Shape;840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48805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1" name="Google Shape;841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30594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2" name="Google Shape;842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0517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3" name="Google Shape;843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9508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4" name="Google Shape;844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2134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5" name="Google Shape;845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46" name="Google Shape;846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760341" y="397271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57" name="Google Shape;857;g23dda326a09_0_10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58" name="Google Shape;858;g23dda326a09_0_10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558;g23cff4a3a68_2_320">
            <a:extLst>
              <a:ext uri="{FF2B5EF4-FFF2-40B4-BE49-F238E27FC236}">
                <a16:creationId xmlns:a16="http://schemas.microsoft.com/office/drawing/2014/main" id="{685D22B5-C321-BBD3-C45C-89691089433C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dirty="0"/>
              <a:t>m</a:t>
            </a:r>
            <a:r>
              <a:rPr lang="hu-HU" sz="1800" dirty="0"/>
              <a:t>-</a:t>
            </a:r>
            <a:r>
              <a:rPr lang="hu-HU" sz="1800" dirty="0" err="1"/>
              <a:t>nek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lang="hu-HU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20524140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Google Shape;863;g23dda326a09_0_17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4" name="Google Shape;864;g23dda326a09_0_1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5" name="Google Shape;865;g23dda326a09_0_17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6" name="Google Shape;866;g23dda326a09_0_1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7" name="Google Shape;867;g23dda326a09_0_17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8" name="Google Shape;868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9" name="Google Shape;869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0" name="Google Shape;870;g23dda326a09_0_17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1" name="Google Shape;871;g23dda326a09_0_17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2" name="Google Shape;872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3" name="Google Shape;873;g23dda326a09_0_17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4" name="Google Shape;874;g23dda326a09_0_1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0" name="Google Shape;880;g23dda326a09_0_17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1" name="Google Shape;891;g23dda326a09_0_1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2" name="Google Shape;892;g23dda326a09_0_1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40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48805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42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0517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43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9508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44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2134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76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45283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877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723" y="30506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879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60341" y="3962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896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060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58;g23cff4a3a68_2_320">
            <a:extLst>
              <a:ext uri="{FF2B5EF4-FFF2-40B4-BE49-F238E27FC236}">
                <a16:creationId xmlns:a16="http://schemas.microsoft.com/office/drawing/2014/main" id="{685D22B5-C321-BBD3-C45C-89691089433C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dirty="0"/>
              <a:t>m</a:t>
            </a:r>
            <a:r>
              <a:rPr lang="hu-HU" sz="1800" dirty="0"/>
              <a:t>-</a:t>
            </a:r>
            <a:r>
              <a:rPr lang="hu-HU" sz="1800" dirty="0" err="1"/>
              <a:t>nek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lang="hu-HU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hu-HU" sz="1800" dirty="0"/>
              <a:t>A hibás értékeket kerüld ki!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" name="Google Shape;161;g23cff4a3a68_2_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4376" y="5349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2" name="Google Shape;162;g23cff4a3a68_2_1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3" name="Google Shape;163;g23cff4a3a68_2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4" name="Google Shape;164;g23cff4a3a68_2_10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5" name="Google Shape;165;g23cff4a3a68_2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6" name="Google Shape;166;g23cff4a3a68_2_10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g23cff4a3a68_2_1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8" name="Google Shape;168;g23cff4a3a68_2_10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9" name="Google Shape;169;g23cff4a3a68_2_10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0" name="Google Shape;170;g23cff4a3a68_2_10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23cff4a3a68_2_10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2" name="Google Shape;172;g23cff4a3a68_2_1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3" name="Google Shape;173;g23cff4a3a68_2_1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4" name="Google Shape;174;g23cff4a3a68_2_103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8910875" y="83399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6" name="Google Shape;176;g23cff4a3a68_2_10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9000971" y="614085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7" name="Google Shape;177;g23cff4a3a68_2_10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8804" y="394103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78" name="Google Shape;178;g23cff4a3a68_2_10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8804" y="224424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3" name="Google Shape;183;g23cff4a3a68_2_10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14376" y="56587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4" name="Google Shape;184;g23cff4a3a68_2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6330062" y="525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85" name="Google Shape;185;g23cff4a3a68_2_10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186771" y="395156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119;g237448b787a_0_16"/>
          <p:cNvSpPr txBox="1"/>
          <p:nvPr/>
        </p:nvSpPr>
        <p:spPr>
          <a:xfrm>
            <a:off x="7126225" y="65410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" name="Google Shape;120;g237448b787a_0_16"/>
          <p:cNvSpPr txBox="1"/>
          <p:nvPr/>
        </p:nvSpPr>
        <p:spPr>
          <a:xfrm>
            <a:off x="5417350" y="152061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cm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121;g237448b787a_0_16"/>
          <p:cNvSpPr txBox="1"/>
          <p:nvPr/>
        </p:nvSpPr>
        <p:spPr>
          <a:xfrm>
            <a:off x="4560098" y="325237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22;g237448b787a_0_16"/>
          <p:cNvSpPr txBox="1"/>
          <p:nvPr/>
        </p:nvSpPr>
        <p:spPr>
          <a:xfrm>
            <a:off x="6282621" y="409133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23;g237448b787a_0_16"/>
          <p:cNvSpPr txBox="1"/>
          <p:nvPr/>
        </p:nvSpPr>
        <p:spPr>
          <a:xfrm>
            <a:off x="7983477" y="4953488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km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16;g237448b787a_0_16"/>
          <p:cNvSpPr txBox="1"/>
          <p:nvPr/>
        </p:nvSpPr>
        <p:spPr>
          <a:xfrm>
            <a:off x="95943" y="5093854"/>
            <a:ext cx="2582100" cy="168503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b="0" i="0" u="none" strike="noStrike" cap="none" dirty="0">
                <a:solidFill>
                  <a:schemeClr val="dk1"/>
                </a:solidFill>
                <a:sym typeface="Arial"/>
              </a:rPr>
              <a:t>Menj végig a </a:t>
            </a:r>
            <a:r>
              <a:rPr lang="hu-HU" dirty="0">
                <a:solidFill>
                  <a:schemeClr val="dk1"/>
                </a:solidFill>
              </a:rPr>
              <a:t>mértékegységeken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 </a:t>
            </a:r>
            <a:r>
              <a:rPr lang="hu-HU" b="1" i="0" u="none" strike="noStrike" cap="none" dirty="0">
                <a:solidFill>
                  <a:schemeClr val="dk1"/>
                </a:solidFill>
                <a:sym typeface="Arial"/>
              </a:rPr>
              <a:t>növekvő 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sorrendben!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Keresd </a:t>
            </a:r>
            <a:r>
              <a:rPr lang="hu-HU" b="0" i="0" u="none" strike="noStrike" cap="none" dirty="0">
                <a:solidFill>
                  <a:schemeClr val="dk1"/>
                </a:solidFill>
                <a:sym typeface="Arial"/>
              </a:rPr>
              <a:t>meg a legrövidebb 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utat!</a:t>
            </a:r>
            <a:endParaRPr b="1" i="0" u="none" strike="noStrike" cap="none" dirty="0">
              <a:solidFill>
                <a:schemeClr val="dk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3" name="Google Shape;863;g23dda326a09_0_17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64" name="Google Shape;864;g23dda326a09_0_17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5" name="Google Shape;865;g23dda326a09_0_17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6" name="Google Shape;866;g23dda326a09_0_1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7" name="Google Shape;867;g23dda326a09_0_17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8" name="Google Shape;868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69" name="Google Shape;869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0" name="Google Shape;870;g23dda326a09_0_17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1" name="Google Shape;871;g23dda326a09_0_17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2" name="Google Shape;872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3" name="Google Shape;873;g23dda326a09_0_17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874" name="Google Shape;874;g23dda326a09_0_1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80" name="Google Shape;880;g23dda326a09_0_17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1" name="Google Shape;891;g23dda326a09_0_17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892" name="Google Shape;892;g23dda326a09_0_17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7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840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84723" y="488056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42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4190517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43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279508" y="301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44;g23dda326a09_0_10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445283" y="213459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76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45283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3" name="Google Shape;877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723" y="30506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4" name="Google Shape;879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60341" y="3962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896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060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58;g23cff4a3a68_2_320">
            <a:extLst>
              <a:ext uri="{FF2B5EF4-FFF2-40B4-BE49-F238E27FC236}">
                <a16:creationId xmlns:a16="http://schemas.microsoft.com/office/drawing/2014/main" id="{685D22B5-C321-BBD3-C45C-89691089433C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dirty="0"/>
              <a:t>m</a:t>
            </a:r>
            <a:r>
              <a:rPr lang="hu-HU" sz="1800" dirty="0"/>
              <a:t>-</a:t>
            </a:r>
            <a:r>
              <a:rPr lang="hu-HU" sz="1800" dirty="0" err="1"/>
              <a:t>nek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lang="hu-HU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255458934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2" name="Google Shape;902;g23dda326a09_0_23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3" name="Google Shape;903;g23dda326a09_0_2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4" name="Google Shape;904;g23dda326a09_0_2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5" name="Google Shape;905;g23dda326a09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6" name="Google Shape;906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7" name="Google Shape;907;g23dda326a09_0_2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8" name="Google Shape;908;g23dda326a09_0_2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9" name="Google Shape;909;g23dda326a09_0_23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0" name="Google Shape;910;g23dda326a09_0_23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1" name="Google Shape;911;g23dda326a09_0_23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2" name="Google Shape;912;g23dda326a09_0_23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3" name="Google Shape;913;g23dda326a09_0_2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6" name="Google Shape;916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3144" y="3038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7" name="Google Shape;917;g23dda326a09_0_2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76723" y="3038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8" name="Google Shape;918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5283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" name="Google Shape;921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3144" y="48858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g23dda326a09_0_23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925" name="Google Shape;925;g23dda326a09_0_232"/>
          <p:cNvSpPr txBox="1"/>
          <p:nvPr/>
        </p:nvSpPr>
        <p:spPr>
          <a:xfrm>
            <a:off x="7880464" y="1971869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5" name="Google Shape;935;g23dda326a09_0_2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6" name="Google Shape;936;g23dda326a09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76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45283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77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723" y="30506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79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60341" y="3962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96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060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58;g23cff4a3a68_2_320">
            <a:extLst>
              <a:ext uri="{FF2B5EF4-FFF2-40B4-BE49-F238E27FC236}">
                <a16:creationId xmlns:a16="http://schemas.microsoft.com/office/drawing/2014/main" id="{685D22B5-C321-BBD3-C45C-89691089433C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dirty="0"/>
              <a:t>m</a:t>
            </a:r>
            <a:r>
              <a:rPr lang="hu-HU" sz="1800" dirty="0"/>
              <a:t>-</a:t>
            </a:r>
            <a:r>
              <a:rPr lang="hu-HU" sz="1800" dirty="0" err="1"/>
              <a:t>nek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lang="hu-HU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hu-HU" sz="1800" dirty="0"/>
              <a:t>A hibás értékeket kerüld ki!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2" name="Google Shape;902;g23dda326a09_0_23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-868700" y="25787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03" name="Google Shape;903;g23dda326a09_0_23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-1055405" y="8635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4" name="Google Shape;904;g23dda326a09_0_23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1055405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5" name="Google Shape;905;g23dda326a09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-2886579" y="219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6" name="Google Shape;906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-2887582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7" name="Google Shape;907;g23dda326a09_0_232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-1972481" y="8650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8" name="Google Shape;908;g23dda326a09_0_2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-2887582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09" name="Google Shape;909;g23dda326a09_0_232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-1969238" y="3968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0" name="Google Shape;910;g23dda326a09_0_232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-1055405" y="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1" name="Google Shape;911;g23dda326a09_0_232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-1975247" y="17270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2" name="Google Shape;912;g23dda326a09_0_232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-2887582" y="258901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3" name="Google Shape;913;g23dda326a09_0_2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-1888653" y="2635368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16" name="Google Shape;916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3144" y="3038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7" name="Google Shape;917;g23dda326a09_0_232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3276723" y="3038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18" name="Google Shape;918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445283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1" name="Google Shape;921;g23dda326a09_0_232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4193144" y="488586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923" name="Google Shape;923;g23dda326a09_0_232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347500" y="613873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925" name="Google Shape;925;g23dda326a09_0_232"/>
          <p:cNvSpPr txBox="1"/>
          <p:nvPr/>
        </p:nvSpPr>
        <p:spPr>
          <a:xfrm>
            <a:off x="7880464" y="1971869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5" name="Google Shape;935;g23dda326a09_0_232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615645" y="673707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936" name="Google Shape;936;g23dda326a09_0_232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445283" y="669387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775;g23dda326a09_0_54"/>
          <p:cNvSpPr txBox="1"/>
          <p:nvPr/>
        </p:nvSpPr>
        <p:spPr>
          <a:xfrm>
            <a:off x="2212190" y="1315531"/>
            <a:ext cx="1061700" cy="6462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0,01</a:t>
            </a:r>
            <a:endParaRPr/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776;g23dda326a09_0_54"/>
          <p:cNvSpPr txBox="1"/>
          <p:nvPr/>
        </p:nvSpPr>
        <p:spPr>
          <a:xfrm>
            <a:off x="5821960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777;g23dda326a09_0_54"/>
          <p:cNvSpPr txBox="1"/>
          <p:nvPr/>
        </p:nvSpPr>
        <p:spPr>
          <a:xfrm>
            <a:off x="764824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778;g23dda326a09_0_54"/>
          <p:cNvSpPr txBox="1"/>
          <p:nvPr/>
        </p:nvSpPr>
        <p:spPr>
          <a:xfrm>
            <a:off x="3145827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10000 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779;g23dda326a09_0_54"/>
          <p:cNvSpPr txBox="1"/>
          <p:nvPr/>
        </p:nvSpPr>
        <p:spPr>
          <a:xfrm>
            <a:off x="5009916" y="328946"/>
            <a:ext cx="9114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0,1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780;g23dda326a09_0_54"/>
          <p:cNvSpPr txBox="1"/>
          <p:nvPr/>
        </p:nvSpPr>
        <p:spPr>
          <a:xfrm>
            <a:off x="3209563" y="6875719"/>
            <a:ext cx="911400" cy="461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 dm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4" name="Google Shape;781;g23dda326a09_0_54"/>
          <p:cNvSpPr txBox="1"/>
          <p:nvPr/>
        </p:nvSpPr>
        <p:spPr>
          <a:xfrm>
            <a:off x="7712139" y="4022275"/>
            <a:ext cx="10116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782;g23dda326a09_0_54"/>
          <p:cNvSpPr txBox="1"/>
          <p:nvPr/>
        </p:nvSpPr>
        <p:spPr>
          <a:xfrm>
            <a:off x="5858712" y="5809349"/>
            <a:ext cx="10617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1000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783;g23dda326a09_0_54"/>
          <p:cNvSpPr txBox="1"/>
          <p:nvPr/>
        </p:nvSpPr>
        <p:spPr>
          <a:xfrm>
            <a:off x="2263790" y="332000"/>
            <a:ext cx="9585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10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cm</a:t>
            </a:r>
            <a:endParaRPr sz="18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7" name="Google Shape;784;g23dda326a09_0_54"/>
          <p:cNvSpPr txBox="1"/>
          <p:nvPr/>
        </p:nvSpPr>
        <p:spPr>
          <a:xfrm>
            <a:off x="1275751" y="3089170"/>
            <a:ext cx="11121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0,001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800" b="1" i="0" u="none" strike="noStrike" cap="none" dirty="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km</a:t>
            </a:r>
            <a:endParaRPr sz="180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8" name="Google Shape;837;g23dda326a09_0_10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765069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9" name="Google Shape;876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1445283" y="579817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0" name="Google Shape;877;g23dda326a09_0_17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4184723" y="305069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1" name="Google Shape;879;g23dda326a09_0_17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8760341" y="39624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Google Shape;896;g23dda326a09_0_17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934060" y="2130536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58;g23cff4a3a68_2_320">
            <a:extLst>
              <a:ext uri="{FF2B5EF4-FFF2-40B4-BE49-F238E27FC236}">
                <a16:creationId xmlns:a16="http://schemas.microsoft.com/office/drawing/2014/main" id="{685D22B5-C321-BBD3-C45C-89691089433C}"/>
              </a:ext>
            </a:extLst>
          </p:cNvPr>
          <p:cNvSpPr txBox="1"/>
          <p:nvPr/>
        </p:nvSpPr>
        <p:spPr>
          <a:xfrm>
            <a:off x="7007603" y="371023"/>
            <a:ext cx="2814622" cy="1523454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>
              <a:buClr>
                <a:schemeClr val="dk1"/>
              </a:buClr>
              <a:buSzPts val="1100"/>
            </a:pPr>
            <a:r>
              <a:rPr lang="hu-HU" sz="21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r>
              <a:rPr lang="hu-HU" sz="2100" b="1" dirty="0"/>
              <a:t> </a:t>
            </a:r>
            <a:endParaRPr sz="21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hu-HU" sz="1800" dirty="0"/>
              <a:t>Keresd 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meg </a:t>
            </a:r>
            <a:r>
              <a:rPr lang="hu-HU" sz="1800" dirty="0"/>
              <a:t>az összes </a:t>
            </a:r>
            <a:r>
              <a:rPr lang="hu-HU" sz="1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 </a:t>
            </a:r>
            <a:r>
              <a:rPr lang="hu-HU" sz="1800" b="1" dirty="0"/>
              <a:t>m</a:t>
            </a:r>
            <a:r>
              <a:rPr lang="hu-HU" sz="1800" dirty="0"/>
              <a:t>-</a:t>
            </a:r>
            <a:r>
              <a:rPr lang="hu-HU" sz="1800" dirty="0" err="1"/>
              <a:t>nek</a:t>
            </a:r>
            <a:r>
              <a:rPr lang="hu-HU" sz="1800" dirty="0"/>
              <a:t> megfelelő értéket</a:t>
            </a:r>
            <a:r>
              <a:rPr lang="hu-HU" sz="18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!</a:t>
            </a:r>
            <a:endParaRPr lang="hu-HU" sz="1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</a:endParaRPr>
          </a:p>
          <a:p>
            <a:r>
              <a:rPr lang="hu-HU" sz="1800" dirty="0"/>
              <a:t>A hibás értékeket kerüld ki!</a:t>
            </a:r>
          </a:p>
        </p:txBody>
      </p:sp>
    </p:spTree>
    <p:extLst>
      <p:ext uri="{BB962C8B-B14F-4D97-AF65-F5344CB8AC3E}">
        <p14:creationId xmlns:p14="http://schemas.microsoft.com/office/powerpoint/2010/main" val="260739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1" name="Google Shape;191;g23cff4a3a68_2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914376" y="5349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2" name="Google Shape;192;g23cff4a3a68_2_4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3" name="Google Shape;193;g23cff4a3a68_2_41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4" name="Google Shape;194;g23cff4a3a68_2_4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5" name="Google Shape;195;g23cff4a3a68_2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6" name="Google Shape;196;g23cff4a3a68_2_41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7" name="Google Shape;197;g23cff4a3a68_2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198" name="Google Shape;198;g23cff4a3a68_2_41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9" name="Google Shape;199;g23cff4a3a68_2_41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0" name="Google Shape;200;g23cff4a3a68_2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1" name="Google Shape;201;g23cff4a3a68_2_41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g23cff4a3a68_2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g23cff4a3a68_2_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4" name="Google Shape;204;g23cff4a3a68_2_41"/>
          <p:cNvPicPr preferRelativeResize="0"/>
          <p:nvPr/>
        </p:nvPicPr>
        <p:blipFill rotWithShape="1">
          <a:blip r:embed="rId4">
            <a:alphaModFix/>
          </a:blip>
          <a:srcRect b="30074"/>
          <a:stretch/>
        </p:blipFill>
        <p:spPr>
          <a:xfrm rot="-5400000">
            <a:off x="8910875" y="833991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06" name="Google Shape;206;g23cff4a3a68_2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30062" y="52549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7" name="Google Shape;207;g23cff4a3a68_2_41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7186778" y="393144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08" name="Google Shape;208;g23cff4a3a68_2_41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-5400000">
            <a:off x="9000971" y="614085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209" name="Google Shape;209;g23cff4a3a68_2_41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14" name="Google Shape;214;g23cff4a3a68_2_41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14376" y="565879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5" name="Google Shape;215;g23cff4a3a68_2_41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4628804" y="225788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16" name="Google Shape;216;g23cff4a3a68_2_41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628804" y="3941038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9" name="Google Shape;119;g237448b787a_0_16"/>
          <p:cNvSpPr txBox="1"/>
          <p:nvPr/>
        </p:nvSpPr>
        <p:spPr>
          <a:xfrm>
            <a:off x="7126225" y="65410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120;g237448b787a_0_16"/>
          <p:cNvSpPr txBox="1"/>
          <p:nvPr/>
        </p:nvSpPr>
        <p:spPr>
          <a:xfrm>
            <a:off x="5417350" y="1520610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cm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121;g237448b787a_0_16"/>
          <p:cNvSpPr txBox="1"/>
          <p:nvPr/>
        </p:nvSpPr>
        <p:spPr>
          <a:xfrm>
            <a:off x="4560098" y="325237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dm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122;g237448b787a_0_16"/>
          <p:cNvSpPr txBox="1"/>
          <p:nvPr/>
        </p:nvSpPr>
        <p:spPr>
          <a:xfrm>
            <a:off x="6282621" y="4091335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m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123;g237448b787a_0_16"/>
          <p:cNvSpPr txBox="1"/>
          <p:nvPr/>
        </p:nvSpPr>
        <p:spPr>
          <a:xfrm>
            <a:off x="7983477" y="4953488"/>
            <a:ext cx="870900" cy="49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km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116;g237448b787a_0_16"/>
          <p:cNvSpPr txBox="1"/>
          <p:nvPr/>
        </p:nvSpPr>
        <p:spPr>
          <a:xfrm>
            <a:off x="95943" y="5093854"/>
            <a:ext cx="2582100" cy="1685036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b="0" i="0" u="none" strike="noStrike" cap="none" dirty="0">
                <a:solidFill>
                  <a:schemeClr val="dk1"/>
                </a:solidFill>
                <a:sym typeface="Arial"/>
              </a:rPr>
              <a:t>Menj végig a </a:t>
            </a:r>
            <a:r>
              <a:rPr lang="hu-HU" dirty="0">
                <a:solidFill>
                  <a:schemeClr val="dk1"/>
                </a:solidFill>
              </a:rPr>
              <a:t>mértékegységeken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 </a:t>
            </a:r>
            <a:r>
              <a:rPr lang="hu-HU" b="1" i="0" u="none" strike="noStrike" cap="none" dirty="0">
                <a:solidFill>
                  <a:schemeClr val="dk1"/>
                </a:solidFill>
                <a:sym typeface="Arial"/>
              </a:rPr>
              <a:t>növekvő 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sorrendben!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Keresd </a:t>
            </a:r>
            <a:r>
              <a:rPr lang="hu-HU" b="0" i="0" u="none" strike="noStrike" cap="none" dirty="0">
                <a:solidFill>
                  <a:schemeClr val="dk1"/>
                </a:solidFill>
                <a:sym typeface="Arial"/>
              </a:rPr>
              <a:t>meg a legrövidebb </a:t>
            </a:r>
            <a:r>
              <a:rPr lang="hu-HU" b="0" i="0" u="none" strike="noStrike" cap="none" dirty="0" smtClean="0">
                <a:solidFill>
                  <a:schemeClr val="dk1"/>
                </a:solidFill>
                <a:sym typeface="Arial"/>
              </a:rPr>
              <a:t>utat!</a:t>
            </a:r>
            <a:endParaRPr b="1" i="0" u="none" strike="noStrike" cap="none" dirty="0">
              <a:solidFill>
                <a:schemeClr val="dk1"/>
              </a:solidFill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g23cff4a3a68_3_8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23" name="Google Shape;223;g23cff4a3a68_3_80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4" name="Google Shape;224;g23cff4a3a68_3_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5" name="Google Shape;225;g23cff4a3a68_3_80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6" name="Google Shape;226;g23cff4a3a68_3_80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7" name="Google Shape;227;g23cff4a3a68_3_80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28" name="Google Shape;228;g23cff4a3a68_3_80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9" name="Google Shape;229;g23cff4a3a68_3_80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0" name="Google Shape;230;g23cff4a3a68_3_80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1" name="Google Shape;231;g23cff4a3a68_3_8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2" name="Google Shape;232;g23cff4a3a68_3_8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3" name="Google Shape;233;g23cff4a3a68_3_8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34" name="Google Shape;234;g23cff4a3a68_3_80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86885" y="6591869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35" name="Google Shape;235;g23cff4a3a68_3_80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20653" y="547784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236" name="Google Shape;236;g23cff4a3a68_3_80"/>
          <p:cNvSpPr txBox="1"/>
          <p:nvPr/>
        </p:nvSpPr>
        <p:spPr>
          <a:xfrm>
            <a:off x="8860305" y="3137801"/>
            <a:ext cx="851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perc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7" name="Google Shape;237;g23cff4a3a68_3_80"/>
          <p:cNvSpPr txBox="1"/>
          <p:nvPr/>
        </p:nvSpPr>
        <p:spPr>
          <a:xfrm>
            <a:off x="7101900" y="5831694"/>
            <a:ext cx="90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óra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8" name="Google Shape;238;g23cff4a3a68_3_80"/>
          <p:cNvSpPr txBox="1"/>
          <p:nvPr/>
        </p:nvSpPr>
        <p:spPr>
          <a:xfrm>
            <a:off x="5409343" y="4992828"/>
            <a:ext cx="90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nap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g23cff4a3a68_3_80"/>
          <p:cNvSpPr txBox="1"/>
          <p:nvPr/>
        </p:nvSpPr>
        <p:spPr>
          <a:xfrm>
            <a:off x="3634730" y="722588"/>
            <a:ext cx="102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hét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Google Shape;240;g23cff4a3a68_3_80"/>
          <p:cNvSpPr txBox="1"/>
          <p:nvPr/>
        </p:nvSpPr>
        <p:spPr>
          <a:xfrm>
            <a:off x="4521594" y="3289075"/>
            <a:ext cx="95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év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41" name="Google Shape;241;g23cff4a3a68_3_80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146" y="6487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42" name="Google Shape;242;g23cff4a3a68_3_80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4621700" y="5957938"/>
            <a:ext cx="334750" cy="1301797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g23cff4a3a68_3_80"/>
          <p:cNvSpPr txBox="1"/>
          <p:nvPr/>
        </p:nvSpPr>
        <p:spPr>
          <a:xfrm>
            <a:off x="6109953" y="2285010"/>
            <a:ext cx="11868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7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7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7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hónap</a:t>
            </a:r>
            <a:endParaRPr sz="17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43;g23cff4a3a68_3_80"/>
          <p:cNvSpPr txBox="1"/>
          <p:nvPr/>
        </p:nvSpPr>
        <p:spPr>
          <a:xfrm>
            <a:off x="95950" y="5093850"/>
            <a:ext cx="2582100" cy="140188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Menj végig a </a:t>
            </a:r>
            <a:r>
              <a:rPr lang="hu-HU" sz="1800" dirty="0">
                <a:solidFill>
                  <a:schemeClr val="dk1"/>
                </a:solidFill>
              </a:rPr>
              <a:t>mértékegységeken</a:t>
            </a:r>
            <a:endParaRPr lang="hu-HU" sz="1800" b="1" dirty="0">
              <a:solidFill>
                <a:schemeClr val="dk1"/>
              </a:solidFill>
            </a:endParaRPr>
          </a:p>
          <a:p>
            <a:pPr>
              <a:lnSpc>
                <a:spcPct val="114999"/>
              </a:lnSpc>
              <a:buSzPts val="1100"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csökkenő </a:t>
            </a:r>
            <a:r>
              <a:rPr lang="hu-HU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9" name="Google Shape;249;g23cff4a3a68_5_13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50" name="Google Shape;250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1" name="Google Shape;251;g23cff4a3a68_5_1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2" name="Google Shape;252;g23cff4a3a68_5_13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3" name="Google Shape;253;g23cff4a3a68_5_13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4" name="Google Shape;254;g23cff4a3a68_5_133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5" name="Google Shape;255;g23cff4a3a68_5_133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56" name="Google Shape;256;g23cff4a3a68_5_133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7" name="Google Shape;257;g23cff4a3a68_5_133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8" name="Google Shape;258;g23cff4a3a68_5_133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59" name="Google Shape;259;g23cff4a3a68_5_13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0" name="Google Shape;260;g23cff4a3a68_5_1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1" name="Google Shape;261;g23cff4a3a68_5_133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4621700" y="5957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2095" y="513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3" name="Google Shape;263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0595" y="1388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4" name="Google Shape;264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2596" y="30887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5" name="Google Shape;265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055905" y="65099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67" name="Google Shape;267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342095" y="48065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1" name="Google Shape;271;g23cff4a3a68_5_133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20653" y="5477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2" name="Google Shape;272;g23cff4a3a68_5_13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146" y="6487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77" name="Google Shape;277;g23cff4a3a68_5_13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75146" y="30794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0" name="Google Shape;280;g23cff4a3a68_5_133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86885" y="6591869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236;g23cff4a3a68_3_80"/>
          <p:cNvSpPr txBox="1"/>
          <p:nvPr/>
        </p:nvSpPr>
        <p:spPr>
          <a:xfrm>
            <a:off x="8860305" y="3137801"/>
            <a:ext cx="851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perc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37;g23cff4a3a68_3_80"/>
          <p:cNvSpPr txBox="1"/>
          <p:nvPr/>
        </p:nvSpPr>
        <p:spPr>
          <a:xfrm>
            <a:off x="7101900" y="5831694"/>
            <a:ext cx="90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óra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38;g23cff4a3a68_3_80"/>
          <p:cNvSpPr txBox="1"/>
          <p:nvPr/>
        </p:nvSpPr>
        <p:spPr>
          <a:xfrm>
            <a:off x="5409343" y="4992828"/>
            <a:ext cx="90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nap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39;g23cff4a3a68_3_80"/>
          <p:cNvSpPr txBox="1"/>
          <p:nvPr/>
        </p:nvSpPr>
        <p:spPr>
          <a:xfrm>
            <a:off x="3634730" y="722588"/>
            <a:ext cx="102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hét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40;g23cff4a3a68_3_80"/>
          <p:cNvSpPr txBox="1"/>
          <p:nvPr/>
        </p:nvSpPr>
        <p:spPr>
          <a:xfrm>
            <a:off x="4521594" y="3289075"/>
            <a:ext cx="95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év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44;g23cff4a3a68_3_80"/>
          <p:cNvSpPr txBox="1"/>
          <p:nvPr/>
        </p:nvSpPr>
        <p:spPr>
          <a:xfrm>
            <a:off x="6109953" y="2285010"/>
            <a:ext cx="11868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7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7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7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hónap</a:t>
            </a:r>
            <a:endParaRPr sz="17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43;g23cff4a3a68_3_80"/>
          <p:cNvSpPr txBox="1"/>
          <p:nvPr/>
        </p:nvSpPr>
        <p:spPr>
          <a:xfrm>
            <a:off x="95950" y="5093850"/>
            <a:ext cx="2582100" cy="140188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Menj végig a </a:t>
            </a:r>
            <a:r>
              <a:rPr lang="hu-HU" sz="1800" dirty="0">
                <a:solidFill>
                  <a:schemeClr val="dk1"/>
                </a:solidFill>
              </a:rPr>
              <a:t>mértékegységeken</a:t>
            </a:r>
            <a:endParaRPr lang="hu-HU" sz="1800" b="1" dirty="0">
              <a:solidFill>
                <a:schemeClr val="dk1"/>
              </a:solidFill>
            </a:endParaRPr>
          </a:p>
          <a:p>
            <a:pPr>
              <a:lnSpc>
                <a:spcPct val="114999"/>
              </a:lnSpc>
              <a:buSzPts val="1100"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csökkenő </a:t>
            </a:r>
            <a:r>
              <a:rPr lang="hu-HU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41" name="Google Shape;302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943" y="48065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2" name="Google Shape;310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9082" y="513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313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4789" y="5647714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g23cff4a3a68_5_16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86" name="Google Shape;286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7" name="Google Shape;287;g23cff4a3a68_5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8" name="Google Shape;288;g23cff4a3a68_5_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89" name="Google Shape;289;g23cff4a3a68_5_169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0" name="Google Shape;290;g23cff4a3a68_5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1" name="Google Shape;291;g23cff4a3a68_5_169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2" name="Google Shape;292;g23cff4a3a68_5_169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g23cff4a3a68_5_1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g23cff4a3a68_5_169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5" name="Google Shape;295;g23cff4a3a68_5_1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6" name="Google Shape;296;g23cff4a3a68_5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7" name="Google Shape;297;g23cff4a3a68_5_169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4621700" y="5957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298" name="Google Shape;298;g23cff4a3a68_5_169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42096" y="5193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299" name="Google Shape;299;g23cff4a3a68_5_1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42096" y="48065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0" name="Google Shape;300;g23cff4a3a68_5_169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5905" y="65099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1" name="Google Shape;301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180595" y="1388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2" name="Google Shape;302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3943" y="480652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4" name="Google Shape;304;g23cff4a3a68_5_169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20653" y="5477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5" name="Google Shape;305;g23cff4a3a68_5_169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146" y="6487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0" name="Google Shape;310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2919082" y="513849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1" name="Google Shape;311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775146" y="3079455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2" name="Google Shape;312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482596" y="308872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3" name="Google Shape;313;g23cff4a3a68_5_169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894789" y="564771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16" name="Google Shape;316;g23cff4a3a68_5_169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86885" y="6591869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236;g23cff4a3a68_3_80"/>
          <p:cNvSpPr txBox="1"/>
          <p:nvPr/>
        </p:nvSpPr>
        <p:spPr>
          <a:xfrm>
            <a:off x="8860305" y="3137801"/>
            <a:ext cx="851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perc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237;g23cff4a3a68_3_80"/>
          <p:cNvSpPr txBox="1"/>
          <p:nvPr/>
        </p:nvSpPr>
        <p:spPr>
          <a:xfrm>
            <a:off x="7101900" y="5831694"/>
            <a:ext cx="90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óra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38;g23cff4a3a68_3_80"/>
          <p:cNvSpPr txBox="1"/>
          <p:nvPr/>
        </p:nvSpPr>
        <p:spPr>
          <a:xfrm>
            <a:off x="5409343" y="4992828"/>
            <a:ext cx="90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nap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39;g23cff4a3a68_3_80"/>
          <p:cNvSpPr txBox="1"/>
          <p:nvPr/>
        </p:nvSpPr>
        <p:spPr>
          <a:xfrm>
            <a:off x="3634730" y="722588"/>
            <a:ext cx="102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hét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40;g23cff4a3a68_3_80"/>
          <p:cNvSpPr txBox="1"/>
          <p:nvPr/>
        </p:nvSpPr>
        <p:spPr>
          <a:xfrm>
            <a:off x="4521594" y="3289075"/>
            <a:ext cx="95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év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44;g23cff4a3a68_3_80"/>
          <p:cNvSpPr txBox="1"/>
          <p:nvPr/>
        </p:nvSpPr>
        <p:spPr>
          <a:xfrm>
            <a:off x="6109953" y="2285010"/>
            <a:ext cx="11868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7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7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7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hónap</a:t>
            </a:r>
            <a:endParaRPr sz="17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43;g23cff4a3a68_3_80"/>
          <p:cNvSpPr txBox="1"/>
          <p:nvPr/>
        </p:nvSpPr>
        <p:spPr>
          <a:xfrm>
            <a:off x="95950" y="5093850"/>
            <a:ext cx="2582100" cy="140188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Menj végig a </a:t>
            </a:r>
            <a:r>
              <a:rPr lang="hu-HU" sz="1800" dirty="0">
                <a:solidFill>
                  <a:schemeClr val="dk1"/>
                </a:solidFill>
              </a:rPr>
              <a:t>mértékegységeken</a:t>
            </a:r>
            <a:endParaRPr lang="hu-HU" sz="1800" b="1" dirty="0">
              <a:solidFill>
                <a:schemeClr val="dk1"/>
              </a:solidFill>
            </a:endParaRPr>
          </a:p>
          <a:p>
            <a:pPr>
              <a:lnSpc>
                <a:spcPct val="114999"/>
              </a:lnSpc>
              <a:buSzPts val="1100"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csökkenő </a:t>
            </a:r>
            <a:r>
              <a:rPr lang="hu-HU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1" name="Google Shape;321;g23cff4a3a68_5_20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2" name="Google Shape;322;g23cff4a3a68_5_20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3" name="Google Shape;323;g23cff4a3a68_5_20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4" name="Google Shape;324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23cff4a3a68_5_20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7" name="Google Shape;327;g23cff4a3a68_5_205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8" name="Google Shape;328;g23cff4a3a68_5_205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9" name="Google Shape;329;g23cff4a3a68_5_205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g23cff4a3a68_5_205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g23cff4a3a68_5_20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g23cff4a3a68_5_20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g23cff4a3a68_5_205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4621700" y="5957938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g23cff4a3a68_5_20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775072" y="30600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5490967" y="3060002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7194241" y="13952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7" name="Google Shape;337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6630" y="5193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8" name="Google Shape;338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2927161" y="478828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39" name="Google Shape;339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8907005" y="5644550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40" name="Google Shape;340;g23cff4a3a68_5_205"/>
          <p:cNvSpPr txBox="1"/>
          <p:nvPr/>
        </p:nvSpPr>
        <p:spPr>
          <a:xfrm>
            <a:off x="883125" y="4681525"/>
            <a:ext cx="1068900" cy="3078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rgbClr val="4285F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hu-HU" sz="1400" b="1" i="0" u="none" strike="noStrike" cap="none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rPr>
              <a:t>Megoldás</a:t>
            </a:r>
            <a:endParaRPr sz="1400" b="1" i="0" u="none" strike="noStrike" cap="non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2" name="Google Shape;342;g23cff4a3a68_5_205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8920653" y="547784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3" name="Google Shape;343;g23cff4a3a68_5_20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75146" y="6487650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48" name="Google Shape;348;g23cff4a3a68_5_205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6342096" y="51936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0" name="Google Shape;350;g23cff4a3a68_5_205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8055905" y="6509927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53" name="Google Shape;353;g23cff4a3a68_5_205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2986885" y="6591869"/>
            <a:ext cx="576619" cy="657097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236;g23cff4a3a68_3_80"/>
          <p:cNvSpPr txBox="1"/>
          <p:nvPr/>
        </p:nvSpPr>
        <p:spPr>
          <a:xfrm>
            <a:off x="8860305" y="3137801"/>
            <a:ext cx="851100" cy="70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perc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237;g23cff4a3a68_3_80"/>
          <p:cNvSpPr txBox="1"/>
          <p:nvPr/>
        </p:nvSpPr>
        <p:spPr>
          <a:xfrm>
            <a:off x="7101900" y="5831694"/>
            <a:ext cx="90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óra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238;g23cff4a3a68_3_80"/>
          <p:cNvSpPr txBox="1"/>
          <p:nvPr/>
        </p:nvSpPr>
        <p:spPr>
          <a:xfrm>
            <a:off x="5409343" y="4992828"/>
            <a:ext cx="9072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nap</a:t>
            </a:r>
            <a:endParaRPr sz="20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" name="Google Shape;239;g23cff4a3a68_3_80"/>
          <p:cNvSpPr txBox="1"/>
          <p:nvPr/>
        </p:nvSpPr>
        <p:spPr>
          <a:xfrm>
            <a:off x="3634730" y="722588"/>
            <a:ext cx="1020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hét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Google Shape;240;g23cff4a3a68_3_80"/>
          <p:cNvSpPr txBox="1"/>
          <p:nvPr/>
        </p:nvSpPr>
        <p:spPr>
          <a:xfrm>
            <a:off x="4521594" y="3289075"/>
            <a:ext cx="95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lang="hu-HU" sz="20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év</a:t>
            </a:r>
            <a:endParaRPr sz="20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244;g23cff4a3a68_3_80"/>
          <p:cNvSpPr txBox="1"/>
          <p:nvPr/>
        </p:nvSpPr>
        <p:spPr>
          <a:xfrm>
            <a:off x="6109953" y="2285010"/>
            <a:ext cx="1186800" cy="6155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7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7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hu-HU" sz="17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hónap</a:t>
            </a:r>
            <a:endParaRPr sz="1700" b="1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1" name="Google Shape;243;g23cff4a3a68_3_80"/>
          <p:cNvSpPr txBox="1"/>
          <p:nvPr/>
        </p:nvSpPr>
        <p:spPr>
          <a:xfrm>
            <a:off x="95950" y="5093850"/>
            <a:ext cx="2582100" cy="1401882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Menj végig a </a:t>
            </a:r>
            <a:r>
              <a:rPr lang="hu-HU" sz="1800" dirty="0">
                <a:solidFill>
                  <a:schemeClr val="dk1"/>
                </a:solidFill>
              </a:rPr>
              <a:t>mértékegységeken</a:t>
            </a:r>
            <a:endParaRPr lang="hu-HU" sz="1800" b="1" dirty="0">
              <a:solidFill>
                <a:schemeClr val="dk1"/>
              </a:solidFill>
            </a:endParaRPr>
          </a:p>
          <a:p>
            <a:pPr>
              <a:lnSpc>
                <a:spcPct val="114999"/>
              </a:lnSpc>
              <a:buSzPts val="1100"/>
            </a:pPr>
            <a:r>
              <a:rPr lang="hu-HU" sz="18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csökkenő </a:t>
            </a:r>
            <a:r>
              <a:rPr lang="hu-HU" sz="1800" b="0" i="0" u="none" strike="noStrike" cap="none" dirty="0" smtClean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sorrendben!</a:t>
            </a:r>
            <a:endParaRPr sz="18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</a:endParaRPr>
          </a:p>
        </p:txBody>
      </p:sp>
      <p:pic>
        <p:nvPicPr>
          <p:cNvPr id="42" name="Google Shape;299;g23cff4a3a68_5_169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6342096" y="4806525"/>
            <a:ext cx="749808" cy="74980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" name="Google Shape;358;g23cff4a3a68_2_42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>
            <a:off x="2114825" y="3752213"/>
            <a:ext cx="334750" cy="13017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59" name="Google Shape;359;g23cff4a3a68_2_42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928120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0" name="Google Shape;360;g23cff4a3a68_2_4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96946" y="117566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1" name="Google Shape;361;g23cff4a3a68_2_428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95943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2" name="Google Shape;362;g23cff4a3a68_2_428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11044" y="203855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3" name="Google Shape;363;g23cff4a3a68_2_428"/>
          <p:cNvPicPr preferRelativeResize="0"/>
          <p:nvPr/>
        </p:nvPicPr>
        <p:blipFill rotWithShape="1">
          <a:blip r:embed="rId8">
            <a:alphaModFix/>
          </a:blip>
          <a:srcRect/>
          <a:stretch/>
        </p:blipFill>
        <p:spPr>
          <a:xfrm>
            <a:off x="95943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4" name="Google Shape;364;g23cff4a3a68_2_428"/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1014287" y="1177443"/>
            <a:ext cx="746300" cy="74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65" name="Google Shape;365;g23cff4a3a68_2_428"/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1928120" y="117348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6" name="Google Shape;366;g23cff4a3a68_2_428"/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08278" y="2900523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7" name="Google Shape;367;g23cff4a3a68_2_428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95943" y="3762488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68" name="Google Shape;368;g23cff4a3a68_2_42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>
            <a:off x="1094872" y="3808843"/>
            <a:ext cx="576619" cy="657097"/>
          </a:xfrm>
          <a:prstGeom prst="rect">
            <a:avLst/>
          </a:prstGeom>
          <a:noFill/>
          <a:ln>
            <a:noFill/>
          </a:ln>
        </p:spPr>
      </p:pic>
      <p:pic>
        <p:nvPicPr>
          <p:cNvPr id="369" name="Google Shape;369;g23cff4a3a68_2_42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1952095" y="2037011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0" name="Google Shape;370;g23cff4a3a68_2_428"/>
          <p:cNvPicPr preferRelativeResize="0"/>
          <p:nvPr/>
        </p:nvPicPr>
        <p:blipFill rotWithShape="1">
          <a:blip r:embed="rId3">
            <a:alphaModFix/>
          </a:blip>
          <a:srcRect b="30074"/>
          <a:stretch/>
        </p:blipFill>
        <p:spPr>
          <a:xfrm rot="8405637">
            <a:off x="4471361" y="951994"/>
            <a:ext cx="239554" cy="931592"/>
          </a:xfrm>
          <a:prstGeom prst="rect">
            <a:avLst/>
          </a:prstGeom>
          <a:noFill/>
          <a:ln>
            <a:noFill/>
          </a:ln>
        </p:spPr>
      </p:pic>
      <p:sp>
        <p:nvSpPr>
          <p:cNvPr id="371" name="Google Shape;371;g23cff4a3a68_2_428"/>
          <p:cNvSpPr txBox="1"/>
          <p:nvPr/>
        </p:nvSpPr>
        <p:spPr>
          <a:xfrm>
            <a:off x="5215600" y="3284213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10.000 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2" name="Google Shape;372;g23cff4a3a68_2_428"/>
          <p:cNvSpPr txBox="1"/>
          <p:nvPr/>
        </p:nvSpPr>
        <p:spPr>
          <a:xfrm>
            <a:off x="7056075" y="4012825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0,1 mázsa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3" name="Google Shape;373;g23cff4a3a68_2_428"/>
          <p:cNvSpPr txBox="1"/>
          <p:nvPr/>
        </p:nvSpPr>
        <p:spPr>
          <a:xfrm>
            <a:off x="7913375" y="1438548"/>
            <a:ext cx="9978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0,01 tonna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g23cff4a3a68_2_428"/>
          <p:cNvSpPr txBox="1"/>
          <p:nvPr/>
        </p:nvSpPr>
        <p:spPr>
          <a:xfrm>
            <a:off x="6089400" y="1554061"/>
            <a:ext cx="1239600" cy="4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hu-HU" sz="15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1000 dkg</a:t>
            </a:r>
            <a:endParaRPr sz="15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75" name="Google Shape;375;g23cff4a3a68_2_428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3768790" y="1373246"/>
            <a:ext cx="749808" cy="7498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6" name="Google Shape;376;g23cff4a3a68_2_428"/>
          <p:cNvPicPr preferRelativeResize="0"/>
          <p:nvPr/>
        </p:nvPicPr>
        <p:blipFill rotWithShape="1">
          <a:blip r:embed="rId13">
            <a:alphaModFix/>
          </a:blip>
          <a:srcRect/>
          <a:stretch/>
        </p:blipFill>
        <p:spPr>
          <a:xfrm rot="8900328">
            <a:off x="3845885" y="1419606"/>
            <a:ext cx="576619" cy="657098"/>
          </a:xfrm>
          <a:prstGeom prst="rect">
            <a:avLst/>
          </a:prstGeom>
          <a:noFill/>
          <a:ln>
            <a:noFill/>
          </a:ln>
        </p:spPr>
      </p:pic>
      <p:pic>
        <p:nvPicPr>
          <p:cNvPr id="377" name="Google Shape;377;g23cff4a3a68_2_428"/>
          <p:cNvPicPr preferRelativeResize="0"/>
          <p:nvPr/>
        </p:nvPicPr>
        <p:blipFill rotWithShape="1">
          <a:blip r:embed="rId14">
            <a:alphaModFix/>
          </a:blip>
          <a:srcRect/>
          <a:stretch/>
        </p:blipFill>
        <p:spPr>
          <a:xfrm>
            <a:off x="3768790" y="3961171"/>
            <a:ext cx="749808" cy="749808"/>
          </a:xfrm>
          <a:prstGeom prst="rect">
            <a:avLst/>
          </a:prstGeom>
          <a:noFill/>
          <a:ln>
            <a:noFill/>
          </a:ln>
        </p:spPr>
      </p:pic>
      <p:sp>
        <p:nvSpPr>
          <p:cNvPr id="378" name="Google Shape;378;g23cff4a3a68_2_428"/>
          <p:cNvSpPr txBox="1"/>
          <p:nvPr/>
        </p:nvSpPr>
        <p:spPr>
          <a:xfrm>
            <a:off x="92131" y="5054010"/>
            <a:ext cx="2582100" cy="1508065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1C9AD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hu-HU" sz="2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Kihívás:</a:t>
            </a:r>
            <a:endParaRPr sz="20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Találd meg a legrövidebb utat a </a:t>
            </a:r>
            <a:r>
              <a:rPr lang="hu-HU" sz="1500" b="1" dirty="0">
                <a:solidFill>
                  <a:schemeClr val="dk1"/>
                </a:solidFill>
              </a:rPr>
              <a:t>10 kg</a:t>
            </a:r>
            <a:r>
              <a:rPr lang="hu-HU" sz="1500" dirty="0">
                <a:solidFill>
                  <a:schemeClr val="dk1"/>
                </a:solidFill>
              </a:rPr>
              <a:t>-nak megfelelő összes mértékegység </a:t>
            </a:r>
          </a:p>
          <a:p>
            <a:pPr lvl="0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hu-HU" sz="1500" dirty="0">
                <a:solidFill>
                  <a:schemeClr val="dk1"/>
                </a:solidFill>
              </a:rPr>
              <a:t>ö</a:t>
            </a:r>
            <a:r>
              <a:rPr lang="hu-HU" sz="1500" dirty="0" smtClean="0">
                <a:solidFill>
                  <a:schemeClr val="dk1"/>
                </a:solidFill>
              </a:rPr>
              <a:t>sszegyűjtéséhez!</a:t>
            </a:r>
            <a:endParaRPr lang="hu-HU" sz="1500"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776</Words>
  <Application>Microsoft Office PowerPoint</Application>
  <PresentationFormat>Egyéni</PresentationFormat>
  <Paragraphs>436</Paragraphs>
  <Slides>32</Slides>
  <Notes>32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2</vt:i4>
      </vt:variant>
      <vt:variant>
        <vt:lpstr>Téma</vt:lpstr>
      </vt:variant>
      <vt:variant>
        <vt:i4>4</vt:i4>
      </vt:variant>
      <vt:variant>
        <vt:lpstr>Diacímek</vt:lpstr>
      </vt:variant>
      <vt:variant>
        <vt:i4>32</vt:i4>
      </vt:variant>
    </vt:vector>
  </HeadingPairs>
  <TitlesOfParts>
    <vt:vector size="38" baseType="lpstr">
      <vt:lpstr>Arial</vt:lpstr>
      <vt:lpstr>Montserrat</vt:lpstr>
      <vt:lpstr>Simple Light</vt:lpstr>
      <vt:lpstr>Simple Light</vt:lpstr>
      <vt:lpstr>Simple Light</vt:lpstr>
      <vt:lpstr>Simple Light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Szandavári-Csurgó Cintia</dc:creator>
  <cp:lastModifiedBy>Szandavári-Csurgó Cintia</cp:lastModifiedBy>
  <cp:revision>11</cp:revision>
  <dcterms:modified xsi:type="dcterms:W3CDTF">2023-05-17T13:17:03Z</dcterms:modified>
</cp:coreProperties>
</file>