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0058400" cy="7772400"/>
  <p:notesSz cx="6858000" cy="9945688"/>
  <p:embeddedFontLst>
    <p:embeddedFont>
      <p:font typeface="Montserrat" panose="020B0604020202020204" charset="-18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9" roundtripDataSignature="AMtx7mhAiTIMUEzEHtMp+gglWv45tPqyB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iktorii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4EEDC08-073B-4F80-A1BA-726989301674}">
  <a:tblStyle styleId="{64EEDC08-073B-4F80-A1BA-726989301674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66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2" Type="http://schemas.openxmlformats.org/officeDocument/2006/relationships/slide" Target="slides/slide1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3-04-11T06:50:19.959" idx="1">
    <p:pos x="6000" y="0"/>
    <p:text>tested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ommentPostId="AAAApXInzD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17588" y="746125"/>
            <a:ext cx="48244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" name="Google Shape;3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7588" y="746125"/>
            <a:ext cx="48244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7588" y="746125"/>
            <a:ext cx="48244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2d917e6ce3_1_0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7" name="Google Shape;87;g22d917e6ce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7588" y="746125"/>
            <a:ext cx="48244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2d917e6ce3_1_43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3" name="Google Shape;123;g22d917e6ce3_1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7588" y="746125"/>
            <a:ext cx="48244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2d917e6ce3_1_78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9" name="Google Shape;159;g22d917e6ce3_1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7588" y="746125"/>
            <a:ext cx="48244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2d917e6ce3_1_115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5" name="Google Shape;195;g22d917e6ce3_1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7588" y="746125"/>
            <a:ext cx="48244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1" name="Google Shape;23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7588" y="746125"/>
            <a:ext cx="48244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8" name="Google Shape;26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7588" y="746125"/>
            <a:ext cx="48244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x8 Grid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8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56550" y="457200"/>
            <a:ext cx="6857999" cy="6857999"/>
          </a:xfrm>
          <a:prstGeom prst="rect">
            <a:avLst/>
          </a:prstGeom>
          <a:noFill/>
          <a:ln w="114300" cap="flat" cmpd="sng">
            <a:solidFill>
              <a:srgbClr val="1C9AD6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9" name="Google Shape;9;p6"/>
          <p:cNvSpPr txBox="1"/>
          <p:nvPr/>
        </p:nvSpPr>
        <p:spPr>
          <a:xfrm>
            <a:off x="187161" y="317384"/>
            <a:ext cx="24738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hu-HU" sz="1700" b="0" i="0" u="none" strike="noStrike" cap="none">
                <a:solidFill>
                  <a:srgbClr val="1C9AD6"/>
                </a:solidFill>
                <a:latin typeface="Montserrat"/>
                <a:ea typeface="Montserrat"/>
                <a:cs typeface="Montserrat"/>
                <a:sym typeface="Montserrat"/>
              </a:rPr>
              <a:t>Make your own</a:t>
            </a:r>
            <a:endParaRPr sz="1700" b="0" i="0" u="none" strike="noStrike" cap="none">
              <a:solidFill>
                <a:srgbClr val="1C9AD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hu-HU" sz="1700" b="1" i="0" u="none" strike="noStrike" cap="none">
                <a:solidFill>
                  <a:srgbClr val="1C9AD6"/>
                </a:solidFill>
                <a:latin typeface="Montserrat"/>
                <a:ea typeface="Montserrat"/>
                <a:cs typeface="Montserrat"/>
                <a:sym typeface="Montserrat"/>
              </a:rPr>
              <a:t>indi Challenge Card</a:t>
            </a:r>
            <a:endParaRPr sz="1700" b="1" i="0" u="none" strike="noStrike" cap="none">
              <a:solidFill>
                <a:srgbClr val="1C9AD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" name="Google Shape;10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76157" y="6552392"/>
            <a:ext cx="612775" cy="652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3438" y="6907355"/>
            <a:ext cx="1844045" cy="4191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Google Shape;12;p6"/>
          <p:cNvGrpSpPr/>
          <p:nvPr/>
        </p:nvGrpSpPr>
        <p:grpSpPr>
          <a:xfrm>
            <a:off x="1921303" y="7205172"/>
            <a:ext cx="783537" cy="475397"/>
            <a:chOff x="0" y="7190319"/>
            <a:chExt cx="737118" cy="488773"/>
          </a:xfrm>
        </p:grpSpPr>
        <p:sp>
          <p:nvSpPr>
            <p:cNvPr id="13" name="Google Shape;13;p6"/>
            <p:cNvSpPr/>
            <p:nvPr/>
          </p:nvSpPr>
          <p:spPr>
            <a:xfrm>
              <a:off x="0" y="7190319"/>
              <a:ext cx="737118" cy="488773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1C9AD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88"/>
                <a:buFont typeface="Arial"/>
                <a:buNone/>
              </a:pPr>
              <a:endParaRPr sz="14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4" name="Google Shape;14;p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1870" y="7227644"/>
              <a:ext cx="578559" cy="3984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Grid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Google Shape;16;p7"/>
          <p:cNvGraphicFramePr/>
          <p:nvPr/>
        </p:nvGraphicFramePr>
        <p:xfrm>
          <a:off x="1429200" y="28620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{64EEDC08-073B-4F80-A1BA-726989301674}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17" name="Google Shape;17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045431" y="6833420"/>
            <a:ext cx="612775" cy="652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8429795" y="5545280"/>
            <a:ext cx="1844045" cy="4191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" name="Google Shape;19;p7"/>
          <p:cNvGrpSpPr/>
          <p:nvPr/>
        </p:nvGrpSpPr>
        <p:grpSpPr>
          <a:xfrm rot="-5400000">
            <a:off x="8891361" y="4040270"/>
            <a:ext cx="783537" cy="475397"/>
            <a:chOff x="0" y="7190319"/>
            <a:chExt cx="737118" cy="488773"/>
          </a:xfrm>
        </p:grpSpPr>
        <p:sp>
          <p:nvSpPr>
            <p:cNvPr id="20" name="Google Shape;20;p7"/>
            <p:cNvSpPr/>
            <p:nvPr/>
          </p:nvSpPr>
          <p:spPr>
            <a:xfrm>
              <a:off x="0" y="7190319"/>
              <a:ext cx="737118" cy="488773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1C9AD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88"/>
                <a:buFont typeface="Arial"/>
                <a:buNone/>
              </a:pPr>
              <a:endParaRPr sz="14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1" name="Google Shape;21;p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1870" y="7227644"/>
              <a:ext cx="578559" cy="3984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Grid">
  <p:cSld name="1_Large Grid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7188" y="224113"/>
            <a:ext cx="9144003" cy="7324167"/>
          </a:xfrm>
          <a:prstGeom prst="rect">
            <a:avLst/>
          </a:prstGeom>
          <a:noFill/>
          <a:ln w="114300" cap="flat" cmpd="sng">
            <a:solidFill>
              <a:srgbClr val="1C9AD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4" name="Google Shape;2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23758" y="6774064"/>
            <a:ext cx="612775" cy="652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81975" y="7384823"/>
            <a:ext cx="1641233" cy="37300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" name="Google Shape;26;p8"/>
          <p:cNvGrpSpPr/>
          <p:nvPr/>
        </p:nvGrpSpPr>
        <p:grpSpPr>
          <a:xfrm>
            <a:off x="65419" y="7174420"/>
            <a:ext cx="783537" cy="475397"/>
            <a:chOff x="0" y="7190319"/>
            <a:chExt cx="737118" cy="488773"/>
          </a:xfrm>
        </p:grpSpPr>
        <p:sp>
          <p:nvSpPr>
            <p:cNvPr id="27" name="Google Shape;27;p8"/>
            <p:cNvSpPr/>
            <p:nvPr/>
          </p:nvSpPr>
          <p:spPr>
            <a:xfrm>
              <a:off x="0" y="7190319"/>
              <a:ext cx="737118" cy="488773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1C9AD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88"/>
                <a:buFont typeface="Arial"/>
                <a:buNone/>
              </a:pPr>
              <a:endParaRPr sz="14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8" name="Google Shape;28;p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1870" y="7227644"/>
              <a:ext cx="578559" cy="3984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/>
          <p:nvPr/>
        </p:nvSpPr>
        <p:spPr>
          <a:xfrm>
            <a:off x="1123025" y="1302050"/>
            <a:ext cx="7348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jpg"/><Relationship Id="rId3" Type="http://schemas.openxmlformats.org/officeDocument/2006/relationships/image" Target="../media/image6.png"/><Relationship Id="rId21" Type="http://schemas.openxmlformats.org/officeDocument/2006/relationships/image" Target="../media/image24.jp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9.jpg"/><Relationship Id="rId20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jpg"/><Relationship Id="rId10" Type="http://schemas.openxmlformats.org/officeDocument/2006/relationships/image" Target="../media/image13.png"/><Relationship Id="rId19" Type="http://schemas.openxmlformats.org/officeDocument/2006/relationships/image" Target="../media/image22.jp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jpg"/><Relationship Id="rId3" Type="http://schemas.openxmlformats.org/officeDocument/2006/relationships/image" Target="../media/image6.png"/><Relationship Id="rId21" Type="http://schemas.openxmlformats.org/officeDocument/2006/relationships/image" Target="../media/image24.jp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jp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jpg"/><Relationship Id="rId20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jpg"/><Relationship Id="rId10" Type="http://schemas.openxmlformats.org/officeDocument/2006/relationships/image" Target="../media/image13.png"/><Relationship Id="rId19" Type="http://schemas.openxmlformats.org/officeDocument/2006/relationships/image" Target="../media/image22.jp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jpg"/><Relationship Id="rId3" Type="http://schemas.openxmlformats.org/officeDocument/2006/relationships/image" Target="../media/image6.png"/><Relationship Id="rId21" Type="http://schemas.openxmlformats.org/officeDocument/2006/relationships/image" Target="../media/image24.jp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jp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9.jpg"/><Relationship Id="rId20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jpg"/><Relationship Id="rId10" Type="http://schemas.openxmlformats.org/officeDocument/2006/relationships/image" Target="../media/image13.png"/><Relationship Id="rId19" Type="http://schemas.openxmlformats.org/officeDocument/2006/relationships/image" Target="../media/image22.jp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jpg"/><Relationship Id="rId3" Type="http://schemas.openxmlformats.org/officeDocument/2006/relationships/image" Target="../media/image6.png"/><Relationship Id="rId21" Type="http://schemas.openxmlformats.org/officeDocument/2006/relationships/image" Target="../media/image24.jp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9.jpg"/><Relationship Id="rId20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jpg"/><Relationship Id="rId10" Type="http://schemas.openxmlformats.org/officeDocument/2006/relationships/image" Target="../media/image13.png"/><Relationship Id="rId19" Type="http://schemas.openxmlformats.org/officeDocument/2006/relationships/image" Target="../media/image22.jp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comments" Target="../comments/comment1.xml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15023" y="564924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1"/>
          <p:cNvPicPr preferRelativeResize="0"/>
          <p:nvPr/>
        </p:nvPicPr>
        <p:blipFill rotWithShape="1">
          <a:blip r:embed="rId4">
            <a:alphaModFix/>
          </a:blip>
          <a:srcRect b="30074"/>
          <a:stretch/>
        </p:blipFill>
        <p:spPr>
          <a:xfrm>
            <a:off x="2114825" y="3752213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28120" y="2037036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28120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946" y="117566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5943" y="203855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11044" y="203855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5943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14287" y="1177443"/>
            <a:ext cx="746300" cy="74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928120" y="117348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08278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5943" y="376248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94872" y="3808843"/>
            <a:ext cx="576619" cy="657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 rot="-5400000" flipH="1">
            <a:off x="8965222" y="5062330"/>
            <a:ext cx="576619" cy="657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1"/>
          <p:cNvPicPr preferRelativeResize="0"/>
          <p:nvPr/>
        </p:nvPicPr>
        <p:blipFill rotWithShape="1">
          <a:blip r:embed="rId4">
            <a:alphaModFix/>
          </a:blip>
          <a:srcRect b="30074"/>
          <a:stretch/>
        </p:blipFill>
        <p:spPr>
          <a:xfrm rot="-5400000" flipH="1">
            <a:off x="9102875" y="5092318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1"/>
          <p:cNvPicPr preferRelativeResize="0"/>
          <p:nvPr/>
        </p:nvPicPr>
        <p:blipFill rotWithShape="1">
          <a:blip r:embed="rId15">
            <a:alphaModFix/>
          </a:blip>
          <a:srcRect t="12192" b="22469"/>
          <a:stretch/>
        </p:blipFill>
        <p:spPr>
          <a:xfrm>
            <a:off x="7202824" y="5679188"/>
            <a:ext cx="720000" cy="705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1"/>
          <p:cNvPicPr preferRelativeResize="0"/>
          <p:nvPr/>
        </p:nvPicPr>
        <p:blipFill rotWithShape="1">
          <a:blip r:embed="rId16">
            <a:alphaModFix/>
          </a:blip>
          <a:srcRect l="3730" r="26452"/>
          <a:stretch/>
        </p:blipFill>
        <p:spPr>
          <a:xfrm>
            <a:off x="4634968" y="4811803"/>
            <a:ext cx="720000" cy="717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1"/>
          <p:cNvPicPr preferRelativeResize="0"/>
          <p:nvPr/>
        </p:nvPicPr>
        <p:blipFill rotWithShape="1">
          <a:blip r:embed="rId17">
            <a:alphaModFix/>
          </a:blip>
          <a:srcRect l="33415"/>
          <a:stretch/>
        </p:blipFill>
        <p:spPr>
          <a:xfrm>
            <a:off x="5502640" y="3093170"/>
            <a:ext cx="720000" cy="720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"/>
          <p:cNvPicPr preferRelativeResize="0"/>
          <p:nvPr/>
        </p:nvPicPr>
        <p:blipFill rotWithShape="1">
          <a:blip r:embed="rId18">
            <a:alphaModFix/>
          </a:blip>
          <a:srcRect l="6944" r="22940"/>
          <a:stretch/>
        </p:blipFill>
        <p:spPr>
          <a:xfrm>
            <a:off x="8924983" y="2246538"/>
            <a:ext cx="720000" cy="718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1"/>
          <p:cNvPicPr preferRelativeResize="0"/>
          <p:nvPr/>
        </p:nvPicPr>
        <p:blipFill rotWithShape="1">
          <a:blip r:embed="rId19">
            <a:alphaModFix/>
          </a:blip>
          <a:srcRect l="27453" r="6315"/>
          <a:stretch/>
        </p:blipFill>
        <p:spPr>
          <a:xfrm>
            <a:off x="7211528" y="537428"/>
            <a:ext cx="720000" cy="721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"/>
          <p:cNvPicPr preferRelativeResize="0"/>
          <p:nvPr/>
        </p:nvPicPr>
        <p:blipFill rotWithShape="1">
          <a:blip r:embed="rId20">
            <a:alphaModFix/>
          </a:blip>
          <a:srcRect l="10733" r="11246"/>
          <a:stretch/>
        </p:blipFill>
        <p:spPr>
          <a:xfrm>
            <a:off x="3778568" y="1501613"/>
            <a:ext cx="720000" cy="519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"/>
          <p:cNvPicPr preferRelativeResize="0"/>
          <p:nvPr/>
        </p:nvPicPr>
        <p:blipFill rotWithShape="1">
          <a:blip r:embed="rId21">
            <a:alphaModFix/>
          </a:blip>
          <a:srcRect l="38037" t="8074" r="4484" b="20073"/>
          <a:stretch/>
        </p:blipFill>
        <p:spPr>
          <a:xfrm>
            <a:off x="2919958" y="3963113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83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75029" y="6503272"/>
            <a:ext cx="749808" cy="749808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84;p2"/>
          <p:cNvSpPr txBox="1"/>
          <p:nvPr/>
        </p:nvSpPr>
        <p:spPr>
          <a:xfrm>
            <a:off x="95943" y="5093854"/>
            <a:ext cx="2581985" cy="1692731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1C9A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Challenge</a:t>
            </a:r>
            <a:r>
              <a:rPr lang="hu-HU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/>
            <a:r>
              <a:rPr lang="en-US" dirty="0">
                <a:solidFill>
                  <a:schemeClr val="dk1"/>
                </a:solidFill>
              </a:rPr>
              <a:t>Evolutionary affinities: Go through all the living creatures below. First go to the human, and then move from our closest relatives to our most distant relatives! </a:t>
            </a:r>
            <a:endParaRPr b="1" i="0" u="none" strike="noStrike" cap="none" dirty="0">
              <a:solidFill>
                <a:srgbClr val="000000"/>
              </a:solidFill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15023" y="564924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2"/>
          <p:cNvPicPr preferRelativeResize="0"/>
          <p:nvPr/>
        </p:nvPicPr>
        <p:blipFill rotWithShape="1">
          <a:blip r:embed="rId4">
            <a:alphaModFix/>
          </a:blip>
          <a:srcRect b="30074"/>
          <a:stretch/>
        </p:blipFill>
        <p:spPr>
          <a:xfrm>
            <a:off x="2114825" y="3752213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28120" y="2037036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28120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946" y="117566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5943" y="203855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11044" y="203855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5943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14287" y="1177443"/>
            <a:ext cx="746300" cy="74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928120" y="117348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08278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5943" y="376248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94872" y="3808843"/>
            <a:ext cx="576619" cy="657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 rot="-5400000" flipH="1">
            <a:off x="8965222" y="5062330"/>
            <a:ext cx="576619" cy="657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2"/>
          <p:cNvPicPr preferRelativeResize="0"/>
          <p:nvPr/>
        </p:nvPicPr>
        <p:blipFill rotWithShape="1">
          <a:blip r:embed="rId4">
            <a:alphaModFix/>
          </a:blip>
          <a:srcRect b="30074"/>
          <a:stretch/>
        </p:blipFill>
        <p:spPr>
          <a:xfrm rot="-5400000" flipH="1">
            <a:off x="9102875" y="5092318"/>
            <a:ext cx="334750" cy="1301797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2"/>
          <p:cNvSpPr txBox="1"/>
          <p:nvPr/>
        </p:nvSpPr>
        <p:spPr>
          <a:xfrm>
            <a:off x="3835018" y="1586252"/>
            <a:ext cx="63119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Fish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"/>
          <p:cNvSpPr txBox="1"/>
          <p:nvPr/>
        </p:nvSpPr>
        <p:spPr>
          <a:xfrm>
            <a:off x="5431450" y="3311625"/>
            <a:ext cx="90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Mouse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"/>
          <p:cNvSpPr txBox="1"/>
          <p:nvPr/>
        </p:nvSpPr>
        <p:spPr>
          <a:xfrm>
            <a:off x="7081414" y="5868448"/>
            <a:ext cx="9771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Human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"/>
          <p:cNvSpPr txBox="1"/>
          <p:nvPr/>
        </p:nvSpPr>
        <p:spPr>
          <a:xfrm>
            <a:off x="8856820" y="2464198"/>
            <a:ext cx="85632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Turtle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2"/>
          <p:cNvSpPr txBox="1"/>
          <p:nvPr/>
        </p:nvSpPr>
        <p:spPr>
          <a:xfrm>
            <a:off x="7244388" y="732950"/>
            <a:ext cx="65114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"/>
          <p:cNvSpPr txBox="1"/>
          <p:nvPr/>
        </p:nvSpPr>
        <p:spPr>
          <a:xfrm>
            <a:off x="4515312" y="4858662"/>
            <a:ext cx="9651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Chim-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panzee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2"/>
          <p:cNvSpPr txBox="1"/>
          <p:nvPr/>
        </p:nvSpPr>
        <p:spPr>
          <a:xfrm>
            <a:off x="2903100" y="4173742"/>
            <a:ext cx="73129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Insect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"/>
          <p:cNvSpPr txBox="1"/>
          <p:nvPr/>
        </p:nvSpPr>
        <p:spPr>
          <a:xfrm>
            <a:off x="95943" y="5093854"/>
            <a:ext cx="2581985" cy="1692731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1C9A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Challenge</a:t>
            </a:r>
            <a:r>
              <a:rPr lang="hu-HU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/>
            <a:r>
              <a:rPr lang="en-US" dirty="0">
                <a:solidFill>
                  <a:schemeClr val="dk1"/>
                </a:solidFill>
              </a:rPr>
              <a:t>Evolutionary affinities: Go through all the living creatures below. First go to the human, and then move from our closest relatives to our most distant relatives! </a:t>
            </a:r>
            <a:endParaRPr b="1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pic>
        <p:nvPicPr>
          <p:cNvPr id="27" name="Google Shape;283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75029" y="6503272"/>
            <a:ext cx="749808" cy="7498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g22d917e6ce3_1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15023" y="564924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g22d917e6ce3_1_0"/>
          <p:cNvPicPr preferRelativeResize="0"/>
          <p:nvPr/>
        </p:nvPicPr>
        <p:blipFill rotWithShape="1">
          <a:blip r:embed="rId4">
            <a:alphaModFix/>
          </a:blip>
          <a:srcRect b="30074"/>
          <a:stretch/>
        </p:blipFill>
        <p:spPr>
          <a:xfrm>
            <a:off x="2114825" y="3752213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g22d917e6ce3_1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28120" y="2037036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g22d917e6ce3_1_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28120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g22d917e6ce3_1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946" y="117566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g22d917e6ce3_1_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5943" y="203855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g22d917e6ce3_1_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11044" y="203855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g22d917e6ce3_1_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5943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g22d917e6ce3_1_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14287" y="1177443"/>
            <a:ext cx="746300" cy="74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g22d917e6ce3_1_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928120" y="117348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g22d917e6ce3_1_0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08278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g22d917e6ce3_1_0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5943" y="376248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g22d917e6ce3_1_0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94872" y="3808843"/>
            <a:ext cx="576619" cy="657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g22d917e6ce3_1_0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 rot="-5400000" flipH="1">
            <a:off x="8965222" y="5062330"/>
            <a:ext cx="576619" cy="657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g22d917e6ce3_1_0"/>
          <p:cNvPicPr preferRelativeResize="0"/>
          <p:nvPr/>
        </p:nvPicPr>
        <p:blipFill rotWithShape="1">
          <a:blip r:embed="rId4">
            <a:alphaModFix/>
          </a:blip>
          <a:srcRect b="30074"/>
          <a:stretch/>
        </p:blipFill>
        <p:spPr>
          <a:xfrm rot="-5400000" flipH="1">
            <a:off x="9102875" y="5092318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g22d917e6ce3_1_0"/>
          <p:cNvPicPr preferRelativeResize="0"/>
          <p:nvPr/>
        </p:nvPicPr>
        <p:blipFill rotWithShape="1">
          <a:blip r:embed="rId15">
            <a:alphaModFix/>
          </a:blip>
          <a:srcRect t="12191" b="22469"/>
          <a:stretch/>
        </p:blipFill>
        <p:spPr>
          <a:xfrm>
            <a:off x="7202824" y="5679188"/>
            <a:ext cx="720000" cy="705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g22d917e6ce3_1_0"/>
          <p:cNvPicPr preferRelativeResize="0"/>
          <p:nvPr/>
        </p:nvPicPr>
        <p:blipFill rotWithShape="1">
          <a:blip r:embed="rId16">
            <a:alphaModFix/>
          </a:blip>
          <a:srcRect l="3728" r="26453"/>
          <a:stretch/>
        </p:blipFill>
        <p:spPr>
          <a:xfrm>
            <a:off x="4634968" y="4811803"/>
            <a:ext cx="720000" cy="717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g22d917e6ce3_1_0"/>
          <p:cNvPicPr preferRelativeResize="0"/>
          <p:nvPr/>
        </p:nvPicPr>
        <p:blipFill rotWithShape="1">
          <a:blip r:embed="rId17">
            <a:alphaModFix/>
          </a:blip>
          <a:srcRect l="33413"/>
          <a:stretch/>
        </p:blipFill>
        <p:spPr>
          <a:xfrm>
            <a:off x="5502640" y="3093170"/>
            <a:ext cx="720000" cy="720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g22d917e6ce3_1_0"/>
          <p:cNvPicPr preferRelativeResize="0"/>
          <p:nvPr/>
        </p:nvPicPr>
        <p:blipFill rotWithShape="1">
          <a:blip r:embed="rId18">
            <a:alphaModFix/>
          </a:blip>
          <a:srcRect l="6948" r="22935"/>
          <a:stretch/>
        </p:blipFill>
        <p:spPr>
          <a:xfrm>
            <a:off x="8924983" y="2246538"/>
            <a:ext cx="720000" cy="718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g22d917e6ce3_1_0"/>
          <p:cNvPicPr preferRelativeResize="0"/>
          <p:nvPr/>
        </p:nvPicPr>
        <p:blipFill rotWithShape="1">
          <a:blip r:embed="rId19">
            <a:alphaModFix/>
          </a:blip>
          <a:srcRect l="27453" r="6311"/>
          <a:stretch/>
        </p:blipFill>
        <p:spPr>
          <a:xfrm>
            <a:off x="7211528" y="537428"/>
            <a:ext cx="720000" cy="721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g22d917e6ce3_1_0"/>
          <p:cNvPicPr preferRelativeResize="0"/>
          <p:nvPr/>
        </p:nvPicPr>
        <p:blipFill rotWithShape="1">
          <a:blip r:embed="rId20">
            <a:alphaModFix/>
          </a:blip>
          <a:srcRect l="10734" r="11241"/>
          <a:stretch/>
        </p:blipFill>
        <p:spPr>
          <a:xfrm>
            <a:off x="3778568" y="1501613"/>
            <a:ext cx="720000" cy="519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g22d917e6ce3_1_0"/>
          <p:cNvPicPr preferRelativeResize="0"/>
          <p:nvPr/>
        </p:nvPicPr>
        <p:blipFill rotWithShape="1">
          <a:blip r:embed="rId21">
            <a:alphaModFix/>
          </a:blip>
          <a:srcRect l="38037" t="8074" r="4483" b="20073"/>
          <a:stretch/>
        </p:blipFill>
        <p:spPr>
          <a:xfrm>
            <a:off x="2919958" y="3963113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g22d917e6ce3_1_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910070" y="30869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g22d917e6ce3_1_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32456" y="565724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g22d917e6ce3_1_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01291" y="30869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g22d917e6ce3_1_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765504" y="30869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g22d917e6ce3_1_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25865" y="30869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g22d917e6ce3_1_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06120" y="6503272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112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910070" y="51507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119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772942" y="513945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283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75029" y="6503272"/>
            <a:ext cx="749808" cy="749808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84;p2"/>
          <p:cNvSpPr txBox="1"/>
          <p:nvPr/>
        </p:nvSpPr>
        <p:spPr>
          <a:xfrm>
            <a:off x="95943" y="5093854"/>
            <a:ext cx="2581985" cy="1692731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1C9A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Challenge</a:t>
            </a:r>
            <a:r>
              <a:rPr lang="hu-HU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/>
            <a:r>
              <a:rPr lang="en-US" dirty="0">
                <a:solidFill>
                  <a:schemeClr val="dk1"/>
                </a:solidFill>
              </a:rPr>
              <a:t>Evolutionary affinities: Go through all the living creatures below. First go to the human, and then move from our closest relatives to our most distant relatives! </a:t>
            </a:r>
            <a:endParaRPr b="1" i="0" u="none" strike="noStrike" cap="none" dirty="0">
              <a:solidFill>
                <a:srgbClr val="000000"/>
              </a:solidFill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g22d917e6ce3_1_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15023" y="564924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g22d917e6ce3_1_43"/>
          <p:cNvPicPr preferRelativeResize="0"/>
          <p:nvPr/>
        </p:nvPicPr>
        <p:blipFill rotWithShape="1">
          <a:blip r:embed="rId4">
            <a:alphaModFix/>
          </a:blip>
          <a:srcRect b="30074"/>
          <a:stretch/>
        </p:blipFill>
        <p:spPr>
          <a:xfrm>
            <a:off x="2114825" y="3752213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g22d917e6ce3_1_4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28120" y="2037036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g22d917e6ce3_1_4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28120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g22d917e6ce3_1_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946" y="117566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g22d917e6ce3_1_4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5943" y="203855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g22d917e6ce3_1_4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11044" y="203855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g22d917e6ce3_1_4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5943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g22d917e6ce3_1_4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14287" y="1177443"/>
            <a:ext cx="746300" cy="74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g22d917e6ce3_1_4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928120" y="117348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g22d917e6ce3_1_4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08278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g22d917e6ce3_1_4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5943" y="376248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g22d917e6ce3_1_43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94872" y="3808843"/>
            <a:ext cx="576619" cy="657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g22d917e6ce3_1_43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 rot="-5400000" flipH="1">
            <a:off x="8965222" y="5062330"/>
            <a:ext cx="576619" cy="657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g22d917e6ce3_1_43"/>
          <p:cNvPicPr preferRelativeResize="0"/>
          <p:nvPr/>
        </p:nvPicPr>
        <p:blipFill rotWithShape="1">
          <a:blip r:embed="rId4">
            <a:alphaModFix/>
          </a:blip>
          <a:srcRect b="30074"/>
          <a:stretch/>
        </p:blipFill>
        <p:spPr>
          <a:xfrm rot="-5400000" flipH="1">
            <a:off x="9102875" y="5092318"/>
            <a:ext cx="334750" cy="1301797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g22d917e6ce3_1_43"/>
          <p:cNvSpPr txBox="1"/>
          <p:nvPr/>
        </p:nvSpPr>
        <p:spPr>
          <a:xfrm>
            <a:off x="3835018" y="1586252"/>
            <a:ext cx="631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Fish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g22d917e6ce3_1_43"/>
          <p:cNvSpPr txBox="1"/>
          <p:nvPr/>
        </p:nvSpPr>
        <p:spPr>
          <a:xfrm>
            <a:off x="5431450" y="3311625"/>
            <a:ext cx="90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Mouse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g22d917e6ce3_1_43"/>
          <p:cNvSpPr txBox="1"/>
          <p:nvPr/>
        </p:nvSpPr>
        <p:spPr>
          <a:xfrm>
            <a:off x="7081414" y="5868448"/>
            <a:ext cx="9771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Human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g22d917e6ce3_1_43"/>
          <p:cNvSpPr txBox="1"/>
          <p:nvPr/>
        </p:nvSpPr>
        <p:spPr>
          <a:xfrm>
            <a:off x="8856820" y="2464198"/>
            <a:ext cx="856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Turtle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g22d917e6ce3_1_43"/>
          <p:cNvSpPr txBox="1"/>
          <p:nvPr/>
        </p:nvSpPr>
        <p:spPr>
          <a:xfrm>
            <a:off x="7244388" y="732950"/>
            <a:ext cx="651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g22d917e6ce3_1_43"/>
          <p:cNvSpPr txBox="1"/>
          <p:nvPr/>
        </p:nvSpPr>
        <p:spPr>
          <a:xfrm>
            <a:off x="2903100" y="4173742"/>
            <a:ext cx="731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Insect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" name="Google Shape;148;g22d917e6ce3_1_4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910070" y="30869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g22d917e6ce3_1_4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32456" y="565724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g22d917e6ce3_1_4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01291" y="30869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g22d917e6ce3_1_4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765504" y="30869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g22d917e6ce3_1_4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25865" y="30869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g22d917e6ce3_1_4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06120" y="6503272"/>
            <a:ext cx="749808" cy="749808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g22d917e6ce3_1_43"/>
          <p:cNvSpPr txBox="1"/>
          <p:nvPr/>
        </p:nvSpPr>
        <p:spPr>
          <a:xfrm>
            <a:off x="4515312" y="4858662"/>
            <a:ext cx="9651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Chim-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panzee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" name="Google Shape;112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910070" y="51507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119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772942" y="513945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283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75029" y="6503272"/>
            <a:ext cx="749808" cy="749808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84;p2"/>
          <p:cNvSpPr txBox="1"/>
          <p:nvPr/>
        </p:nvSpPr>
        <p:spPr>
          <a:xfrm>
            <a:off x="95943" y="5093854"/>
            <a:ext cx="2581985" cy="1692731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1C9A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Challenge</a:t>
            </a:r>
            <a:r>
              <a:rPr lang="hu-HU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/>
            <a:r>
              <a:rPr lang="en-US" dirty="0">
                <a:solidFill>
                  <a:schemeClr val="dk1"/>
                </a:solidFill>
              </a:rPr>
              <a:t>Evolutionary affinities: Go through all the living creatures below. First go to the human, and then move from our closest relatives to our most distant relatives! </a:t>
            </a:r>
            <a:endParaRPr b="1" i="0" u="none" strike="noStrike" cap="none" dirty="0">
              <a:solidFill>
                <a:srgbClr val="000000"/>
              </a:solidFill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g22d917e6ce3_1_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15023" y="564924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g22d917e6ce3_1_78"/>
          <p:cNvPicPr preferRelativeResize="0"/>
          <p:nvPr/>
        </p:nvPicPr>
        <p:blipFill rotWithShape="1">
          <a:blip r:embed="rId4">
            <a:alphaModFix/>
          </a:blip>
          <a:srcRect b="30074"/>
          <a:stretch/>
        </p:blipFill>
        <p:spPr>
          <a:xfrm>
            <a:off x="2114825" y="3752213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g22d917e6ce3_1_7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28120" y="2037036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g22d917e6ce3_1_7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28120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g22d917e6ce3_1_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946" y="117566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g22d917e6ce3_1_7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5943" y="203855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g22d917e6ce3_1_7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11044" y="203855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g22d917e6ce3_1_7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5943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g22d917e6ce3_1_7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14287" y="1177443"/>
            <a:ext cx="746300" cy="74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g22d917e6ce3_1_78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928120" y="117348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g22d917e6ce3_1_78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08278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g22d917e6ce3_1_78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5943" y="376248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g22d917e6ce3_1_78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94872" y="3808843"/>
            <a:ext cx="576619" cy="657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g22d917e6ce3_1_78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 rot="-5400000" flipH="1">
            <a:off x="8965222" y="5062330"/>
            <a:ext cx="576619" cy="657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g22d917e6ce3_1_78"/>
          <p:cNvPicPr preferRelativeResize="0"/>
          <p:nvPr/>
        </p:nvPicPr>
        <p:blipFill rotWithShape="1">
          <a:blip r:embed="rId4">
            <a:alphaModFix/>
          </a:blip>
          <a:srcRect b="30074"/>
          <a:stretch/>
        </p:blipFill>
        <p:spPr>
          <a:xfrm rot="-5400000" flipH="1">
            <a:off x="9102875" y="5092318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g22d917e6ce3_1_78"/>
          <p:cNvPicPr preferRelativeResize="0"/>
          <p:nvPr/>
        </p:nvPicPr>
        <p:blipFill rotWithShape="1">
          <a:blip r:embed="rId15">
            <a:alphaModFix/>
          </a:blip>
          <a:srcRect t="12191" b="22469"/>
          <a:stretch/>
        </p:blipFill>
        <p:spPr>
          <a:xfrm>
            <a:off x="7202824" y="5679188"/>
            <a:ext cx="720000" cy="705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g22d917e6ce3_1_78"/>
          <p:cNvPicPr preferRelativeResize="0"/>
          <p:nvPr/>
        </p:nvPicPr>
        <p:blipFill rotWithShape="1">
          <a:blip r:embed="rId16">
            <a:alphaModFix/>
          </a:blip>
          <a:srcRect l="3728" r="26453"/>
          <a:stretch/>
        </p:blipFill>
        <p:spPr>
          <a:xfrm>
            <a:off x="4634968" y="4811803"/>
            <a:ext cx="720000" cy="717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g22d917e6ce3_1_78"/>
          <p:cNvPicPr preferRelativeResize="0"/>
          <p:nvPr/>
        </p:nvPicPr>
        <p:blipFill rotWithShape="1">
          <a:blip r:embed="rId17">
            <a:alphaModFix/>
          </a:blip>
          <a:srcRect l="33413"/>
          <a:stretch/>
        </p:blipFill>
        <p:spPr>
          <a:xfrm>
            <a:off x="5502640" y="3093170"/>
            <a:ext cx="720000" cy="720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g22d917e6ce3_1_78"/>
          <p:cNvPicPr preferRelativeResize="0"/>
          <p:nvPr/>
        </p:nvPicPr>
        <p:blipFill rotWithShape="1">
          <a:blip r:embed="rId18">
            <a:alphaModFix/>
          </a:blip>
          <a:srcRect l="6948" r="22935"/>
          <a:stretch/>
        </p:blipFill>
        <p:spPr>
          <a:xfrm>
            <a:off x="8924983" y="2246538"/>
            <a:ext cx="720000" cy="718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g22d917e6ce3_1_78"/>
          <p:cNvPicPr preferRelativeResize="0"/>
          <p:nvPr/>
        </p:nvPicPr>
        <p:blipFill rotWithShape="1">
          <a:blip r:embed="rId19">
            <a:alphaModFix/>
          </a:blip>
          <a:srcRect l="27453" r="6311"/>
          <a:stretch/>
        </p:blipFill>
        <p:spPr>
          <a:xfrm>
            <a:off x="7211528" y="537428"/>
            <a:ext cx="720000" cy="721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g22d917e6ce3_1_78"/>
          <p:cNvPicPr preferRelativeResize="0"/>
          <p:nvPr/>
        </p:nvPicPr>
        <p:blipFill rotWithShape="1">
          <a:blip r:embed="rId20">
            <a:alphaModFix/>
          </a:blip>
          <a:srcRect l="10734" r="11241"/>
          <a:stretch/>
        </p:blipFill>
        <p:spPr>
          <a:xfrm>
            <a:off x="3778568" y="1501613"/>
            <a:ext cx="720000" cy="519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g22d917e6ce3_1_78"/>
          <p:cNvPicPr preferRelativeResize="0"/>
          <p:nvPr/>
        </p:nvPicPr>
        <p:blipFill rotWithShape="1">
          <a:blip r:embed="rId21">
            <a:alphaModFix/>
          </a:blip>
          <a:srcRect l="38037" t="8074" r="4483" b="20073"/>
          <a:stretch/>
        </p:blipFill>
        <p:spPr>
          <a:xfrm>
            <a:off x="2919958" y="3963113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g22d917e6ce3_1_7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910070" y="30869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g22d917e6ce3_1_7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765504" y="513675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g22d917e6ce3_1_7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01291" y="30869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g22d917e6ce3_1_7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765504" y="30869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g22d917e6ce3_1_7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25865" y="30869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g22d917e6ce3_1_7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06120" y="6503272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112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910070" y="51507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226;g22d9a273618_1_11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633325" y="565434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283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75029" y="6503272"/>
            <a:ext cx="749808" cy="749808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84;p2"/>
          <p:cNvSpPr txBox="1"/>
          <p:nvPr/>
        </p:nvSpPr>
        <p:spPr>
          <a:xfrm>
            <a:off x="95943" y="5093854"/>
            <a:ext cx="2581985" cy="1692731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1C9A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Challenge</a:t>
            </a:r>
            <a:r>
              <a:rPr lang="hu-HU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/>
            <a:r>
              <a:rPr lang="en-US" dirty="0">
                <a:solidFill>
                  <a:schemeClr val="dk1"/>
                </a:solidFill>
              </a:rPr>
              <a:t>Evolutionary affinities: Go through all the living creatures below. First go to the human, and then move from our closest relatives to our most distant relatives! </a:t>
            </a:r>
            <a:endParaRPr b="1" i="0" u="none" strike="noStrike" cap="none" dirty="0">
              <a:solidFill>
                <a:srgbClr val="000000"/>
              </a:solidFill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g22d917e6ce3_1_1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15023" y="564924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g22d917e6ce3_1_115"/>
          <p:cNvPicPr preferRelativeResize="0"/>
          <p:nvPr/>
        </p:nvPicPr>
        <p:blipFill rotWithShape="1">
          <a:blip r:embed="rId4">
            <a:alphaModFix/>
          </a:blip>
          <a:srcRect b="30074"/>
          <a:stretch/>
        </p:blipFill>
        <p:spPr>
          <a:xfrm>
            <a:off x="2114825" y="3752213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g22d917e6ce3_1_1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28120" y="2037036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g22d917e6ce3_1_1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28120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g22d917e6ce3_1_1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946" y="117566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g22d917e6ce3_1_1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5943" y="203855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g22d917e6ce3_1_11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11044" y="203855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g22d917e6ce3_1_11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5943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g22d917e6ce3_1_11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14287" y="1177443"/>
            <a:ext cx="746300" cy="74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g22d917e6ce3_1_11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928120" y="117348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g22d917e6ce3_1_115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08278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g22d917e6ce3_1_115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5943" y="376248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g22d917e6ce3_1_115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94872" y="3808843"/>
            <a:ext cx="576619" cy="657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g22d917e6ce3_1_115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 rot="-5400000" flipH="1">
            <a:off x="8965222" y="5062330"/>
            <a:ext cx="576619" cy="657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g22d917e6ce3_1_115"/>
          <p:cNvPicPr preferRelativeResize="0"/>
          <p:nvPr/>
        </p:nvPicPr>
        <p:blipFill rotWithShape="1">
          <a:blip r:embed="rId4">
            <a:alphaModFix/>
          </a:blip>
          <a:srcRect b="30074"/>
          <a:stretch/>
        </p:blipFill>
        <p:spPr>
          <a:xfrm rot="-5400000" flipH="1">
            <a:off x="9102875" y="5092318"/>
            <a:ext cx="334750" cy="1301797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g22d917e6ce3_1_115"/>
          <p:cNvSpPr txBox="1"/>
          <p:nvPr/>
        </p:nvSpPr>
        <p:spPr>
          <a:xfrm>
            <a:off x="3835018" y="1586252"/>
            <a:ext cx="631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Fish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g22d917e6ce3_1_115"/>
          <p:cNvSpPr txBox="1"/>
          <p:nvPr/>
        </p:nvSpPr>
        <p:spPr>
          <a:xfrm>
            <a:off x="5431450" y="3311625"/>
            <a:ext cx="90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Mouse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g22d917e6ce3_1_115"/>
          <p:cNvSpPr txBox="1"/>
          <p:nvPr/>
        </p:nvSpPr>
        <p:spPr>
          <a:xfrm>
            <a:off x="7081414" y="5868448"/>
            <a:ext cx="9771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Human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g22d917e6ce3_1_115"/>
          <p:cNvSpPr txBox="1"/>
          <p:nvPr/>
        </p:nvSpPr>
        <p:spPr>
          <a:xfrm>
            <a:off x="8856820" y="2464198"/>
            <a:ext cx="856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Turtle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g22d917e6ce3_1_115"/>
          <p:cNvSpPr txBox="1"/>
          <p:nvPr/>
        </p:nvSpPr>
        <p:spPr>
          <a:xfrm>
            <a:off x="7244388" y="732950"/>
            <a:ext cx="651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g22d917e6ce3_1_115"/>
          <p:cNvSpPr txBox="1"/>
          <p:nvPr/>
        </p:nvSpPr>
        <p:spPr>
          <a:xfrm>
            <a:off x="2903100" y="4173742"/>
            <a:ext cx="731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Insect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0" name="Google Shape;220;g22d917e6ce3_1_1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910070" y="30869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g22d917e6ce3_1_1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765504" y="513675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g22d917e6ce3_1_1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01291" y="30869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g22d917e6ce3_1_1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765504" y="30869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g22d917e6ce3_1_1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25865" y="30869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g22d917e6ce3_1_1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06120" y="6503272"/>
            <a:ext cx="749808" cy="749808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g22d917e6ce3_1_115"/>
          <p:cNvSpPr txBox="1"/>
          <p:nvPr/>
        </p:nvSpPr>
        <p:spPr>
          <a:xfrm>
            <a:off x="4515312" y="4858662"/>
            <a:ext cx="9651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Chim-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panzee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" name="Google Shape;112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910070" y="51507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226;g22d9a273618_1_11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633325" y="565434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283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75029" y="6503272"/>
            <a:ext cx="749808" cy="749808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84;p2"/>
          <p:cNvSpPr txBox="1"/>
          <p:nvPr/>
        </p:nvSpPr>
        <p:spPr>
          <a:xfrm>
            <a:off x="95943" y="5093854"/>
            <a:ext cx="2581985" cy="1692731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1C9A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Challenge</a:t>
            </a:r>
            <a:r>
              <a:rPr lang="hu-HU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/>
            <a:r>
              <a:rPr lang="en-US" dirty="0">
                <a:solidFill>
                  <a:schemeClr val="dk1"/>
                </a:solidFill>
              </a:rPr>
              <a:t>Evolutionary affinities: Go through all the living creatures below. First go to the human, and then move from our closest relatives to our most distant relatives! </a:t>
            </a:r>
            <a:endParaRPr b="1" i="0" u="none" strike="noStrike" cap="none" dirty="0">
              <a:solidFill>
                <a:srgbClr val="000000"/>
              </a:solidFill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15023" y="564924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3"/>
          <p:cNvPicPr preferRelativeResize="0"/>
          <p:nvPr/>
        </p:nvPicPr>
        <p:blipFill rotWithShape="1">
          <a:blip r:embed="rId4">
            <a:alphaModFix/>
          </a:blip>
          <a:srcRect b="30074"/>
          <a:stretch/>
        </p:blipFill>
        <p:spPr>
          <a:xfrm>
            <a:off x="2114825" y="3752213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28120" y="2037036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28120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946" y="117566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5943" y="203855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11044" y="203855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5943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14287" y="1177443"/>
            <a:ext cx="746300" cy="74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928120" y="117348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08278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5943" y="376248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3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94872" y="3808843"/>
            <a:ext cx="576619" cy="657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3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 rot="-5400000" flipH="1">
            <a:off x="8965222" y="5062330"/>
            <a:ext cx="576619" cy="657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3"/>
          <p:cNvPicPr preferRelativeResize="0"/>
          <p:nvPr/>
        </p:nvPicPr>
        <p:blipFill rotWithShape="1">
          <a:blip r:embed="rId4">
            <a:alphaModFix/>
          </a:blip>
          <a:srcRect b="30074"/>
          <a:stretch/>
        </p:blipFill>
        <p:spPr>
          <a:xfrm rot="-5400000" flipH="1">
            <a:off x="9102875" y="5092318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3"/>
          <p:cNvPicPr preferRelativeResize="0"/>
          <p:nvPr/>
        </p:nvPicPr>
        <p:blipFill rotWithShape="1">
          <a:blip r:embed="rId15">
            <a:alphaModFix/>
          </a:blip>
          <a:srcRect t="12192" b="22469"/>
          <a:stretch/>
        </p:blipFill>
        <p:spPr>
          <a:xfrm>
            <a:off x="7202824" y="5679188"/>
            <a:ext cx="720000" cy="705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3"/>
          <p:cNvPicPr preferRelativeResize="0"/>
          <p:nvPr/>
        </p:nvPicPr>
        <p:blipFill rotWithShape="1">
          <a:blip r:embed="rId16">
            <a:alphaModFix/>
          </a:blip>
          <a:srcRect l="3730" r="26452"/>
          <a:stretch/>
        </p:blipFill>
        <p:spPr>
          <a:xfrm>
            <a:off x="4634968" y="4811803"/>
            <a:ext cx="720000" cy="717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3"/>
          <p:cNvPicPr preferRelativeResize="0"/>
          <p:nvPr/>
        </p:nvPicPr>
        <p:blipFill rotWithShape="1">
          <a:blip r:embed="rId17">
            <a:alphaModFix/>
          </a:blip>
          <a:srcRect l="33415"/>
          <a:stretch/>
        </p:blipFill>
        <p:spPr>
          <a:xfrm>
            <a:off x="5502640" y="3093170"/>
            <a:ext cx="720000" cy="720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3"/>
          <p:cNvPicPr preferRelativeResize="0"/>
          <p:nvPr/>
        </p:nvPicPr>
        <p:blipFill rotWithShape="1">
          <a:blip r:embed="rId18">
            <a:alphaModFix/>
          </a:blip>
          <a:srcRect l="6944" r="22940"/>
          <a:stretch/>
        </p:blipFill>
        <p:spPr>
          <a:xfrm>
            <a:off x="8924983" y="2246538"/>
            <a:ext cx="720000" cy="718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3"/>
          <p:cNvPicPr preferRelativeResize="0"/>
          <p:nvPr/>
        </p:nvPicPr>
        <p:blipFill rotWithShape="1">
          <a:blip r:embed="rId19">
            <a:alphaModFix/>
          </a:blip>
          <a:srcRect l="27453" r="6315"/>
          <a:stretch/>
        </p:blipFill>
        <p:spPr>
          <a:xfrm>
            <a:off x="7211528" y="537428"/>
            <a:ext cx="720000" cy="721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3"/>
          <p:cNvPicPr preferRelativeResize="0"/>
          <p:nvPr/>
        </p:nvPicPr>
        <p:blipFill rotWithShape="1">
          <a:blip r:embed="rId20">
            <a:alphaModFix/>
          </a:blip>
          <a:srcRect l="10733" r="11246"/>
          <a:stretch/>
        </p:blipFill>
        <p:spPr>
          <a:xfrm>
            <a:off x="3778568" y="1501613"/>
            <a:ext cx="720000" cy="519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3"/>
          <p:cNvPicPr preferRelativeResize="0"/>
          <p:nvPr/>
        </p:nvPicPr>
        <p:blipFill rotWithShape="1">
          <a:blip r:embed="rId21">
            <a:alphaModFix/>
          </a:blip>
          <a:srcRect l="38037" t="8074" r="4484" b="20073"/>
          <a:stretch/>
        </p:blipFill>
        <p:spPr>
          <a:xfrm>
            <a:off x="2919958" y="3963113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631799" y="3079522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910079" y="30869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915023" y="513675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765504" y="513675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773580" y="3078572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913176" y="3078572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906310" y="6503272"/>
            <a:ext cx="749808" cy="749808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"/>
          <p:cNvSpPr txBox="1"/>
          <p:nvPr/>
        </p:nvSpPr>
        <p:spPr>
          <a:xfrm>
            <a:off x="773879" y="4672149"/>
            <a:ext cx="1218600" cy="3078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4285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hu-HU" sz="1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Solution</a:t>
            </a:r>
            <a:endParaRPr sz="1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" name="Google Shape;226;g22d9a273618_1_11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633325" y="565434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283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75029" y="6503272"/>
            <a:ext cx="749808" cy="749808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84;p2"/>
          <p:cNvSpPr txBox="1"/>
          <p:nvPr/>
        </p:nvSpPr>
        <p:spPr>
          <a:xfrm>
            <a:off x="95943" y="5093854"/>
            <a:ext cx="2581985" cy="1692731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1C9A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Challenge</a:t>
            </a:r>
            <a:r>
              <a:rPr lang="hu-HU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/>
            <a:r>
              <a:rPr lang="en-US" dirty="0">
                <a:solidFill>
                  <a:schemeClr val="dk1"/>
                </a:solidFill>
              </a:rPr>
              <a:t>Evolutionary affinities: Go through all the living creatures below. First go to the human, and then move from our closest relatives to our most distant relatives! </a:t>
            </a:r>
            <a:endParaRPr b="1" i="0" u="none" strike="noStrike" cap="none" dirty="0">
              <a:solidFill>
                <a:srgbClr val="000000"/>
              </a:solidFill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15023" y="564924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4"/>
          <p:cNvPicPr preferRelativeResize="0"/>
          <p:nvPr/>
        </p:nvPicPr>
        <p:blipFill rotWithShape="1">
          <a:blip r:embed="rId4">
            <a:alphaModFix/>
          </a:blip>
          <a:srcRect b="30074"/>
          <a:stretch/>
        </p:blipFill>
        <p:spPr>
          <a:xfrm>
            <a:off x="2114825" y="3752213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28120" y="2037036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28120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946" y="117566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5943" y="203855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11044" y="203855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5943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14287" y="1177443"/>
            <a:ext cx="746300" cy="74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928120" y="117348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4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08278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4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5943" y="376248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4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94872" y="3808843"/>
            <a:ext cx="576619" cy="657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4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 rot="-5400000" flipH="1">
            <a:off x="8965222" y="5062330"/>
            <a:ext cx="576619" cy="657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4"/>
          <p:cNvPicPr preferRelativeResize="0"/>
          <p:nvPr/>
        </p:nvPicPr>
        <p:blipFill rotWithShape="1">
          <a:blip r:embed="rId4">
            <a:alphaModFix/>
          </a:blip>
          <a:srcRect b="30074"/>
          <a:stretch/>
        </p:blipFill>
        <p:spPr>
          <a:xfrm rot="-5400000" flipH="1">
            <a:off x="9102875" y="5092318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631799" y="3079522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910079" y="30869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915023" y="513675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765504" y="513675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773580" y="3078572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913176" y="3078572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906310" y="6503272"/>
            <a:ext cx="749808" cy="749808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4"/>
          <p:cNvSpPr txBox="1"/>
          <p:nvPr/>
        </p:nvSpPr>
        <p:spPr>
          <a:xfrm>
            <a:off x="7114951" y="5868448"/>
            <a:ext cx="90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hu-H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Human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4"/>
          <p:cNvSpPr txBox="1"/>
          <p:nvPr/>
        </p:nvSpPr>
        <p:spPr>
          <a:xfrm>
            <a:off x="3835018" y="1586252"/>
            <a:ext cx="631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Fish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4"/>
          <p:cNvSpPr txBox="1"/>
          <p:nvPr/>
        </p:nvSpPr>
        <p:spPr>
          <a:xfrm>
            <a:off x="7244388" y="732950"/>
            <a:ext cx="651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4"/>
          <p:cNvSpPr txBox="1"/>
          <p:nvPr/>
        </p:nvSpPr>
        <p:spPr>
          <a:xfrm>
            <a:off x="8856820" y="2464198"/>
            <a:ext cx="856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Turtle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4"/>
          <p:cNvSpPr txBox="1"/>
          <p:nvPr/>
        </p:nvSpPr>
        <p:spPr>
          <a:xfrm>
            <a:off x="5383125" y="3292475"/>
            <a:ext cx="90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Mouse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4"/>
          <p:cNvSpPr txBox="1"/>
          <p:nvPr/>
        </p:nvSpPr>
        <p:spPr>
          <a:xfrm>
            <a:off x="2903100" y="4173742"/>
            <a:ext cx="731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Insect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4"/>
          <p:cNvSpPr txBox="1"/>
          <p:nvPr/>
        </p:nvSpPr>
        <p:spPr>
          <a:xfrm>
            <a:off x="773879" y="4672149"/>
            <a:ext cx="1218600" cy="3078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4285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hu-HU" sz="1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Solution</a:t>
            </a:r>
            <a:endParaRPr sz="1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4"/>
          <p:cNvSpPr txBox="1"/>
          <p:nvPr/>
        </p:nvSpPr>
        <p:spPr>
          <a:xfrm>
            <a:off x="4515312" y="4858662"/>
            <a:ext cx="9651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Chim-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panzee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" name="Google Shape;226;g22d9a273618_1_11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633325" y="565434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283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75029" y="6503272"/>
            <a:ext cx="749808" cy="749808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84;p2"/>
          <p:cNvSpPr txBox="1"/>
          <p:nvPr/>
        </p:nvSpPr>
        <p:spPr>
          <a:xfrm>
            <a:off x="95943" y="5093854"/>
            <a:ext cx="2581985" cy="1692731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1C9A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Challenge</a:t>
            </a:r>
            <a:r>
              <a:rPr lang="hu-HU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/>
            <a:r>
              <a:rPr lang="en-US" dirty="0">
                <a:solidFill>
                  <a:schemeClr val="dk1"/>
                </a:solidFill>
              </a:rPr>
              <a:t>Evolutionary affinities: Go through all the living creatures below. First go to the human, and then move from our closest relatives to our most distant relatives! </a:t>
            </a:r>
            <a:endParaRPr b="1" i="0" u="none" strike="noStrike" cap="none" dirty="0">
              <a:solidFill>
                <a:srgbClr val="000000"/>
              </a:solidFill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290</Words>
  <Application>Microsoft Office PowerPoint</Application>
  <PresentationFormat>Egyéni</PresentationFormat>
  <Paragraphs>50</Paragraphs>
  <Slides>8</Slides>
  <Notes>8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1" baseType="lpstr">
      <vt:lpstr>Arial</vt:lpstr>
      <vt:lpstr>Montserrat</vt:lpstr>
      <vt:lpstr>Simple Light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Szandavári-Csurgó Cintia</dc:creator>
  <cp:lastModifiedBy>Szandavári-Csurgó Cintia</cp:lastModifiedBy>
  <cp:revision>3</cp:revision>
  <dcterms:modified xsi:type="dcterms:W3CDTF">2023-05-19T08:53:54Z</dcterms:modified>
</cp:coreProperties>
</file>