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691813" cy="7559675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0uTNVEdCXNLDGVzhZ7b00wWJT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97D069-CD40-4234-A61D-2E83AA6D7FA6}">
  <a:tblStyle styleId="{0497D069-CD40-4234-A61D-2E83AA6D7FA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1758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" name="Google Shape;18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0" name="Google Shape;330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err="1"/>
              <a:t>Printable</a:t>
            </a:r>
            <a:r>
              <a:rPr lang="hu-HU" dirty="0"/>
              <a:t> 8 x 10 </a:t>
            </a:r>
            <a:r>
              <a:rPr lang="hu-HU" dirty="0" err="1"/>
              <a:t>grid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0" y="746125"/>
            <a:ext cx="5272088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1" name="Google Shape;381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Printable 8 x 10 grid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oogle Shape;8;p10"/>
          <p:cNvGrpSpPr/>
          <p:nvPr/>
        </p:nvGrpSpPr>
        <p:grpSpPr>
          <a:xfrm rot="5400000">
            <a:off x="146974" y="4945029"/>
            <a:ext cx="783537" cy="475397"/>
            <a:chOff x="0" y="7190319"/>
            <a:chExt cx="737118" cy="488773"/>
          </a:xfrm>
        </p:grpSpPr>
        <p:sp>
          <p:nvSpPr>
            <p:cNvPr id="9" name="Google Shape;9;p10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" name="Google Shape;10;p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Google Shape;11;p10"/>
          <p:cNvGrpSpPr/>
          <p:nvPr/>
        </p:nvGrpSpPr>
        <p:grpSpPr>
          <a:xfrm rot="5400000">
            <a:off x="-255813" y="6272547"/>
            <a:ext cx="1578487" cy="486022"/>
            <a:chOff x="31059" y="9509"/>
            <a:chExt cx="1484973" cy="429208"/>
          </a:xfrm>
        </p:grpSpPr>
        <p:sp>
          <p:nvSpPr>
            <p:cNvPr id="12" name="Google Shape;12;p10"/>
            <p:cNvSpPr/>
            <p:nvPr/>
          </p:nvSpPr>
          <p:spPr>
            <a:xfrm>
              <a:off x="31059" y="9509"/>
              <a:ext cx="1484973" cy="429208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1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91870" y="70320"/>
              <a:ext cx="1363352" cy="307586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Google Shape;14;p10"/>
          <p:cNvGraphicFramePr/>
          <p:nvPr/>
        </p:nvGraphicFramePr>
        <p:xfrm>
          <a:off x="1143070" y="284800"/>
          <a:ext cx="8640000" cy="7020000"/>
        </p:xfrm>
        <a:graphic>
          <a:graphicData uri="http://schemas.openxmlformats.org/drawingml/2006/table">
            <a:tbl>
              <a:tblPr firstRow="1" bandRow="1">
                <a:noFill/>
                <a:tableStyleId>{0497D069-CD40-4234-A61D-2E83AA6D7FA6}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7200" marR="97200" marT="44475" marB="4447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15" name="Google Shape;15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74932" y="6778438"/>
            <a:ext cx="540001" cy="526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/>
        </p:nvSpPr>
        <p:spPr>
          <a:xfrm>
            <a:off x="1193747" y="1266414"/>
            <a:ext cx="7811261" cy="42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175" tIns="97175" rIns="97175" bIns="97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88"/>
              <a:buFont typeface="Arial"/>
              <a:buNone/>
            </a:pPr>
            <a:endParaRPr sz="1488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4.png"/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1.png"/><Relationship Id="rId1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5.png"/><Relationship Id="rId4" Type="http://schemas.openxmlformats.org/officeDocument/2006/relationships/image" Target="../media/image11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7.png"/><Relationship Id="rId1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8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10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44062" y="3567987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 rot="5400000">
            <a:off x="1530690" y="39817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211368" y="30200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075632" y="139616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771386" y="30200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2" y="13973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649317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649317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228471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79772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79032" y="33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811043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2482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79032" y="85997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59195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2482" y="30230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7535680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2482" y="19377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110824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110824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685575" y="4638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51816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57201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625875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6334" y="6789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1" y="19416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2" y="24797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499281" y="356057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078508" y="30185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26879" y="301993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352764" y="3020045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"/>
          <p:cNvSpPr txBox="1"/>
          <p:nvPr/>
        </p:nvSpPr>
        <p:spPr>
          <a:xfrm>
            <a:off x="1385871" y="5359306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 smtClean="0">
                <a:latin typeface="Arial" panose="020B0604020202020204" pitchFamily="34" charset="0"/>
              </a:rPr>
              <a:t>pl</a:t>
            </a:r>
            <a:r>
              <a:rPr lang="hu-HU" sz="1500" dirty="0" err="1" smtClean="0">
                <a:latin typeface="Arial" panose="020B0604020202020204" pitchFamily="34" charset="0"/>
              </a:rPr>
              <a:t>ay</a:t>
            </a:r>
            <a:r>
              <a:rPr lang="hu-HU" sz="1500" dirty="0" smtClean="0">
                <a:latin typeface="Arial" panose="020B0604020202020204" pitchFamily="34" charset="0"/>
              </a:rPr>
              <a:t> „</a:t>
            </a:r>
            <a:r>
              <a:rPr lang="hu-HU" sz="1500" dirty="0" err="1" smtClean="0">
                <a:latin typeface="Arial" panose="020B0604020202020204" pitchFamily="34" charset="0"/>
              </a:rPr>
              <a:t>Ode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To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Joy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for us!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card and the red card's meaning!</a:t>
            </a:r>
            <a:endParaRPr lang="en-GB" sz="1500" dirty="0"/>
          </a:p>
        </p:txBody>
      </p:sp>
      <p:pic>
        <p:nvPicPr>
          <p:cNvPr id="54" name="Google Shape;5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"/>
          <p:cNvPicPr preferRelativeResize="0"/>
          <p:nvPr/>
        </p:nvPicPr>
        <p:blipFill rotWithShape="1">
          <a:blip r:embed="rId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3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77241" y="2480155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770035" y="30200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347781" y="302000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4717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6379115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503190" y="35600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14019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81187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2926483" y="301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1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530690" y="398192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1211368" y="30202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652183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652183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31337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00594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3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1898" y="33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3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11850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3289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960002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5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3289" y="30230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7536487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77241" y="24801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3289" y="19377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111631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111631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686382" y="46382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3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51816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4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57201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6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9244717" y="6789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7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499281" y="19462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48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499282" y="24799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5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078508" y="301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0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1244062" y="3568142"/>
            <a:ext cx="396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53;p1"/>
          <p:cNvSpPr txBox="1"/>
          <p:nvPr/>
        </p:nvSpPr>
        <p:spPr>
          <a:xfrm>
            <a:off x="1385871" y="5359306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 smtClean="0">
                <a:latin typeface="Arial" panose="020B0604020202020204" pitchFamily="34" charset="0"/>
              </a:rPr>
              <a:t>pl</a:t>
            </a:r>
            <a:r>
              <a:rPr lang="hu-HU" sz="1500" dirty="0" err="1" smtClean="0">
                <a:latin typeface="Arial" panose="020B0604020202020204" pitchFamily="34" charset="0"/>
              </a:rPr>
              <a:t>ay</a:t>
            </a:r>
            <a:r>
              <a:rPr lang="hu-HU" sz="1500" dirty="0" smtClean="0">
                <a:latin typeface="Arial" panose="020B0604020202020204" pitchFamily="34" charset="0"/>
              </a:rPr>
              <a:t> „</a:t>
            </a:r>
            <a:r>
              <a:rPr lang="hu-HU" sz="1500" dirty="0" err="1" smtClean="0">
                <a:latin typeface="Arial" panose="020B0604020202020204" pitchFamily="34" charset="0"/>
              </a:rPr>
              <a:t>Ode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To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Joy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for us!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card and the red card's meaning!</a:t>
            </a:r>
            <a:endParaRPr lang="en-GB" sz="1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4075187" y="302112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8686748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959179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3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0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1244062" y="3569873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1;p1"/>
          <p:cNvPicPr preferRelativeResize="0"/>
          <p:nvPr/>
        </p:nvPicPr>
        <p:blipFill rotWithShape="1">
          <a:blip r:embed="rId14">
            <a:alphaModFix/>
          </a:blip>
          <a:srcRect b="30074"/>
          <a:stretch/>
        </p:blipFill>
        <p:spPr>
          <a:xfrm rot="5400000">
            <a:off x="1530690" y="4522202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2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211368" y="302193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650002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650002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2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229156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2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798413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3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79717" y="33360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3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9686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3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1125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3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1125" y="30230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3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7534323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3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1125" y="19377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3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109467" y="35590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40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109467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3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51816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4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57201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4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49879" y="67890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4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499281" y="19435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4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3499282" y="247211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96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1770035" y="30217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9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2347781" y="30217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9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49879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99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6376934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100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3503190" y="35617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1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13992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082649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926483" y="30204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15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53;p1"/>
          <p:cNvSpPr txBox="1"/>
          <p:nvPr/>
        </p:nvSpPr>
        <p:spPr>
          <a:xfrm>
            <a:off x="1385871" y="5359306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 smtClean="0">
                <a:latin typeface="Arial" panose="020B0604020202020204" pitchFamily="34" charset="0"/>
              </a:rPr>
              <a:t>pl</a:t>
            </a:r>
            <a:r>
              <a:rPr lang="hu-HU" sz="1500" dirty="0" err="1" smtClean="0">
                <a:latin typeface="Arial" panose="020B0604020202020204" pitchFamily="34" charset="0"/>
              </a:rPr>
              <a:t>ay</a:t>
            </a:r>
            <a:r>
              <a:rPr lang="hu-HU" sz="1500" dirty="0" smtClean="0">
                <a:latin typeface="Arial" panose="020B0604020202020204" pitchFamily="34" charset="0"/>
              </a:rPr>
              <a:t> „</a:t>
            </a:r>
            <a:r>
              <a:rPr lang="hu-HU" sz="1500" dirty="0" err="1" smtClean="0">
                <a:latin typeface="Arial" panose="020B0604020202020204" pitchFamily="34" charset="0"/>
              </a:rPr>
              <a:t>Ode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To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Joy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for us!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card and the red card's meaning!</a:t>
            </a:r>
            <a:endParaRPr lang="en-GB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2924989" y="30225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59572" y="356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2386607" y="3018650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3506204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76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915" y="24813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1924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7394" y="3018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2348457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76" y="356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59572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27394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30794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60654" y="4643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60654" y="3018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76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915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915" y="464332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805184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4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 rot="5400000">
            <a:off x="2456456" y="3427971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2924989" y="24815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1924" y="35615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3571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3506204" y="248035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484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956898" y="24852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9588" y="248159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3571" y="35654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30794" y="301899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227394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79007" y="356086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6181" y="30186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3571" y="4098225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4"/>
          <p:cNvSpPr txBox="1"/>
          <p:nvPr/>
        </p:nvSpPr>
        <p:spPr>
          <a:xfrm rot="5400000">
            <a:off x="2090006" y="1732722"/>
            <a:ext cx="984900" cy="340053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 dirty="0" smtClean="0">
                <a:solidFill>
                  <a:schemeClr val="dk1"/>
                </a:solidFill>
              </a:rPr>
              <a:t>START</a:t>
            </a:r>
            <a:endParaRPr dirty="0"/>
          </a:p>
        </p:txBody>
      </p:sp>
      <p:sp>
        <p:nvSpPr>
          <p:cNvPr id="204" name="Google Shape;204;p4"/>
          <p:cNvSpPr txBox="1"/>
          <p:nvPr/>
        </p:nvSpPr>
        <p:spPr>
          <a:xfrm>
            <a:off x="1347131" y="5349041"/>
            <a:ext cx="3642647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>
                <a:latin typeface="Arial" panose="020B0604020202020204" pitchFamily="34" charset="0"/>
              </a:rPr>
              <a:t>pl</a:t>
            </a:r>
            <a:r>
              <a:rPr lang="hu-HU" sz="1500" dirty="0" err="1">
                <a:latin typeface="Arial" panose="020B0604020202020204" pitchFamily="34" charset="0"/>
              </a:rPr>
              <a:t>ay</a:t>
            </a:r>
            <a:r>
              <a:rPr lang="hu-HU" sz="1500" dirty="0">
                <a:latin typeface="Arial" panose="020B0604020202020204" pitchFamily="34" charset="0"/>
              </a:rPr>
              <a:t> „</a:t>
            </a:r>
            <a:r>
              <a:rPr lang="hu-HU" sz="1500" dirty="0" err="1">
                <a:latin typeface="Arial" panose="020B0604020202020204" pitchFamily="34" charset="0"/>
              </a:rPr>
              <a:t>Ode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hu-HU" sz="1500" dirty="0" err="1">
                <a:latin typeface="Arial" panose="020B0604020202020204" pitchFamily="34" charset="0"/>
              </a:rPr>
              <a:t>To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hu-HU" sz="1500" dirty="0" err="1">
                <a:latin typeface="Arial" panose="020B0604020202020204" pitchFamily="34" charset="0"/>
              </a:rPr>
              <a:t>Joy</a:t>
            </a:r>
            <a:r>
              <a:rPr lang="hu-HU" sz="1500" dirty="0">
                <a:latin typeface="Arial" panose="020B0604020202020204" pitchFamily="34" charset="0"/>
              </a:rPr>
              <a:t>”</a:t>
            </a:r>
            <a:r>
              <a:rPr lang="en-GB" sz="1500" dirty="0">
                <a:latin typeface="Arial" panose="020B0604020202020204" pitchFamily="34" charset="0"/>
              </a:rPr>
              <a:t> for us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card and the red card's meaning!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Use these cards to complete the task!</a:t>
            </a:r>
            <a:endParaRPr lang="en-GB" sz="1500" dirty="0"/>
          </a:p>
        </p:txBody>
      </p:sp>
      <p:pic>
        <p:nvPicPr>
          <p:cNvPr id="205" name="Google Shape;20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4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9251331" y="67873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7536122" y="35623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224184" y="3570791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51331" y="57188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221556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494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211735" y="30213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6380993" y="40999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646167" y="30239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8113868" y="40999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9251331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9251331" y="51820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5400000">
            <a:off x="1645386" y="4512728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113868" y="356158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4650576" y="33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503190" y="194111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650576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4077272" y="30209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767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15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3503190" y="248141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151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8689175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52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957420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9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770035" y="30226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347781" y="302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9251331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10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3503190" y="356270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101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140013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102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082901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03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2926483" y="30213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9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6380829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3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801642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6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382646" y="19414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5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4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382646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204;p4"/>
          <p:cNvSpPr txBox="1"/>
          <p:nvPr/>
        </p:nvSpPr>
        <p:spPr>
          <a:xfrm>
            <a:off x="1347131" y="5234741"/>
            <a:ext cx="3642647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>
                <a:latin typeface="Arial" panose="020B0604020202020204" pitchFamily="34" charset="0"/>
              </a:rPr>
              <a:t>pl</a:t>
            </a:r>
            <a:r>
              <a:rPr lang="hu-HU" sz="1500" dirty="0" err="1">
                <a:latin typeface="Arial" panose="020B0604020202020204" pitchFamily="34" charset="0"/>
              </a:rPr>
              <a:t>ay</a:t>
            </a:r>
            <a:r>
              <a:rPr lang="hu-HU" sz="1500" dirty="0">
                <a:latin typeface="Arial" panose="020B0604020202020204" pitchFamily="34" charset="0"/>
              </a:rPr>
              <a:t> „</a:t>
            </a:r>
            <a:r>
              <a:rPr lang="hu-HU" sz="1500" dirty="0" err="1">
                <a:latin typeface="Arial" panose="020B0604020202020204" pitchFamily="34" charset="0"/>
              </a:rPr>
              <a:t>Ode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hu-HU" sz="1500" dirty="0" err="1">
                <a:latin typeface="Arial" panose="020B0604020202020204" pitchFamily="34" charset="0"/>
              </a:rPr>
              <a:t>To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hu-HU" sz="1500" dirty="0" err="1">
                <a:latin typeface="Arial" panose="020B0604020202020204" pitchFamily="34" charset="0"/>
              </a:rPr>
              <a:t>Joy</a:t>
            </a:r>
            <a:r>
              <a:rPr lang="hu-HU" sz="1500" dirty="0">
                <a:latin typeface="Arial" panose="020B0604020202020204" pitchFamily="34" charset="0"/>
              </a:rPr>
              <a:t>”</a:t>
            </a:r>
            <a:r>
              <a:rPr lang="en-GB" sz="1500" dirty="0">
                <a:latin typeface="Arial" panose="020B0604020202020204" pitchFamily="34" charset="0"/>
              </a:rPr>
              <a:t> for us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and red card meanings!</a:t>
            </a:r>
            <a:endParaRPr lang="en-GB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24184" y="3568712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380745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802818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8114765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5400000">
            <a:off x="1645386" y="4512728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114765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2927027" y="24793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04005" y="13509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2652549" y="2582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648936" y="19574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54234" y="1968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304005" y="1968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55846" y="134480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22435" y="134413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623180" y="196854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955846" y="258259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68005" y="258259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652561" y="133239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-479181" y="258176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221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9249103" y="67873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22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7534575" y="35623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2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9249103" y="57188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2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638494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29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1211735" y="301931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238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9249103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239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9249103" y="51820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45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4650576" y="33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4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503190" y="19390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4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650576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4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503190" y="247934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15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075187" y="301995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15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687628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152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955873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96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1770035" y="302057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9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2347781" y="302057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98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9249103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503190" y="356062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101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3503190" y="139805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10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4082901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99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380829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6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6382646" y="19414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15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4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646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225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5400000">
            <a:off x="5226253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3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02881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204;p4"/>
          <p:cNvSpPr txBox="1"/>
          <p:nvPr/>
        </p:nvSpPr>
        <p:spPr>
          <a:xfrm>
            <a:off x="1347131" y="5234741"/>
            <a:ext cx="3642647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>
                <a:latin typeface="Arial" panose="020B0604020202020204" pitchFamily="34" charset="0"/>
              </a:rPr>
              <a:t>pl</a:t>
            </a:r>
            <a:r>
              <a:rPr lang="hu-HU" sz="1500" dirty="0" err="1">
                <a:latin typeface="Arial" panose="020B0604020202020204" pitchFamily="34" charset="0"/>
              </a:rPr>
              <a:t>ay</a:t>
            </a:r>
            <a:r>
              <a:rPr lang="hu-HU" sz="1500" dirty="0">
                <a:latin typeface="Arial" panose="020B0604020202020204" pitchFamily="34" charset="0"/>
              </a:rPr>
              <a:t> „</a:t>
            </a:r>
            <a:r>
              <a:rPr lang="hu-HU" sz="1500" dirty="0" err="1">
                <a:latin typeface="Arial" panose="020B0604020202020204" pitchFamily="34" charset="0"/>
              </a:rPr>
              <a:t>Ode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hu-HU" sz="1500" dirty="0" err="1">
                <a:latin typeface="Arial" panose="020B0604020202020204" pitchFamily="34" charset="0"/>
              </a:rPr>
              <a:t>To</a:t>
            </a:r>
            <a:r>
              <a:rPr lang="hu-HU" sz="1500" dirty="0">
                <a:latin typeface="Arial" panose="020B0604020202020204" pitchFamily="34" charset="0"/>
              </a:rPr>
              <a:t> </a:t>
            </a:r>
            <a:r>
              <a:rPr lang="hu-HU" sz="1500" dirty="0" err="1">
                <a:latin typeface="Arial" panose="020B0604020202020204" pitchFamily="34" charset="0"/>
              </a:rPr>
              <a:t>Joy</a:t>
            </a:r>
            <a:r>
              <a:rPr lang="hu-HU" sz="1500" dirty="0">
                <a:latin typeface="Arial" panose="020B0604020202020204" pitchFamily="34" charset="0"/>
              </a:rPr>
              <a:t>”</a:t>
            </a:r>
            <a:r>
              <a:rPr lang="en-GB" sz="1500" dirty="0">
                <a:latin typeface="Arial" panose="020B0604020202020204" pitchFamily="34" charset="0"/>
              </a:rPr>
              <a:t> for us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Find the cards that are in the wrong place.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and red card meanings!</a:t>
            </a:r>
            <a:endParaRPr lang="en-GB" sz="15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1224184" y="3568902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Google Shape;348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8117965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Google Shape;351;p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 rot="5400000">
            <a:off x="1645386" y="3976474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7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676761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Google Shape;37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22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47893" y="67873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22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7537775" y="35623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224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9247893" y="57188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225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5226253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29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1211735" y="30195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232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6382646" y="409994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236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382646" y="194146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23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9247893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239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9247893" y="51820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243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6382646" y="30190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246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503190" y="193922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248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3503190" y="247953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150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075187" y="302014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15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8690828" y="463826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15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6959073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153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386554" y="24787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96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1770035" y="30207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97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2347781" y="302076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9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9247893" y="62626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100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3503190" y="356081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10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503190" y="139824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10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 rot="5400000">
            <a:off x="2926483" y="30195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234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802881" y="3351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295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5806018" y="355856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304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8117965" y="4100335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22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384948" y="3327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99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5400000">
            <a:off x="6380829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24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4650576" y="3356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247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650576" y="8588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102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4082901" y="1399742"/>
            <a:ext cx="468000" cy="46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3;p1"/>
          <p:cNvSpPr txBox="1"/>
          <p:nvPr/>
        </p:nvSpPr>
        <p:spPr>
          <a:xfrm>
            <a:off x="1385871" y="5359306"/>
            <a:ext cx="2956622" cy="170812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 smtClean="0">
                <a:latin typeface="Arial" panose="020B0604020202020204" pitchFamily="34" charset="0"/>
              </a:rPr>
              <a:t>pl</a:t>
            </a:r>
            <a:r>
              <a:rPr lang="hu-HU" sz="1500" dirty="0" err="1" smtClean="0">
                <a:latin typeface="Arial" panose="020B0604020202020204" pitchFamily="34" charset="0"/>
              </a:rPr>
              <a:t>ay</a:t>
            </a:r>
            <a:r>
              <a:rPr lang="hu-HU" sz="1500" dirty="0" smtClean="0">
                <a:latin typeface="Arial" panose="020B0604020202020204" pitchFamily="34" charset="0"/>
              </a:rPr>
              <a:t> „</a:t>
            </a:r>
            <a:r>
              <a:rPr lang="hu-HU" sz="1500" dirty="0" err="1" smtClean="0">
                <a:latin typeface="Arial" panose="020B0604020202020204" pitchFamily="34" charset="0"/>
              </a:rPr>
              <a:t>Ode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To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Joy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for us!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card and the red card's meaning!</a:t>
            </a:r>
            <a:endParaRPr lang="en-GB" sz="1500" dirty="0"/>
          </a:p>
        </p:txBody>
      </p:sp>
      <p:sp>
        <p:nvSpPr>
          <p:cNvPr id="55" name="Google Shape;274;p6"/>
          <p:cNvSpPr txBox="1"/>
          <p:nvPr/>
        </p:nvSpPr>
        <p:spPr>
          <a:xfrm>
            <a:off x="2254880" y="4990474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4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8754446" y="672377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Google Shape;38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7420790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1324221" y="3903453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5400000">
            <a:off x="8754446" y="55747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5248409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6418847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8281826" y="44047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6935497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1756221" y="31325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2252019" y="31325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2935733" y="31404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6442733" y="404268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5949970" y="360468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5917150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6442975" y="265717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6459251" y="207560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Google Shape;399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7899738" y="355555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8754446" y="440472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5400000">
            <a:off x="8754446" y="489903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 rot="5400000">
            <a:off x="1717290" y="4237147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8754446" y="604272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7899738" y="407242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6442975" y="313199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800000">
            <a:off x="6417970" y="126817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4750519" y="77925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3914031" y="217105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746712" y="1234811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3914031" y="2669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4381104" y="313251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5400000">
            <a:off x="3914031" y="365293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 rot="5400000">
            <a:off x="3906384" y="1672314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5400000">
            <a:off x="4426400" y="1668908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 rot="5400000">
            <a:off x="3421026" y="3137800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331830" y="13314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680374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2676761" y="19380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82059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331830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983671" y="1325352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650260" y="1324689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651005" y="1949093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983671" y="2563146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95830" y="2563146"/>
            <a:ext cx="396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Google Shape;42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680386" y="1312947"/>
            <a:ext cx="468000" cy="46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Google Shape;428;p8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507006" y="2562317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53;p1"/>
          <p:cNvSpPr txBox="1"/>
          <p:nvPr/>
        </p:nvSpPr>
        <p:spPr>
          <a:xfrm>
            <a:off x="1395396" y="4864006"/>
            <a:ext cx="2956622" cy="216978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</a:rPr>
              <a:t>Challenge:</a:t>
            </a:r>
            <a:endParaRPr lang="en-GB" sz="1500" b="1" dirty="0"/>
          </a:p>
          <a:p>
            <a:r>
              <a:rPr lang="en-GB" sz="1500" dirty="0">
                <a:latin typeface="Arial" panose="020B0604020202020204" pitchFamily="34" charset="0"/>
              </a:rPr>
              <a:t>The car's job is to </a:t>
            </a:r>
            <a:r>
              <a:rPr lang="en-GB" sz="1500" dirty="0" err="1" smtClean="0">
                <a:latin typeface="Arial" panose="020B0604020202020204" pitchFamily="34" charset="0"/>
              </a:rPr>
              <a:t>pl</a:t>
            </a:r>
            <a:r>
              <a:rPr lang="hu-HU" sz="1500" dirty="0" err="1" smtClean="0">
                <a:latin typeface="Arial" panose="020B0604020202020204" pitchFamily="34" charset="0"/>
              </a:rPr>
              <a:t>ay</a:t>
            </a:r>
            <a:r>
              <a:rPr lang="hu-HU" sz="1500" dirty="0" smtClean="0">
                <a:latin typeface="Arial" panose="020B0604020202020204" pitchFamily="34" charset="0"/>
              </a:rPr>
              <a:t> „</a:t>
            </a:r>
            <a:r>
              <a:rPr lang="hu-HU" sz="1500" dirty="0" err="1" smtClean="0">
                <a:latin typeface="Arial" panose="020B0604020202020204" pitchFamily="34" charset="0"/>
              </a:rPr>
              <a:t>Ode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To</a:t>
            </a:r>
            <a:r>
              <a:rPr lang="hu-HU" sz="1500" dirty="0" smtClean="0">
                <a:latin typeface="Arial" panose="020B0604020202020204" pitchFamily="34" charset="0"/>
              </a:rPr>
              <a:t> </a:t>
            </a:r>
            <a:r>
              <a:rPr lang="hu-HU" sz="1500" dirty="0" err="1" smtClean="0">
                <a:latin typeface="Arial" panose="020B0604020202020204" pitchFamily="34" charset="0"/>
              </a:rPr>
              <a:t>Joy</a:t>
            </a:r>
            <a:r>
              <a:rPr lang="hu-HU" sz="1500" dirty="0" smtClean="0">
                <a:latin typeface="Arial" panose="020B0604020202020204" pitchFamily="34" charset="0"/>
              </a:rPr>
              <a:t>”</a:t>
            </a:r>
            <a:r>
              <a:rPr lang="en-GB" sz="1500" dirty="0" smtClean="0">
                <a:latin typeface="Arial" panose="020B0604020202020204" pitchFamily="34" charset="0"/>
              </a:rPr>
              <a:t> </a:t>
            </a:r>
            <a:r>
              <a:rPr lang="en-GB" sz="1500" dirty="0">
                <a:latin typeface="Arial" panose="020B0604020202020204" pitchFamily="34" charset="0"/>
              </a:rPr>
              <a:t>for us</a:t>
            </a:r>
            <a:r>
              <a:rPr lang="en-GB" sz="1500" dirty="0" smtClean="0">
                <a:latin typeface="Arial" panose="020B0604020202020204" pitchFamily="34" charset="0"/>
              </a:rPr>
              <a:t>!</a:t>
            </a:r>
            <a:endParaRPr lang="hu-HU" sz="1500" dirty="0" smtClean="0">
              <a:latin typeface="Arial" panose="020B0604020202020204" pitchFamily="34" charset="0"/>
            </a:endParaRPr>
          </a:p>
          <a:p>
            <a:r>
              <a:rPr lang="en-US" sz="1500" b="1" dirty="0"/>
              <a:t>Play with the rhythm! </a:t>
            </a:r>
            <a:r>
              <a:rPr lang="en-US" sz="1500" dirty="0"/>
              <a:t>Find the right rhythm!</a:t>
            </a:r>
            <a:endParaRPr lang="en-GB" sz="1500" dirty="0"/>
          </a:p>
          <a:p>
            <a:r>
              <a:rPr lang="en-GB" sz="1500" dirty="0">
                <a:latin typeface="Arial" panose="020B0604020202020204" pitchFamily="34" charset="0"/>
              </a:rPr>
              <a:t>To complete the challenge, reprogram the car's voice, the purple card and the red card's meaning!</a:t>
            </a:r>
            <a:endParaRPr lang="en-GB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364</Words>
  <Application>Microsoft Office PowerPoint</Application>
  <PresentationFormat>Egyéni</PresentationFormat>
  <Paragraphs>38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24</cp:revision>
  <dcterms:modified xsi:type="dcterms:W3CDTF">2023-06-28T11:34:21Z</dcterms:modified>
</cp:coreProperties>
</file>