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0691813" cy="7559675"/>
  <p:notesSz cx="6858000" cy="9945688"/>
  <p:embeddedFontLst>
    <p:embeddedFont>
      <p:font typeface="Roboto" panose="020B060402020202020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iPfjzMzjlhMILIRXiCEG5ZFt1IA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DA8AEA4-DD51-4DAC-9815-E257658F126F}">
  <a:tblStyle styleId="{6DA8AEA4-DD51-4DAC-9815-E257658F126F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5"/>
  </p:normalViewPr>
  <p:slideViewPr>
    <p:cSldViewPr snapToGrid="0">
      <p:cViewPr varScale="1">
        <p:scale>
          <a:sx n="78" d="100"/>
          <a:sy n="78" d="100"/>
        </p:scale>
        <p:origin x="13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0" Type="http://schemas.openxmlformats.org/officeDocument/2006/relationships/font" Target="fonts/font2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g23dc782734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" name="Google Shape;18;g23dc7827342_0_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3dc7827342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" name="Google Shape;68;g23dc7827342_0_49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3dc7827342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8" name="Google Shape;118;g23dc7827342_0_98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23dc7827342_0_1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0" name="Google Shape;170;g23dc7827342_0_149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23dc7827342_0_1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0" name="Google Shape;220;g23dc7827342_0_198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23dc7827342_0_2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0" name="Google Shape;270;g23dc7827342_0_247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 type="secHead">
  <p:cSld name="SECTION_HEADER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oogle Shape;8;p10"/>
          <p:cNvGrpSpPr/>
          <p:nvPr/>
        </p:nvGrpSpPr>
        <p:grpSpPr>
          <a:xfrm rot="5400000">
            <a:off x="146974" y="4945029"/>
            <a:ext cx="783537" cy="475397"/>
            <a:chOff x="0" y="7190319"/>
            <a:chExt cx="737118" cy="488773"/>
          </a:xfrm>
        </p:grpSpPr>
        <p:sp>
          <p:nvSpPr>
            <p:cNvPr id="9" name="Google Shape;9;p10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0" name="Google Shape;10;p10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" name="Google Shape;11;p10"/>
          <p:cNvGrpSpPr/>
          <p:nvPr/>
        </p:nvGrpSpPr>
        <p:grpSpPr>
          <a:xfrm rot="5400000">
            <a:off x="-255813" y="6272547"/>
            <a:ext cx="1578487" cy="486022"/>
            <a:chOff x="31059" y="9509"/>
            <a:chExt cx="1484973" cy="429208"/>
          </a:xfrm>
        </p:grpSpPr>
        <p:sp>
          <p:nvSpPr>
            <p:cNvPr id="12" name="Google Shape;12;p10"/>
            <p:cNvSpPr/>
            <p:nvPr/>
          </p:nvSpPr>
          <p:spPr>
            <a:xfrm>
              <a:off x="31059" y="9509"/>
              <a:ext cx="1484973" cy="429208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9525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3" name="Google Shape;13;p10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91870" y="70320"/>
              <a:ext cx="1363352" cy="307586"/>
            </a:xfrm>
            <a:prstGeom prst="rect">
              <a:avLst/>
            </a:prstGeom>
            <a:noFill/>
            <a:ln>
              <a:noFill/>
            </a:ln>
          </p:spPr>
        </p:pic>
      </p:grpSp>
      <p:graphicFrame>
        <p:nvGraphicFramePr>
          <p:cNvPr id="14" name="Google Shape;14;p10"/>
          <p:cNvGraphicFramePr/>
          <p:nvPr/>
        </p:nvGraphicFramePr>
        <p:xfrm>
          <a:off x="1143070" y="284800"/>
          <a:ext cx="8640000" cy="7020000"/>
        </p:xfrm>
        <a:graphic>
          <a:graphicData uri="http://schemas.openxmlformats.org/drawingml/2006/table">
            <a:tbl>
              <a:tblPr firstRow="1" bandRow="1">
                <a:noFill/>
                <a:tableStyleId>{6DA8AEA4-DD51-4DAC-9815-E257658F126F}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15" name="Google Shape;15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74932" y="6778438"/>
            <a:ext cx="540001" cy="5263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/>
        </p:nvSpPr>
        <p:spPr>
          <a:xfrm>
            <a:off x="1193747" y="1266414"/>
            <a:ext cx="7811261" cy="425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175" tIns="97175" rIns="97175" bIns="971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88"/>
              <a:buFont typeface="Arial"/>
              <a:buNone/>
            </a:pPr>
            <a:endParaRPr sz="1488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4.png"/><Relationship Id="rId3" Type="http://schemas.openxmlformats.org/officeDocument/2006/relationships/image" Target="../media/image9.png"/><Relationship Id="rId7" Type="http://schemas.openxmlformats.org/officeDocument/2006/relationships/image" Target="../media/image14.pn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5.png"/><Relationship Id="rId5" Type="http://schemas.openxmlformats.org/officeDocument/2006/relationships/image" Target="../media/image7.png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10.png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5.png"/><Relationship Id="rId3" Type="http://schemas.openxmlformats.org/officeDocument/2006/relationships/image" Target="../media/image7.png"/><Relationship Id="rId7" Type="http://schemas.openxmlformats.org/officeDocument/2006/relationships/image" Target="../media/image15.png"/><Relationship Id="rId12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11" Type="http://schemas.openxmlformats.org/officeDocument/2006/relationships/image" Target="../media/image10.png"/><Relationship Id="rId5" Type="http://schemas.openxmlformats.org/officeDocument/2006/relationships/image" Target="../media/image14.png"/><Relationship Id="rId10" Type="http://schemas.openxmlformats.org/officeDocument/2006/relationships/image" Target="../media/image11.png"/><Relationship Id="rId4" Type="http://schemas.openxmlformats.org/officeDocument/2006/relationships/image" Target="../media/image9.png"/><Relationship Id="rId9" Type="http://schemas.openxmlformats.org/officeDocument/2006/relationships/image" Target="../media/image6.png"/><Relationship Id="rId1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5.png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12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0.png"/><Relationship Id="rId5" Type="http://schemas.openxmlformats.org/officeDocument/2006/relationships/image" Target="../media/image14.png"/><Relationship Id="rId10" Type="http://schemas.openxmlformats.org/officeDocument/2006/relationships/image" Target="../media/image15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8.png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4.png"/><Relationship Id="rId5" Type="http://schemas.openxmlformats.org/officeDocument/2006/relationships/image" Target="../media/image14.png"/><Relationship Id="rId10" Type="http://schemas.openxmlformats.org/officeDocument/2006/relationships/image" Target="../media/image10.png"/><Relationship Id="rId4" Type="http://schemas.openxmlformats.org/officeDocument/2006/relationships/image" Target="../media/image6.png"/><Relationship Id="rId9" Type="http://schemas.openxmlformats.org/officeDocument/2006/relationships/image" Target="../media/image15.png"/><Relationship Id="rId1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5.png"/><Relationship Id="rId3" Type="http://schemas.openxmlformats.org/officeDocument/2006/relationships/image" Target="../media/image9.png"/><Relationship Id="rId7" Type="http://schemas.openxmlformats.org/officeDocument/2006/relationships/image" Target="../media/image14.png"/><Relationship Id="rId12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0.png"/><Relationship Id="rId5" Type="http://schemas.openxmlformats.org/officeDocument/2006/relationships/image" Target="../media/image7.png"/><Relationship Id="rId10" Type="http://schemas.openxmlformats.org/officeDocument/2006/relationships/image" Target="../media/image15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g23dc7827342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g23dc7827342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g23dc7827342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g23dc7827342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g23dc7827342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g23dc7827342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g23dc7827342_0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g23dc7827342_0_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29;g23dc7827342_0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g23dc7827342_0_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g23dc7827342_0_0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3;g23dc7827342_0_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073852" y="6780510"/>
            <a:ext cx="468000" cy="468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4" name="Google Shape;34;g23dc7827342_0_0"/>
          <p:cNvGrpSpPr/>
          <p:nvPr/>
        </p:nvGrpSpPr>
        <p:grpSpPr>
          <a:xfrm>
            <a:off x="3436825" y="6786838"/>
            <a:ext cx="627500" cy="531525"/>
            <a:chOff x="4013050" y="6780500"/>
            <a:chExt cx="627500" cy="531525"/>
          </a:xfrm>
        </p:grpSpPr>
        <p:pic>
          <p:nvPicPr>
            <p:cNvPr id="35" name="Google Shape;35;g23dc7827342_0_0"/>
            <p:cNvPicPr preferRelativeResize="0"/>
            <p:nvPr/>
          </p:nvPicPr>
          <p:blipFill rotWithShape="1">
            <a:blip r:embed="rId12">
              <a:alphaModFix/>
            </a:blip>
            <a:srcRect/>
            <a:stretch/>
          </p:blipFill>
          <p:spPr>
            <a:xfrm rot="5399992">
              <a:off x="4112537" y="6713388"/>
              <a:ext cx="359700" cy="49392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6" name="Google Shape;36;g23dc7827342_0_0"/>
            <p:cNvPicPr preferRelativeResize="0"/>
            <p:nvPr/>
          </p:nvPicPr>
          <p:blipFill rotWithShape="1">
            <a:blip r:embed="rId14">
              <a:alphaModFix/>
            </a:blip>
            <a:srcRect b="30074"/>
            <a:stretch/>
          </p:blipFill>
          <p:spPr>
            <a:xfrm rot="5399997">
              <a:off x="4240888" y="6912363"/>
              <a:ext cx="171825" cy="6275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38" name="Google Shape;38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61226" y="679003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4451" y="464760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62551" y="24819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1201" y="57262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0070" y="301882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1701" y="301523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73851" y="24745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77920" y="30230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0070" y="356324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77026" y="355648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77920" y="410369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0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8414" y="517899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51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1200" y="517899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4650" y="572690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494926" y="625828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77026" y="625828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1701" y="625828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02363" y="356324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02363" y="301523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77701" y="356324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68176" y="24819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53051" y="30230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02376" y="19380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77701" y="194115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77701" y="13967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53026" y="19395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g23dc782734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6028" y="19380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oogle Shape;102;g23dc7827342_0_49">
            <a:extLst>
              <a:ext uri="{FF2B5EF4-FFF2-40B4-BE49-F238E27FC236}">
                <a16:creationId xmlns:a16="http://schemas.microsoft.com/office/drawing/2014/main" id="{D9DB92D5-6A40-AAAD-A5AF-C0E07834DD32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499455" y="248589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98;g23dc7827342_0_49">
            <a:extLst>
              <a:ext uri="{FF2B5EF4-FFF2-40B4-BE49-F238E27FC236}">
                <a16:creationId xmlns:a16="http://schemas.microsoft.com/office/drawing/2014/main" id="{5537366F-53A8-1B15-3E66-D22A00287BDF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0998" y="3021621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32;g23cbb971648_0_80"/>
          <p:cNvSpPr txBox="1"/>
          <p:nvPr/>
        </p:nvSpPr>
        <p:spPr>
          <a:xfrm>
            <a:off x="7057379" y="5224710"/>
            <a:ext cx="2551101" cy="1754286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800" b="1" dirty="0">
                <a:latin typeface="Arial" panose="020B0604020202020204" pitchFamily="34" charset="0"/>
              </a:rPr>
              <a:t>Challenge:</a:t>
            </a:r>
          </a:p>
          <a:p>
            <a:r>
              <a:rPr lang="en-GB" sz="1500" dirty="0" smtClean="0">
                <a:latin typeface="Arial" panose="020B0604020202020204" pitchFamily="34" charset="0"/>
              </a:rPr>
              <a:t>The </a:t>
            </a:r>
            <a:r>
              <a:rPr lang="en-GB" sz="1500" dirty="0">
                <a:latin typeface="Arial" panose="020B0604020202020204" pitchFamily="34" charset="0"/>
              </a:rPr>
              <a:t>car's job is to play us the song </a:t>
            </a:r>
            <a:r>
              <a:rPr lang="hu-HU" sz="1500" dirty="0" smtClean="0">
                <a:latin typeface="Arial" panose="020B0604020202020204" pitchFamily="34" charset="0"/>
              </a:rPr>
              <a:t>„</a:t>
            </a:r>
            <a:r>
              <a:rPr lang="hu-HU" sz="1500" dirty="0" err="1" smtClean="0">
                <a:latin typeface="Arial" panose="020B0604020202020204" pitchFamily="34" charset="0"/>
              </a:rPr>
              <a:t>Ici</a:t>
            </a:r>
            <a:r>
              <a:rPr lang="hu-HU" sz="1500" dirty="0" smtClean="0">
                <a:latin typeface="Arial" panose="020B0604020202020204" pitchFamily="34" charset="0"/>
              </a:rPr>
              <a:t> Pici”!</a:t>
            </a:r>
            <a:endParaRPr lang="en-GB" sz="1500" dirty="0"/>
          </a:p>
          <a:p>
            <a:r>
              <a:rPr lang="en-GB" sz="1500" dirty="0" smtClean="0">
                <a:latin typeface="Arial" panose="020B0604020202020204" pitchFamily="34" charset="0"/>
              </a:rPr>
              <a:t>To </a:t>
            </a:r>
            <a:r>
              <a:rPr lang="en-GB" sz="1500" dirty="0">
                <a:latin typeface="Arial" panose="020B0604020202020204" pitchFamily="34" charset="0"/>
              </a:rPr>
              <a:t>complete the challenge, reprogram the sound of the car and the meaning of the cards!</a:t>
            </a:r>
            <a:endParaRPr lang="en-GB" sz="1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g23dc7827342_0_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73854" y="24745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g23dc7827342_0_4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53020" y="193958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g23dc7827342_0_4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84216" y="356490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g23dc7827342_0_4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076509" y="410230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g23dc7827342_0_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99455" y="572877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g23dc7827342_0_4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384214" y="139676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g23dc7827342_0_4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807389" y="302443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g23dc7827342_0_4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499455" y="30137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g23dc7827342_0_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01212" y="517734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g23dc7827342_0_4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076509" y="679003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g23dc7827342_0_4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81359" y="626618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g23dc7827342_0_4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499455" y="356488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g23dc7827342_0_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97879" y="35648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g23dc7827342_0_4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953016" y="30148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g23dc7827342_0_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76509" y="356194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g23dc7827342_0_4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7750" y="30216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g23dc7827342_0_4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21195" y="51859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g23dc7827342_0_4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384214" y="248558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g23dc7827342_0_4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61226" y="626618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g23dc7827342_0_4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499455" y="625665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g23dc7827342_0_4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1337" y="1939564"/>
            <a:ext cx="468000" cy="468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3" name="Google Shape;93;g23dc7827342_0_49"/>
          <p:cNvGrpSpPr/>
          <p:nvPr/>
        </p:nvGrpSpPr>
        <p:grpSpPr>
          <a:xfrm>
            <a:off x="3436825" y="6815413"/>
            <a:ext cx="627500" cy="531525"/>
            <a:chOff x="4013050" y="6780500"/>
            <a:chExt cx="627500" cy="531525"/>
          </a:xfrm>
        </p:grpSpPr>
        <p:pic>
          <p:nvPicPr>
            <p:cNvPr id="94" name="Google Shape;94;g23dc7827342_0_49"/>
            <p:cNvPicPr preferRelativeResize="0"/>
            <p:nvPr/>
          </p:nvPicPr>
          <p:blipFill rotWithShape="1">
            <a:blip r:embed="rId10">
              <a:alphaModFix/>
            </a:blip>
            <a:srcRect/>
            <a:stretch/>
          </p:blipFill>
          <p:spPr>
            <a:xfrm rot="5399992">
              <a:off x="4112537" y="6713388"/>
              <a:ext cx="359700" cy="49392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5" name="Google Shape;95;g23dc7827342_0_49"/>
            <p:cNvPicPr preferRelativeResize="0"/>
            <p:nvPr/>
          </p:nvPicPr>
          <p:blipFill rotWithShape="1">
            <a:blip r:embed="rId11">
              <a:alphaModFix/>
            </a:blip>
            <a:srcRect b="30074"/>
            <a:stretch/>
          </p:blipFill>
          <p:spPr>
            <a:xfrm rot="5399997">
              <a:off x="4240888" y="6912363"/>
              <a:ext cx="171825" cy="6275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96" name="Google Shape;96;g23dc7827342_0_4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073840" y="30244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g23dc7827342_0_4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384228" y="193956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g23dc7827342_0_4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5230998" y="30216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g23dc7827342_0_4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651701" y="679003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g23dc7827342_0_4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3499455" y="463491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g23dc7827342_0_4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6962551" y="24819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g23dc7827342_0_4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3499455" y="248589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g23dc7827342_0_4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2921195" y="572517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g23dc7827342_0_4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g23dc7827342_0_4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g23dc7827342_0_4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g23dc7827342_0_4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g23dc7827342_0_4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g23dc7827342_0_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g23dc7827342_0_4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g23dc7827342_0_4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g23dc7827342_0_4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g23dc7827342_0_4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g23dc7827342_0_4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g23dc7827342_0_49"/>
          <p:cNvPicPr preferRelativeResize="0"/>
          <p:nvPr/>
        </p:nvPicPr>
        <p:blipFill rotWithShape="1">
          <a:blip r:embed="rId11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176;g23dc7827342_0_149">
            <a:extLst>
              <a:ext uri="{FF2B5EF4-FFF2-40B4-BE49-F238E27FC236}">
                <a16:creationId xmlns:a16="http://schemas.microsoft.com/office/drawing/2014/main" id="{6768CDAE-D45D-D1DA-9F9C-40816BA19206}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804195" y="1939564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32;g23cbb971648_0_80"/>
          <p:cNvSpPr txBox="1"/>
          <p:nvPr/>
        </p:nvSpPr>
        <p:spPr>
          <a:xfrm>
            <a:off x="7057379" y="5224710"/>
            <a:ext cx="2551101" cy="1754286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800" b="1" dirty="0">
                <a:latin typeface="Arial" panose="020B0604020202020204" pitchFamily="34" charset="0"/>
              </a:rPr>
              <a:t>Challenge:</a:t>
            </a:r>
          </a:p>
          <a:p>
            <a:r>
              <a:rPr lang="en-GB" sz="1500" dirty="0" smtClean="0">
                <a:latin typeface="Arial" panose="020B0604020202020204" pitchFamily="34" charset="0"/>
              </a:rPr>
              <a:t>The </a:t>
            </a:r>
            <a:r>
              <a:rPr lang="en-GB" sz="1500" dirty="0">
                <a:latin typeface="Arial" panose="020B0604020202020204" pitchFamily="34" charset="0"/>
              </a:rPr>
              <a:t>car's job is to play us the song </a:t>
            </a:r>
            <a:r>
              <a:rPr lang="hu-HU" sz="1500" dirty="0" smtClean="0">
                <a:latin typeface="Arial" panose="020B0604020202020204" pitchFamily="34" charset="0"/>
              </a:rPr>
              <a:t>„</a:t>
            </a:r>
            <a:r>
              <a:rPr lang="hu-HU" sz="1500" dirty="0" err="1" smtClean="0">
                <a:latin typeface="Arial" panose="020B0604020202020204" pitchFamily="34" charset="0"/>
              </a:rPr>
              <a:t>Ici</a:t>
            </a:r>
            <a:r>
              <a:rPr lang="hu-HU" sz="1500" dirty="0" smtClean="0">
                <a:latin typeface="Arial" panose="020B0604020202020204" pitchFamily="34" charset="0"/>
              </a:rPr>
              <a:t> Pici”!</a:t>
            </a:r>
            <a:endParaRPr lang="en-GB" sz="1500" dirty="0"/>
          </a:p>
          <a:p>
            <a:r>
              <a:rPr lang="en-GB" sz="1500" dirty="0" smtClean="0">
                <a:latin typeface="Arial" panose="020B0604020202020204" pitchFamily="34" charset="0"/>
              </a:rPr>
              <a:t>To </a:t>
            </a:r>
            <a:r>
              <a:rPr lang="en-GB" sz="1500" dirty="0">
                <a:latin typeface="Arial" panose="020B0604020202020204" pitchFamily="34" charset="0"/>
              </a:rPr>
              <a:t>complete the challenge, reprogram the sound of the car and the meaning of the cards!</a:t>
            </a:r>
            <a:endParaRPr lang="en-GB" sz="15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Google Shape;120;g23dc7827342_0_9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79166" y="35607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g23dc7827342_0_9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99891" y="35607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g23dc7827342_0_9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1091" y="35607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g23dc7827342_0_9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12097" y="19436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g23dc7827342_0_9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7729" y="19436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g23dc7827342_0_9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8454" y="19436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g23dc7827342_0_9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79179" y="195317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g23dc7827342_0_9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499904" y="19436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g23dc7827342_0_9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0629" y="19436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g23dc7827342_0_9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12097" y="248862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g23dc7827342_0_9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227139" y="24827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g23dc7827342_0_9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56339" y="24827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g23dc7827342_0_9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069639" y="24827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g23dc7827342_0_9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08364" y="24873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g23dc7827342_0_9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20614" y="2482772"/>
            <a:ext cx="468000" cy="468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35" name="Google Shape;135;g23dc7827342_0_98"/>
          <p:cNvGrpSpPr/>
          <p:nvPr/>
        </p:nvGrpSpPr>
        <p:grpSpPr>
          <a:xfrm>
            <a:off x="2918536" y="5602843"/>
            <a:ext cx="1217755" cy="720000"/>
            <a:chOff x="2948414" y="5087617"/>
            <a:chExt cx="1217755" cy="720000"/>
          </a:xfrm>
        </p:grpSpPr>
        <p:pic>
          <p:nvPicPr>
            <p:cNvPr id="136" name="Google Shape;136;g23dc7827342_0_98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2948414" y="5213622"/>
              <a:ext cx="468000" cy="468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7" name="Google Shape;137;g23dc7827342_0_98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3518170" y="5213621"/>
              <a:ext cx="396000" cy="468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8" name="Google Shape;138;g23dc7827342_0_98"/>
            <p:cNvPicPr preferRelativeResize="0"/>
            <p:nvPr/>
          </p:nvPicPr>
          <p:blipFill rotWithShape="1">
            <a:blip r:embed="rId7">
              <a:alphaModFix/>
            </a:blip>
            <a:srcRect b="30074"/>
            <a:stretch/>
          </p:blipFill>
          <p:spPr>
            <a:xfrm>
              <a:off x="3914169" y="5087617"/>
              <a:ext cx="252000" cy="7200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39" name="Google Shape;139;g23dc7827342_0_98"/>
          <p:cNvSpPr txBox="1"/>
          <p:nvPr/>
        </p:nvSpPr>
        <p:spPr>
          <a:xfrm>
            <a:off x="1558825" y="5829725"/>
            <a:ext cx="1217700" cy="357750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 dirty="0" smtClean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START</a:t>
            </a:r>
            <a:endParaRPr dirty="0">
              <a:solidFill>
                <a:schemeClr val="dk1"/>
              </a:solidFill>
            </a:endParaRPr>
          </a:p>
        </p:txBody>
      </p:sp>
      <p:pic>
        <p:nvPicPr>
          <p:cNvPr id="141" name="Google Shape;141;g23dc7827342_0_9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6465" y="19436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g23dc7827342_0_9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20620" y="30240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g23dc7827342_0_9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509595" y="30240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g23dc7827342_0_9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073145" y="30240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g23dc7827342_0_9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54170" y="30240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g23dc7827342_0_9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231104" y="301974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g23dc7827342_0_9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811476" y="301974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g23dc7827342_0_9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18864" y="41032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g23dc7827342_0_9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499889" y="41032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g23dc7827342_0_9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071389" y="40937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g23dc7827342_0_9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2920620" y="51824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g23dc7827342_0_9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501645" y="51824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g23dc7827342_0_9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2920615" y="463810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g23dc7827342_0_9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501640" y="46381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g23dc7827342_0_9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4073140" y="463827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g23dc7827342_0_9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g23dc7827342_0_9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g23dc7827342_0_9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g23dc7827342_0_9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g23dc7827342_0_9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g23dc7827342_0_9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g23dc7827342_0_9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g23dc7827342_0_9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g23dc7827342_0_9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g23dc7827342_0_9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g23dc7827342_0_9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g23dc7827342_0_98"/>
          <p:cNvPicPr preferRelativeResize="0"/>
          <p:nvPr/>
        </p:nvPicPr>
        <p:blipFill rotWithShape="1">
          <a:blip r:embed="rId7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141;p3"/>
          <p:cNvSpPr txBox="1"/>
          <p:nvPr/>
        </p:nvSpPr>
        <p:spPr>
          <a:xfrm>
            <a:off x="7753816" y="2106739"/>
            <a:ext cx="1791502" cy="2862282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500" b="1" dirty="0">
                <a:latin typeface="Arial" panose="020B0604020202020204" pitchFamily="34" charset="0"/>
              </a:rPr>
              <a:t>Challenge:</a:t>
            </a:r>
            <a:endParaRPr lang="en-GB" sz="1500" b="1" dirty="0"/>
          </a:p>
          <a:p>
            <a:r>
              <a:rPr lang="en-GB" sz="1500" dirty="0">
                <a:latin typeface="Arial" panose="020B0604020202020204" pitchFamily="34" charset="0"/>
              </a:rPr>
              <a:t>The car's job is to play us the song </a:t>
            </a:r>
            <a:r>
              <a:rPr lang="hu-HU" sz="1500" dirty="0" smtClean="0">
                <a:latin typeface="Arial" panose="020B0604020202020204" pitchFamily="34" charset="0"/>
              </a:rPr>
              <a:t>„</a:t>
            </a:r>
            <a:r>
              <a:rPr lang="hu-HU" sz="1500" dirty="0" err="1" smtClean="0">
                <a:latin typeface="Arial" panose="020B0604020202020204" pitchFamily="34" charset="0"/>
              </a:rPr>
              <a:t>Ici</a:t>
            </a:r>
            <a:r>
              <a:rPr lang="hu-HU" sz="1500" dirty="0" smtClean="0">
                <a:latin typeface="Arial" panose="020B0604020202020204" pitchFamily="34" charset="0"/>
              </a:rPr>
              <a:t> Pici”!</a:t>
            </a:r>
            <a:endParaRPr lang="en-GB" sz="1500" dirty="0"/>
          </a:p>
          <a:p>
            <a:r>
              <a:rPr lang="en-GB" sz="1500" dirty="0" smtClean="0">
                <a:latin typeface="Arial" panose="020B0604020202020204" pitchFamily="34" charset="0"/>
              </a:rPr>
              <a:t>To </a:t>
            </a:r>
            <a:r>
              <a:rPr lang="en-GB" sz="1500" dirty="0">
                <a:latin typeface="Arial" panose="020B0604020202020204" pitchFamily="34" charset="0"/>
              </a:rPr>
              <a:t>complete the challenge, reprogram the car's voice</a:t>
            </a:r>
            <a:r>
              <a:rPr lang="hu-HU" sz="1500" dirty="0">
                <a:latin typeface="Arial" panose="020B0604020202020204" pitchFamily="34" charset="0"/>
              </a:rPr>
              <a:t> and</a:t>
            </a:r>
            <a:r>
              <a:rPr lang="en-GB" sz="1500" dirty="0">
                <a:latin typeface="Arial" panose="020B0604020202020204" pitchFamily="34" charset="0"/>
              </a:rPr>
              <a:t> the purple card</a:t>
            </a:r>
            <a:r>
              <a:rPr lang="hu-HU" sz="1500" dirty="0">
                <a:latin typeface="Arial" panose="020B0604020202020204" pitchFamily="34" charset="0"/>
              </a:rPr>
              <a:t> </a:t>
            </a:r>
            <a:r>
              <a:rPr lang="en-GB" sz="1500" dirty="0">
                <a:latin typeface="Arial" panose="020B0604020202020204" pitchFamily="34" charset="0"/>
              </a:rPr>
              <a:t>meaning!</a:t>
            </a:r>
            <a:endParaRPr lang="en-GB" sz="1500" dirty="0"/>
          </a:p>
          <a:p>
            <a:r>
              <a:rPr lang="en-GB" sz="1500" dirty="0">
                <a:latin typeface="Arial" panose="020B0604020202020204" pitchFamily="34" charset="0"/>
              </a:rPr>
              <a:t>Use these cards to complete the task!</a:t>
            </a:r>
            <a:endParaRPr lang="en-GB" sz="15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Google Shape;173;g23dc7827342_0_1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83379" y="24745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g23dc7827342_0_14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53020" y="193958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g23dc7827342_0_1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53029" y="248199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g23dc7827342_0_14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04195" y="193956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g23dc7827342_0_14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384216" y="356490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g23dc7827342_0_1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07404" y="35648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g23dc7827342_0_14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962541" y="30148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g23dc7827342_0_14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00314" y="247453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g23dc7827342_0_14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21195" y="572630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g23dc7827342_0_1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51708" y="678050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g23dc7827342_0_14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84214" y="248558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g23dc7827342_0_14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507039" y="463602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g23dc7827342_0_14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0998" y="3016823"/>
            <a:ext cx="468000" cy="468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8" name="Google Shape;198;g23dc7827342_0_149"/>
          <p:cNvGrpSpPr/>
          <p:nvPr/>
        </p:nvGrpSpPr>
        <p:grpSpPr>
          <a:xfrm>
            <a:off x="3436825" y="6796363"/>
            <a:ext cx="627500" cy="531525"/>
            <a:chOff x="4013050" y="6780500"/>
            <a:chExt cx="627500" cy="531525"/>
          </a:xfrm>
        </p:grpSpPr>
        <p:pic>
          <p:nvPicPr>
            <p:cNvPr id="199" name="Google Shape;199;g23dc7827342_0_149"/>
            <p:cNvPicPr preferRelativeResize="0"/>
            <p:nvPr/>
          </p:nvPicPr>
          <p:blipFill rotWithShape="1">
            <a:blip r:embed="rId9">
              <a:alphaModFix/>
            </a:blip>
            <a:srcRect/>
            <a:stretch/>
          </p:blipFill>
          <p:spPr>
            <a:xfrm rot="5399992">
              <a:off x="4112537" y="6713388"/>
              <a:ext cx="359700" cy="49392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0" name="Google Shape;200;g23dc7827342_0_149"/>
            <p:cNvPicPr preferRelativeResize="0"/>
            <p:nvPr/>
          </p:nvPicPr>
          <p:blipFill rotWithShape="1">
            <a:blip r:embed="rId10">
              <a:alphaModFix/>
            </a:blip>
            <a:srcRect b="30074"/>
            <a:stretch/>
          </p:blipFill>
          <p:spPr>
            <a:xfrm rot="5399997">
              <a:off x="4240888" y="6912363"/>
              <a:ext cx="171825" cy="6275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01" name="Google Shape;201;g23dc7827342_0_14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4064315" y="30148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g23dc7827342_0_14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6384228" y="19490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g23dc7827342_0_14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51708" y="625665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g23dc7827342_0_14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30716" y="51859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g23dc7827342_0_14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84214" y="14030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g23dc7827342_0_14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g23dc7827342_0_14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g23dc7827342_0_14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g23dc7827342_0_14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g23dc7827342_0_14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g23dc7827342_0_1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g23dc7827342_0_14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g23dc7827342_0_14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g23dc7827342_0_14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g23dc7827342_0_14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g23dc7827342_0_14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g23dc7827342_0_149"/>
          <p:cNvPicPr preferRelativeResize="0"/>
          <p:nvPr/>
        </p:nvPicPr>
        <p:blipFill rotWithShape="1">
          <a:blip r:embed="rId10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oogle Shape;91;g23dc7827342_0_49">
            <a:extLst>
              <a:ext uri="{FF2B5EF4-FFF2-40B4-BE49-F238E27FC236}">
                <a16:creationId xmlns:a16="http://schemas.microsoft.com/office/drawing/2014/main" id="{0EF4CD38-89D3-C9DA-F156-BAB396EB3122}"/>
              </a:ext>
            </a:extLst>
          </p:cNvPr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499455" y="625665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82;g23dc7827342_0_49">
            <a:extLst>
              <a:ext uri="{FF2B5EF4-FFF2-40B4-BE49-F238E27FC236}">
                <a16:creationId xmlns:a16="http://schemas.microsoft.com/office/drawing/2014/main" id="{057CFCC6-4C7E-7DDC-2972-F333A13972A0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81359" y="625665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Google Shape;81;g23dc7827342_0_49">
            <a:extLst>
              <a:ext uri="{FF2B5EF4-FFF2-40B4-BE49-F238E27FC236}">
                <a16:creationId xmlns:a16="http://schemas.microsoft.com/office/drawing/2014/main" id="{2E42C464-5045-B2C1-CA8C-1099941FCA47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076509" y="678050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79;g23dc7827342_0_49">
            <a:extLst>
              <a:ext uri="{FF2B5EF4-FFF2-40B4-BE49-F238E27FC236}">
                <a16:creationId xmlns:a16="http://schemas.microsoft.com/office/drawing/2014/main" id="{7BCEF766-0F8B-7E2B-D7FB-34FA5160D7BA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489930" y="30232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83;g23dc7827342_0_49">
            <a:extLst>
              <a:ext uri="{FF2B5EF4-FFF2-40B4-BE49-F238E27FC236}">
                <a16:creationId xmlns:a16="http://schemas.microsoft.com/office/drawing/2014/main" id="{7F31B404-48E3-AB93-29F7-98EF7DE924BB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499455" y="356488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86;g23dc7827342_0_49">
            <a:extLst>
              <a:ext uri="{FF2B5EF4-FFF2-40B4-BE49-F238E27FC236}">
                <a16:creationId xmlns:a16="http://schemas.microsoft.com/office/drawing/2014/main" id="{19F33D82-ADFF-689B-55C1-65558941EEF4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76509" y="357147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75;g23dc7827342_0_49">
            <a:extLst>
              <a:ext uri="{FF2B5EF4-FFF2-40B4-BE49-F238E27FC236}">
                <a16:creationId xmlns:a16="http://schemas.microsoft.com/office/drawing/2014/main" id="{D274DCC2-BDA2-A1CB-E862-F6816C896A5C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076509" y="410230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76;g23dc7827342_0_49">
            <a:extLst>
              <a:ext uri="{FF2B5EF4-FFF2-40B4-BE49-F238E27FC236}">
                <a16:creationId xmlns:a16="http://schemas.microsoft.com/office/drawing/2014/main" id="{A49E2F68-56F2-2A06-F4F5-1F4E42812A6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99455" y="571925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80;g23dc7827342_0_49">
            <a:extLst>
              <a:ext uri="{FF2B5EF4-FFF2-40B4-BE49-F238E27FC236}">
                <a16:creationId xmlns:a16="http://schemas.microsoft.com/office/drawing/2014/main" id="{38D014C8-52D0-DDD4-636E-02A78E94AFDE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01212" y="517734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87;g23dc7827342_0_49">
            <a:extLst>
              <a:ext uri="{FF2B5EF4-FFF2-40B4-BE49-F238E27FC236}">
                <a16:creationId xmlns:a16="http://schemas.microsoft.com/office/drawing/2014/main" id="{0699D306-731A-E381-7616-DFE2F5A2E88C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7750" y="30216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78;g23dc7827342_0_49">
            <a:extLst>
              <a:ext uri="{FF2B5EF4-FFF2-40B4-BE49-F238E27FC236}">
                <a16:creationId xmlns:a16="http://schemas.microsoft.com/office/drawing/2014/main" id="{B409307A-DEE2-8ABC-E0E5-7AFCA5EF7662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797864" y="301491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92;g23dc7827342_0_49">
            <a:extLst>
              <a:ext uri="{FF2B5EF4-FFF2-40B4-BE49-F238E27FC236}">
                <a16:creationId xmlns:a16="http://schemas.microsoft.com/office/drawing/2014/main" id="{013DA4AC-7A43-D737-5CEA-49A941C5A532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1337" y="1939564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32;g23cbb971648_0_80"/>
          <p:cNvSpPr txBox="1"/>
          <p:nvPr/>
        </p:nvSpPr>
        <p:spPr>
          <a:xfrm>
            <a:off x="7057379" y="4840281"/>
            <a:ext cx="2551101" cy="2215951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800" b="1" dirty="0">
                <a:latin typeface="Arial" panose="020B0604020202020204" pitchFamily="34" charset="0"/>
              </a:rPr>
              <a:t>Challenge:</a:t>
            </a:r>
          </a:p>
          <a:p>
            <a:r>
              <a:rPr lang="en-GB" sz="1500" dirty="0" smtClean="0">
                <a:latin typeface="Arial" panose="020B0604020202020204" pitchFamily="34" charset="0"/>
              </a:rPr>
              <a:t>The </a:t>
            </a:r>
            <a:r>
              <a:rPr lang="en-GB" sz="1500" dirty="0">
                <a:latin typeface="Arial" panose="020B0604020202020204" pitchFamily="34" charset="0"/>
              </a:rPr>
              <a:t>car's job is to play us the song </a:t>
            </a:r>
            <a:r>
              <a:rPr lang="hu-HU" sz="1500" dirty="0" smtClean="0">
                <a:latin typeface="Arial" panose="020B0604020202020204" pitchFamily="34" charset="0"/>
              </a:rPr>
              <a:t>„</a:t>
            </a:r>
            <a:r>
              <a:rPr lang="hu-HU" sz="1500" dirty="0" err="1" smtClean="0">
                <a:latin typeface="Arial" panose="020B0604020202020204" pitchFamily="34" charset="0"/>
              </a:rPr>
              <a:t>Ici</a:t>
            </a:r>
            <a:r>
              <a:rPr lang="hu-HU" sz="1500" dirty="0" smtClean="0">
                <a:latin typeface="Arial" panose="020B0604020202020204" pitchFamily="34" charset="0"/>
              </a:rPr>
              <a:t> Pici”!</a:t>
            </a:r>
            <a:endParaRPr lang="hu-HU" sz="1500" dirty="0" smtClean="0">
              <a:latin typeface="Arial" panose="020B0604020202020204" pitchFamily="34" charset="0"/>
            </a:endParaRPr>
          </a:p>
          <a:p>
            <a:r>
              <a:rPr lang="en-GB" sz="1500" dirty="0">
                <a:latin typeface="Arial" panose="020B0604020202020204" pitchFamily="34" charset="0"/>
              </a:rPr>
              <a:t>Find the cards that are in the wrong place.</a:t>
            </a:r>
            <a:endParaRPr lang="en-GB" sz="1500" dirty="0"/>
          </a:p>
          <a:p>
            <a:r>
              <a:rPr lang="en-GB" sz="1500" dirty="0" smtClean="0">
                <a:latin typeface="Arial" panose="020B0604020202020204" pitchFamily="34" charset="0"/>
              </a:rPr>
              <a:t>To </a:t>
            </a:r>
            <a:r>
              <a:rPr lang="en-GB" sz="1500" dirty="0">
                <a:latin typeface="Arial" panose="020B0604020202020204" pitchFamily="34" charset="0"/>
              </a:rPr>
              <a:t>complete the challenge, reprogram the sound of the car and the meaning of the cards!</a:t>
            </a:r>
            <a:endParaRPr lang="en-GB" sz="15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3" name="Google Shape;223;g23dc7827342_0_19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73854" y="24745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g23dc7827342_0_19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62554" y="248199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g23dc7827342_0_19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4214" y="139676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g23dc7827342_0_19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07389" y="301491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g23dc7827342_0_19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962541" y="30148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g23dc7827342_0_19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00314" y="247453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g23dc7827342_0_19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21195" y="572630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g23dc7827342_0_19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21195" y="51859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g23dc7827342_0_19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4214" y="248558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g23dc7827342_0_19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51708" y="625665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Google Shape;243;g23dc7827342_0_19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7039" y="4636022"/>
            <a:ext cx="468000" cy="468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47" name="Google Shape;247;g23dc7827342_0_198"/>
          <p:cNvGrpSpPr/>
          <p:nvPr/>
        </p:nvGrpSpPr>
        <p:grpSpPr>
          <a:xfrm>
            <a:off x="3436825" y="6796363"/>
            <a:ext cx="627500" cy="531525"/>
            <a:chOff x="4013050" y="6780500"/>
            <a:chExt cx="627500" cy="531525"/>
          </a:xfrm>
        </p:grpSpPr>
        <p:pic>
          <p:nvPicPr>
            <p:cNvPr id="248" name="Google Shape;248;g23dc7827342_0_198"/>
            <p:cNvPicPr preferRelativeResize="0"/>
            <p:nvPr/>
          </p:nvPicPr>
          <p:blipFill rotWithShape="1">
            <a:blip r:embed="rId8">
              <a:alphaModFix/>
            </a:blip>
            <a:srcRect/>
            <a:stretch/>
          </p:blipFill>
          <p:spPr>
            <a:xfrm rot="5399992">
              <a:off x="4112537" y="6713388"/>
              <a:ext cx="359700" cy="49392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49" name="Google Shape;249;g23dc7827342_0_198"/>
            <p:cNvPicPr preferRelativeResize="0"/>
            <p:nvPr/>
          </p:nvPicPr>
          <p:blipFill rotWithShape="1">
            <a:blip r:embed="rId9">
              <a:alphaModFix/>
            </a:blip>
            <a:srcRect b="30074"/>
            <a:stretch/>
          </p:blipFill>
          <p:spPr>
            <a:xfrm rot="5399997">
              <a:off x="4240888" y="6912363"/>
              <a:ext cx="171825" cy="6275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50" name="Google Shape;250;g23dc7827342_0_19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083365" y="30148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Google Shape;251;g23dc7827342_0_19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84228" y="193956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" name="Google Shape;252;g23dc7827342_0_19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5807389" y="35648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" name="Google Shape;253;g23dc7827342_0_19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76509" y="410365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Google Shape;254;g23dc7827342_0_19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384216" y="35648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Google Shape;255;g23dc7827342_0_19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962545" y="19395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Google Shape;256;g23dc7827342_0_19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Google Shape;257;g23dc7827342_0_19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g23dc7827342_0_19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g23dc7827342_0_19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g23dc7827342_0_19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g23dc7827342_0_19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g23dc7827342_0_19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g23dc7827342_0_19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g23dc7827342_0_19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g23dc7827342_0_19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Google Shape;266;g23dc7827342_0_19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Google Shape;267;g23dc7827342_0_198"/>
          <p:cNvPicPr preferRelativeResize="0"/>
          <p:nvPr/>
        </p:nvPicPr>
        <p:blipFill rotWithShape="1">
          <a:blip r:embed="rId9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oogle Shape;91;g23dc7827342_0_49">
            <a:extLst>
              <a:ext uri="{FF2B5EF4-FFF2-40B4-BE49-F238E27FC236}">
                <a16:creationId xmlns:a16="http://schemas.microsoft.com/office/drawing/2014/main" id="{FF080CDD-1C76-4F8B-7899-A077F46A3580}"/>
              </a:ext>
            </a:extLst>
          </p:cNvPr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499455" y="625665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82;g23dc7827342_0_49">
            <a:extLst>
              <a:ext uri="{FF2B5EF4-FFF2-40B4-BE49-F238E27FC236}">
                <a16:creationId xmlns:a16="http://schemas.microsoft.com/office/drawing/2014/main" id="{3AFDF133-0628-2676-4ABB-3D748B0BF133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081359" y="626618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Google Shape;81;g23dc7827342_0_49">
            <a:extLst>
              <a:ext uri="{FF2B5EF4-FFF2-40B4-BE49-F238E27FC236}">
                <a16:creationId xmlns:a16="http://schemas.microsoft.com/office/drawing/2014/main" id="{E3B658E3-6314-2F10-A44F-01A5B8ED1E29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076509" y="678050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192;g23dc7827342_0_149">
            <a:extLst>
              <a:ext uri="{FF2B5EF4-FFF2-40B4-BE49-F238E27FC236}">
                <a16:creationId xmlns:a16="http://schemas.microsoft.com/office/drawing/2014/main" id="{1C72D99F-5340-F18D-9A66-C9BB8C0F68A2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51708" y="679003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80;g23dc7827342_0_49">
            <a:extLst>
              <a:ext uri="{FF2B5EF4-FFF2-40B4-BE49-F238E27FC236}">
                <a16:creationId xmlns:a16="http://schemas.microsoft.com/office/drawing/2014/main" id="{C125C736-E223-D3EE-C594-6100C69A0F5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01212" y="517734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76;g23dc7827342_0_49">
            <a:extLst>
              <a:ext uri="{FF2B5EF4-FFF2-40B4-BE49-F238E27FC236}">
                <a16:creationId xmlns:a16="http://schemas.microsoft.com/office/drawing/2014/main" id="{8A6DA268-2D46-0D40-6670-B2890B14B83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08980" y="571925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6;g23dc7827342_0_49">
            <a:extLst>
              <a:ext uri="{FF2B5EF4-FFF2-40B4-BE49-F238E27FC236}">
                <a16:creationId xmlns:a16="http://schemas.microsoft.com/office/drawing/2014/main" id="{BDC4E7D1-710E-ACF5-073A-DC8134F4E67C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86034" y="356194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83;g23dc7827342_0_49">
            <a:extLst>
              <a:ext uri="{FF2B5EF4-FFF2-40B4-BE49-F238E27FC236}">
                <a16:creationId xmlns:a16="http://schemas.microsoft.com/office/drawing/2014/main" id="{FB93DCEC-CD4E-2D0A-30AA-7FA97B3ECEC3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499455" y="356488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79;g23dc7827342_0_49">
            <a:extLst>
              <a:ext uri="{FF2B5EF4-FFF2-40B4-BE49-F238E27FC236}">
                <a16:creationId xmlns:a16="http://schemas.microsoft.com/office/drawing/2014/main" id="{50208AAB-F057-9BA1-2363-14822319A0B9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499455" y="30232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87;g23dc7827342_0_49">
            <a:extLst>
              <a:ext uri="{FF2B5EF4-FFF2-40B4-BE49-F238E27FC236}">
                <a16:creationId xmlns:a16="http://schemas.microsoft.com/office/drawing/2014/main" id="{32AA84C1-DA17-D04C-A8C7-7414CE15F8FF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657750" y="30216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96;g23dc7827342_0_149">
            <a:extLst>
              <a:ext uri="{FF2B5EF4-FFF2-40B4-BE49-F238E27FC236}">
                <a16:creationId xmlns:a16="http://schemas.microsoft.com/office/drawing/2014/main" id="{A2027679-2EB1-123C-37D1-49EDE63F3844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230998" y="301682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76;g23dc7827342_0_149">
            <a:extLst>
              <a:ext uri="{FF2B5EF4-FFF2-40B4-BE49-F238E27FC236}">
                <a16:creationId xmlns:a16="http://schemas.microsoft.com/office/drawing/2014/main" id="{B944E9E5-EDC4-459B-5933-6115423E3EC9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04195" y="193956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92;g23dc7827342_0_49">
            <a:extLst>
              <a:ext uri="{FF2B5EF4-FFF2-40B4-BE49-F238E27FC236}">
                <a16:creationId xmlns:a16="http://schemas.microsoft.com/office/drawing/2014/main" id="{28EB1FA3-98FC-5087-8901-3216A7AF5075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531337" y="1939564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32;g23cbb971648_0_80"/>
          <p:cNvSpPr txBox="1"/>
          <p:nvPr/>
        </p:nvSpPr>
        <p:spPr>
          <a:xfrm>
            <a:off x="7057379" y="4840281"/>
            <a:ext cx="2551101" cy="2215951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800" b="1" dirty="0">
                <a:latin typeface="Arial" panose="020B0604020202020204" pitchFamily="34" charset="0"/>
              </a:rPr>
              <a:t>Challenge:</a:t>
            </a:r>
          </a:p>
          <a:p>
            <a:r>
              <a:rPr lang="en-GB" sz="1500" dirty="0" smtClean="0">
                <a:latin typeface="Arial" panose="020B0604020202020204" pitchFamily="34" charset="0"/>
              </a:rPr>
              <a:t>The </a:t>
            </a:r>
            <a:r>
              <a:rPr lang="en-GB" sz="1500" dirty="0">
                <a:latin typeface="Arial" panose="020B0604020202020204" pitchFamily="34" charset="0"/>
              </a:rPr>
              <a:t>car's job is to play us the song </a:t>
            </a:r>
            <a:r>
              <a:rPr lang="hu-HU" sz="1500" dirty="0" smtClean="0">
                <a:latin typeface="Arial" panose="020B0604020202020204" pitchFamily="34" charset="0"/>
              </a:rPr>
              <a:t>„</a:t>
            </a:r>
            <a:r>
              <a:rPr lang="hu-HU" sz="1500" dirty="0" err="1" smtClean="0">
                <a:latin typeface="Arial" panose="020B0604020202020204" pitchFamily="34" charset="0"/>
              </a:rPr>
              <a:t>Ici</a:t>
            </a:r>
            <a:r>
              <a:rPr lang="hu-HU" sz="1500" dirty="0" smtClean="0">
                <a:latin typeface="Arial" panose="020B0604020202020204" pitchFamily="34" charset="0"/>
              </a:rPr>
              <a:t> Pici”!</a:t>
            </a:r>
            <a:endParaRPr lang="hu-HU" sz="1500" dirty="0" smtClean="0">
              <a:latin typeface="Arial" panose="020B0604020202020204" pitchFamily="34" charset="0"/>
            </a:endParaRPr>
          </a:p>
          <a:p>
            <a:r>
              <a:rPr lang="en-GB" sz="1500" dirty="0">
                <a:latin typeface="Arial" panose="020B0604020202020204" pitchFamily="34" charset="0"/>
              </a:rPr>
              <a:t>Find the cards that are in the wrong place.</a:t>
            </a:r>
            <a:endParaRPr lang="en-GB" sz="1500" dirty="0"/>
          </a:p>
          <a:p>
            <a:r>
              <a:rPr lang="en-GB" sz="1500" dirty="0" smtClean="0">
                <a:latin typeface="Arial" panose="020B0604020202020204" pitchFamily="34" charset="0"/>
              </a:rPr>
              <a:t>To </a:t>
            </a:r>
            <a:r>
              <a:rPr lang="en-GB" sz="1500" dirty="0">
                <a:latin typeface="Arial" panose="020B0604020202020204" pitchFamily="34" charset="0"/>
              </a:rPr>
              <a:t>complete the challenge, reprogram the sound of the car and the meaning of the cards!</a:t>
            </a:r>
            <a:endParaRPr lang="en-GB" sz="15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4" name="Google Shape;274;g23dc7827342_0_24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73854" y="24745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5" name="Google Shape;275;g23dc7827342_0_24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53020" y="193958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Google Shape;276;g23dc7827342_0_24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62554" y="248199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g23dc7827342_0_24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84216" y="356490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1" name="Google Shape;281;g23dc7827342_0_24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384214" y="139676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2" name="Google Shape;282;g23dc7827342_0_24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807389" y="301491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" name="Google Shape;288;g23dc7827342_0_24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07404" y="35648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9" name="Google Shape;289;g23dc7827342_0_24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953016" y="30148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Google Shape;290;g23dc7827342_0_24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500314" y="248406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2" name="Google Shape;292;g23dc7827342_0_24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21195" y="573583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4" name="Google Shape;294;g23dc7827342_0_24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11670" y="51859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g23dc7827342_0_24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374689" y="248558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g23dc7827342_0_24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507039" y="4636022"/>
            <a:ext cx="468000" cy="468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02" name="Google Shape;302;g23dc7827342_0_247"/>
          <p:cNvGrpSpPr/>
          <p:nvPr/>
        </p:nvGrpSpPr>
        <p:grpSpPr>
          <a:xfrm>
            <a:off x="3436825" y="6786838"/>
            <a:ext cx="627500" cy="531525"/>
            <a:chOff x="4013050" y="6780500"/>
            <a:chExt cx="627500" cy="531525"/>
          </a:xfrm>
        </p:grpSpPr>
        <p:pic>
          <p:nvPicPr>
            <p:cNvPr id="303" name="Google Shape;303;g23dc7827342_0_247"/>
            <p:cNvPicPr preferRelativeResize="0"/>
            <p:nvPr/>
          </p:nvPicPr>
          <p:blipFill rotWithShape="1">
            <a:blip r:embed="rId9">
              <a:alphaModFix/>
            </a:blip>
            <a:srcRect/>
            <a:stretch/>
          </p:blipFill>
          <p:spPr>
            <a:xfrm rot="5399992">
              <a:off x="4112537" y="6713388"/>
              <a:ext cx="359700" cy="49392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04" name="Google Shape;304;g23dc7827342_0_247"/>
            <p:cNvPicPr preferRelativeResize="0"/>
            <p:nvPr/>
          </p:nvPicPr>
          <p:blipFill rotWithShape="1">
            <a:blip r:embed="rId10">
              <a:alphaModFix/>
            </a:blip>
            <a:srcRect b="30074"/>
            <a:stretch/>
          </p:blipFill>
          <p:spPr>
            <a:xfrm rot="5399997">
              <a:off x="4240888" y="6912363"/>
              <a:ext cx="171825" cy="6275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305" name="Google Shape;305;g23dc7827342_0_24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4073840" y="30148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6" name="Google Shape;306;g23dc7827342_0_24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6384228" y="193956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" name="Google Shape;307;g23dc7827342_0_24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" name="Google Shape;308;g23dc7827342_0_24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9" name="Google Shape;309;g23dc7827342_0_24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0" name="Google Shape;310;g23dc7827342_0_24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1" name="Google Shape;311;g23dc7827342_0_24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2" name="Google Shape;312;g23dc7827342_0_24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3" name="Google Shape;313;g23dc7827342_0_24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4" name="Google Shape;314;g23dc7827342_0_24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5" name="Google Shape;315;g23dc7827342_0_24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6" name="Google Shape;316;g23dc7827342_0_24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7" name="Google Shape;317;g23dc7827342_0_24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8" name="Google Shape;318;g23dc7827342_0_247"/>
          <p:cNvPicPr preferRelativeResize="0"/>
          <p:nvPr/>
        </p:nvPicPr>
        <p:blipFill rotWithShape="1">
          <a:blip r:embed="rId10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oogle Shape;91;g23dc7827342_0_49">
            <a:extLst>
              <a:ext uri="{FF2B5EF4-FFF2-40B4-BE49-F238E27FC236}">
                <a16:creationId xmlns:a16="http://schemas.microsoft.com/office/drawing/2014/main" id="{B4996270-5BD9-D798-D1F6-30812565EECC}"/>
              </a:ext>
            </a:extLst>
          </p:cNvPr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499455" y="625665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82;g23dc7827342_0_49">
            <a:extLst>
              <a:ext uri="{FF2B5EF4-FFF2-40B4-BE49-F238E27FC236}">
                <a16:creationId xmlns:a16="http://schemas.microsoft.com/office/drawing/2014/main" id="{FF7AA602-EF12-E8C0-B176-B2DFE17E1DD4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81359" y="626618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Google Shape;242;g23dc7827342_0_198">
            <a:extLst>
              <a:ext uri="{FF2B5EF4-FFF2-40B4-BE49-F238E27FC236}">
                <a16:creationId xmlns:a16="http://schemas.microsoft.com/office/drawing/2014/main" id="{1A4156CE-0F28-1597-060A-3540FD481B6C}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61233" y="626618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81;g23dc7827342_0_49">
            <a:extLst>
              <a:ext uri="{FF2B5EF4-FFF2-40B4-BE49-F238E27FC236}">
                <a16:creationId xmlns:a16="http://schemas.microsoft.com/office/drawing/2014/main" id="{F4601B41-63C4-1DA3-F767-8E12C3129697}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076509" y="678050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192;g23dc7827342_0_149">
            <a:extLst>
              <a:ext uri="{FF2B5EF4-FFF2-40B4-BE49-F238E27FC236}">
                <a16:creationId xmlns:a16="http://schemas.microsoft.com/office/drawing/2014/main" id="{A2F1B38E-AD58-95BA-B08F-43228BB6F693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51708" y="679003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80;g23dc7827342_0_49">
            <a:extLst>
              <a:ext uri="{FF2B5EF4-FFF2-40B4-BE49-F238E27FC236}">
                <a16:creationId xmlns:a16="http://schemas.microsoft.com/office/drawing/2014/main" id="{FCCB6FBC-3E9E-8368-46B2-C4F5721DDD1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01212" y="517734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76;g23dc7827342_0_49">
            <a:extLst>
              <a:ext uri="{FF2B5EF4-FFF2-40B4-BE49-F238E27FC236}">
                <a16:creationId xmlns:a16="http://schemas.microsoft.com/office/drawing/2014/main" id="{4F49AC81-FA99-3C87-F4CE-89AAD2F6B220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99455" y="571925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75;g23dc7827342_0_49">
            <a:extLst>
              <a:ext uri="{FF2B5EF4-FFF2-40B4-BE49-F238E27FC236}">
                <a16:creationId xmlns:a16="http://schemas.microsoft.com/office/drawing/2014/main" id="{6699BF0A-4B1D-2D99-AEF9-536BBC30AA68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076509" y="410230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86;g23dc7827342_0_49">
            <a:extLst>
              <a:ext uri="{FF2B5EF4-FFF2-40B4-BE49-F238E27FC236}">
                <a16:creationId xmlns:a16="http://schemas.microsoft.com/office/drawing/2014/main" id="{9856F7CB-7598-CFD9-1A97-C218EFBA63B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86034" y="356194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83;g23dc7827342_0_49">
            <a:extLst>
              <a:ext uri="{FF2B5EF4-FFF2-40B4-BE49-F238E27FC236}">
                <a16:creationId xmlns:a16="http://schemas.microsoft.com/office/drawing/2014/main" id="{254A0C6F-FED8-4182-0D1D-C6C6DD51DA85}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499455" y="356488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79;g23dc7827342_0_49">
            <a:extLst>
              <a:ext uri="{FF2B5EF4-FFF2-40B4-BE49-F238E27FC236}">
                <a16:creationId xmlns:a16="http://schemas.microsoft.com/office/drawing/2014/main" id="{03DED8C7-30EC-F211-7202-33A956B90305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499455" y="30232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87;g23dc7827342_0_49">
            <a:extLst>
              <a:ext uri="{FF2B5EF4-FFF2-40B4-BE49-F238E27FC236}">
                <a16:creationId xmlns:a16="http://schemas.microsoft.com/office/drawing/2014/main" id="{6E3D96D2-5259-CCFB-EE61-F6658DDA8EFA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7750" y="30216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96;g23dc7827342_0_149">
            <a:extLst>
              <a:ext uri="{FF2B5EF4-FFF2-40B4-BE49-F238E27FC236}">
                <a16:creationId xmlns:a16="http://schemas.microsoft.com/office/drawing/2014/main" id="{45220858-BAAA-8649-30F2-76EA5480DAFC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0998" y="301682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76;g23dc7827342_0_149">
            <a:extLst>
              <a:ext uri="{FF2B5EF4-FFF2-40B4-BE49-F238E27FC236}">
                <a16:creationId xmlns:a16="http://schemas.microsoft.com/office/drawing/2014/main" id="{B342057D-B0C2-9D3B-8557-2D0EED1F414B}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804195" y="193956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92;g23dc7827342_0_49">
            <a:extLst>
              <a:ext uri="{FF2B5EF4-FFF2-40B4-BE49-F238E27FC236}">
                <a16:creationId xmlns:a16="http://schemas.microsoft.com/office/drawing/2014/main" id="{D58768DD-C017-4A7F-ABA0-084E53E55938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1337" y="1939564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32;g23cbb971648_0_80"/>
          <p:cNvSpPr txBox="1"/>
          <p:nvPr/>
        </p:nvSpPr>
        <p:spPr>
          <a:xfrm>
            <a:off x="7057379" y="5335921"/>
            <a:ext cx="2551101" cy="1754286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800" b="1" dirty="0">
                <a:latin typeface="Arial" panose="020B0604020202020204" pitchFamily="34" charset="0"/>
              </a:rPr>
              <a:t>Challenge:</a:t>
            </a:r>
          </a:p>
          <a:p>
            <a:r>
              <a:rPr lang="en-GB" sz="1500" dirty="0" smtClean="0">
                <a:latin typeface="Arial" panose="020B0604020202020204" pitchFamily="34" charset="0"/>
              </a:rPr>
              <a:t>The </a:t>
            </a:r>
            <a:r>
              <a:rPr lang="en-GB" sz="1500" dirty="0">
                <a:latin typeface="Arial" panose="020B0604020202020204" pitchFamily="34" charset="0"/>
              </a:rPr>
              <a:t>car's job is to play us the song </a:t>
            </a:r>
            <a:r>
              <a:rPr lang="hu-HU" sz="1500" dirty="0" smtClean="0">
                <a:latin typeface="Arial" panose="020B0604020202020204" pitchFamily="34" charset="0"/>
              </a:rPr>
              <a:t>„</a:t>
            </a:r>
            <a:r>
              <a:rPr lang="hu-HU" sz="1500" dirty="0" err="1" smtClean="0">
                <a:latin typeface="Arial" panose="020B0604020202020204" pitchFamily="34" charset="0"/>
              </a:rPr>
              <a:t>Ici</a:t>
            </a:r>
            <a:r>
              <a:rPr lang="hu-HU" sz="1500" dirty="0" smtClean="0">
                <a:latin typeface="Arial" panose="020B0604020202020204" pitchFamily="34" charset="0"/>
              </a:rPr>
              <a:t> Pici”!</a:t>
            </a:r>
            <a:endParaRPr lang="en-GB" sz="1500" dirty="0"/>
          </a:p>
          <a:p>
            <a:r>
              <a:rPr lang="en-GB" sz="1500" dirty="0" smtClean="0">
                <a:latin typeface="Arial" panose="020B0604020202020204" pitchFamily="34" charset="0"/>
              </a:rPr>
              <a:t>To </a:t>
            </a:r>
            <a:r>
              <a:rPr lang="en-GB" sz="1500" dirty="0">
                <a:latin typeface="Arial" panose="020B0604020202020204" pitchFamily="34" charset="0"/>
              </a:rPr>
              <a:t>complete the challenge, reprogram the sound of the car and the meaning of the cards!</a:t>
            </a:r>
            <a:endParaRPr lang="en-GB" sz="1500" dirty="0"/>
          </a:p>
        </p:txBody>
      </p:sp>
      <p:sp>
        <p:nvSpPr>
          <p:cNvPr id="52" name="Google Shape;274;p6"/>
          <p:cNvSpPr txBox="1"/>
          <p:nvPr/>
        </p:nvSpPr>
        <p:spPr>
          <a:xfrm>
            <a:off x="7723627" y="4723788"/>
            <a:ext cx="1218603" cy="307777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1" dirty="0" err="1" smtClean="0">
                <a:solidFill>
                  <a:srgbClr val="FF0000"/>
                </a:solidFill>
              </a:rPr>
              <a:t>Solution</a:t>
            </a:r>
            <a:endParaRPr sz="14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225</Words>
  <Application>Microsoft Office PowerPoint</Application>
  <PresentationFormat>Egyéni</PresentationFormat>
  <Paragraphs>23</Paragraphs>
  <Slides>6</Slides>
  <Notes>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9" baseType="lpstr">
      <vt:lpstr>Arial</vt:lpstr>
      <vt:lpstr>Roboto</vt:lpstr>
      <vt:lpstr>Simple Light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Szandavári-Csurgó Cintia</dc:creator>
  <cp:lastModifiedBy>Hulik Ádám</cp:lastModifiedBy>
  <cp:revision>6</cp:revision>
  <dcterms:modified xsi:type="dcterms:W3CDTF">2023-06-27T14:03:27Z</dcterms:modified>
</cp:coreProperties>
</file>